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3.xml" ContentType="application/vnd.openxmlformats-officedocument.presentationml.slideMaster+xml"/>
  <Override PartName="/ppt/slideMasters/slideMaster21.xml" ContentType="application/vnd.openxmlformats-officedocument.presentationml.slideMaster+xml"/>
  <Override PartName="/ppt/slideMasters/slideMaster4.xml" ContentType="application/vnd.openxmlformats-officedocument.presentationml.slideMaster+xml"/>
  <Override PartName="/ppt/slideMasters/slideMaster22.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23.xml" ContentType="application/vnd.openxmlformats-officedocument.presentationml.slideMaster+xml"/>
  <Override PartName="/ppt/slideMasters/slideMaster7.xml" ContentType="application/vnd.openxmlformats-officedocument.presentationml.slideMaster+xml"/>
  <Override PartName="/ppt/slideMasters/slideMaster24.xml" ContentType="application/vnd.openxmlformats-officedocument.presentationml.slideMaster+xml"/>
  <Override PartName="/ppt/slideMasters/slideMaster8.xml" ContentType="application/vnd.openxmlformats-officedocument.presentationml.slideMaster+xml"/>
  <Override PartName="/ppt/slideMasters/slideMaster25.xml" ContentType="application/vnd.openxmlformats-officedocument.presentationml.slideMaster+xml"/>
  <Override PartName="/ppt/slideMasters/slideMaster9.xml" ContentType="application/vnd.openxmlformats-officedocument.presentationml.slideMaster+xml"/>
  <Override PartName="/ppt/slideMasters/slideMaster26.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_rels/slideMaster40.xml.rels" ContentType="application/vnd.openxmlformats-package.relationships+xml"/>
  <Override PartName="/ppt/slideMasters/_rels/slideMaster1.xml.rels" ContentType="application/vnd.openxmlformats-package.relationships+xml"/>
  <Override PartName="/ppt/slideMasters/_rels/slideMaster22.xml.rels" ContentType="application/vnd.openxmlformats-package.relationships+xml"/>
  <Override PartName="/ppt/slideMasters/_rels/slideMaster41.xml.rels" ContentType="application/vnd.openxmlformats-package.relationships+xml"/>
  <Override PartName="/ppt/slideMasters/_rels/slideMaster2.xml.rels" ContentType="application/vnd.openxmlformats-package.relationships+xml"/>
  <Override PartName="/ppt/slideMasters/_rels/slideMaster20.xml.rels" ContentType="application/vnd.openxmlformats-package.relationships+xml"/>
  <Override PartName="/ppt/slideMasters/_rels/slideMaster42.xml.rels" ContentType="application/vnd.openxmlformats-package.relationships+xml"/>
  <Override PartName="/ppt/slideMasters/_rels/slideMaster3.xml.rels" ContentType="application/vnd.openxmlformats-package.relationships+xml"/>
  <Override PartName="/ppt/slideMasters/_rels/slideMaster21.xml.rels" ContentType="application/vnd.openxmlformats-package.relationships+xml"/>
  <Override PartName="/ppt/slideMasters/_rels/slideMaster4.xml.rels" ContentType="application/vnd.openxmlformats-package.relationships+xml"/>
  <Override PartName="/ppt/slideMasters/_rels/slideMaster43.xml.rels" ContentType="application/vnd.openxmlformats-package.relationships+xml"/>
  <Override PartName="/ppt/slideMasters/_rels/slideMaster5.xml.rels" ContentType="application/vnd.openxmlformats-package.relationships+xml"/>
  <Override PartName="/ppt/slideMasters/_rels/slideMaster44.xml.rels" ContentType="application/vnd.openxmlformats-package.relationships+xml"/>
  <Override PartName="/ppt/slideMasters/_rels/slideMaster23.xml.rels" ContentType="application/vnd.openxmlformats-package.relationships+xml"/>
  <Override PartName="/ppt/slideMasters/_rels/slideMaster6.xml.rels" ContentType="application/vnd.openxmlformats-package.relationships+xml"/>
  <Override PartName="/ppt/slideMasters/_rels/slideMaster24.xml.rels" ContentType="application/vnd.openxmlformats-package.relationships+xml"/>
  <Override PartName="/ppt/slideMasters/_rels/slideMaster7.xml.rels" ContentType="application/vnd.openxmlformats-package.relationships+xml"/>
  <Override PartName="/ppt/slideMasters/_rels/slideMaster25.xml.rels" ContentType="application/vnd.openxmlformats-package.relationships+xml"/>
  <Override PartName="/ppt/slideMasters/_rels/slideMaster8.xml.rels" ContentType="application/vnd.openxmlformats-package.relationships+xml"/>
  <Override PartName="/ppt/slideMasters/_rels/slideMaster26.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19.xml.rels" ContentType="application/vnd.openxmlformats-package.relationships+xml"/>
  <Override PartName="/ppt/slideMasters/_rels/slideMaster27.xml.rels" ContentType="application/vnd.openxmlformats-package.relationships+xml"/>
  <Override PartName="/ppt/slideMasters/_rels/slideMaster28.xml.rels" ContentType="application/vnd.openxmlformats-package.relationships+xml"/>
  <Override PartName="/ppt/slideMasters/_rels/slideMaster29.xml.rels" ContentType="application/vnd.openxmlformats-package.relationships+xml"/>
  <Override PartName="/ppt/slideMasters/_rels/slideMaster30.xml.rels" ContentType="application/vnd.openxmlformats-package.relationships+xml"/>
  <Override PartName="/ppt/slideMasters/_rels/slideMaster31.xml.rels" ContentType="application/vnd.openxmlformats-package.relationships+xml"/>
  <Override PartName="/ppt/slideMasters/_rels/slideMaster32.xml.rels" ContentType="application/vnd.openxmlformats-package.relationships+xml"/>
  <Override PartName="/ppt/slideMasters/_rels/slideMaster33.xml.rels" ContentType="application/vnd.openxmlformats-package.relationships+xml"/>
  <Override PartName="/ppt/slideMasters/_rels/slideMaster34.xml.rels" ContentType="application/vnd.openxmlformats-package.relationships+xml"/>
  <Override PartName="/ppt/slideMasters/_rels/slideMaster35.xml.rels" ContentType="application/vnd.openxmlformats-package.relationships+xml"/>
  <Override PartName="/ppt/slideMasters/_rels/slideMaster36.xml.rels" ContentType="application/vnd.openxmlformats-package.relationships+xml"/>
  <Override PartName="/ppt/slideMasters/_rels/slideMaster37.xml.rels" ContentType="application/vnd.openxmlformats-package.relationships+xml"/>
  <Override PartName="/ppt/slideMasters/_rels/slideMaster38.xml.rels" ContentType="application/vnd.openxmlformats-package.relationships+xml"/>
  <Override PartName="/ppt/slideMasters/_rels/slideMaster39.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26.xml" ContentType="application/vnd.openxmlformats-officedocument.theme+xml"/>
  <Override PartName="/ppt/theme/theme1.xml" ContentType="application/vnd.openxmlformats-officedocument.theme+xml"/>
  <Override PartName="/ppt/theme/theme27.xml" ContentType="application/vnd.openxmlformats-officedocument.theme+xml"/>
  <Override PartName="/ppt/theme/theme2.xml" ContentType="application/vnd.openxmlformats-officedocument.theme+xml"/>
  <Override PartName="/ppt/theme/theme28.xml" ContentType="application/vnd.openxmlformats-officedocument.theme+xml"/>
  <Override PartName="/ppt/theme/theme3.xml" ContentType="application/vnd.openxmlformats-officedocument.theme+xml"/>
  <Override PartName="/ppt/theme/theme29.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40.xml" ContentType="application/vnd.openxmlformats-officedocument.theme+xml"/>
  <Override PartName="/ppt/theme/theme6.xml" ContentType="application/vnd.openxmlformats-officedocument.theme+xml"/>
  <Override PartName="/ppt/theme/theme41.xml" ContentType="application/vnd.openxmlformats-officedocument.theme+xml"/>
  <Override PartName="/ppt/theme/theme7.xml" ContentType="application/vnd.openxmlformats-officedocument.theme+xml"/>
  <Override PartName="/ppt/theme/theme42.xml" ContentType="application/vnd.openxmlformats-officedocument.theme+xml"/>
  <Override PartName="/ppt/theme/theme8.xml" ContentType="application/vnd.openxmlformats-officedocument.theme+xml"/>
  <Override PartName="/ppt/theme/theme43.xml" ContentType="application/vnd.openxmlformats-officedocument.theme+xml"/>
  <Override PartName="/ppt/theme/theme9.xml" ContentType="application/vnd.openxmlformats-officedocument.theme+xml"/>
  <Override PartName="/ppt/theme/theme44.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media/image53.jpeg" ContentType="image/jpeg"/>
  <Override PartName="/ppt/media/image1.jpeg" ContentType="image/jpeg"/>
  <Override PartName="/ppt/media/image28.png" ContentType="image/png"/>
  <Override PartName="/ppt/media/image100.png" ContentType="image/png"/>
  <Override PartName="/ppt/media/image17.jpeg" ContentType="image/jpeg"/>
  <Override PartName="/ppt/media/image3.png" ContentType="image/png"/>
  <Override PartName="/ppt/media/image112.png" ContentType="image/png"/>
  <Override PartName="/ppt/media/image5.gif" ContentType="image/gif"/>
  <Override PartName="/ppt/media/image43.jpeg" ContentType="image/jpeg"/>
  <Override PartName="/ppt/media/image2.png" ContentType="image/png"/>
  <Override PartName="/ppt/media/image56.jpeg" ContentType="image/jpeg"/>
  <Override PartName="/ppt/media/image21.png" ContentType="image/png"/>
  <Override PartName="/ppt/media/image6.jpeg" ContentType="image/jpeg"/>
  <Override PartName="/ppt/media/image58.jpeg" ContentType="image/jpeg"/>
  <Override PartName="/ppt/media/image70.png" ContentType="image/png"/>
  <Override PartName="/ppt/media/image4.png" ContentType="image/png"/>
  <Override PartName="/ppt/media/image73.png" ContentType="image/png"/>
  <Override PartName="/ppt/media/image7.png" ContentType="image/png"/>
  <Override PartName="/ppt/media/image74.png" ContentType="image/png"/>
  <Override PartName="/ppt/media/image8.png" ContentType="image/png"/>
  <Override PartName="/ppt/media/image9.jpeg" ContentType="image/jpeg"/>
  <Override PartName="/ppt/media/image10.png" ContentType="image/png"/>
  <Override PartName="/ppt/media/image11.png" ContentType="image/png"/>
  <Override PartName="/ppt/media/image12.png" ContentType="image/png"/>
  <Override PartName="/ppt/media/image13.png" ContentType="image/png"/>
  <Override PartName="/ppt/media/image46.jpeg" ContentType="image/jpeg"/>
  <Override PartName="/ppt/media/image103.jpeg" ContentType="image/jpeg"/>
  <Override PartName="/ppt/media/image14.jpeg" ContentType="image/jpeg"/>
  <Override PartName="/ppt/media/image101.png" ContentType="image/png"/>
  <Override PartName="/ppt/media/image29.png" ContentType="image/png"/>
  <Override PartName="/ppt/media/image15.png" ContentType="image/png"/>
  <Override PartName="/ppt/media/image105.jpeg" ContentType="image/jpeg"/>
  <Override PartName="/ppt/media/image16.jpeg" ContentType="image/jpeg"/>
  <Override PartName="/ppt/media/image18.png" ContentType="image/png"/>
  <Override PartName="/ppt/media/image52.jpeg" ContentType="image/jpeg"/>
  <Override PartName="/ppt/media/image19.jpeg" ContentType="image/jpeg"/>
  <Override PartName="/ppt/media/image22.png" ContentType="image/png"/>
  <Override PartName="/ppt/media/image20.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jpeg" ContentType="image/jpeg"/>
  <Override PartName="/ppt/media/image47.png" ContentType="image/png"/>
  <Override PartName="/ppt/media/image30.png" ContentType="image/png"/>
  <Override PartName="/ppt/media/image41.jpeg" ContentType="image/jpeg"/>
  <Override PartName="/ppt/media/image31.png" ContentType="image/png"/>
  <Override PartName="/ppt/media/image59.jpeg" ContentType="image/jpeg"/>
  <Override PartName="/ppt/media/image32.png" ContentType="image/png"/>
  <Override PartName="/ppt/media/image33.jpeg" ContentType="image/jpeg"/>
  <Override PartName="/ppt/media/image62.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54.jpeg" ContentType="image/jpeg"/>
  <Override PartName="/ppt/media/image39.png" ContentType="image/png"/>
  <Override PartName="/ppt/media/image40.png" ContentType="image/png"/>
  <Override PartName="/ppt/media/image42.png" ContentType="image/png"/>
  <Override PartName="/ppt/media/image44.png" ContentType="image/png"/>
  <Override PartName="/ppt/media/image45.png" ContentType="image/png"/>
  <Override PartName="/ppt/media/image48.jpeg" ContentType="image/jpeg"/>
  <Override PartName="/ppt/media/image49.jpeg" ContentType="image/jpeg"/>
  <Override PartName="/ppt/media/image50.jpeg" ContentType="image/jpeg"/>
  <Override PartName="/ppt/media/image51.jpeg" ContentType="image/jpeg"/>
  <Override PartName="/ppt/media/image55.png" ContentType="image/png"/>
  <Override PartName="/ppt/media/image57.png" ContentType="image/png"/>
  <Override PartName="/ppt/media/image60.png" ContentType="image/png"/>
  <Override PartName="/ppt/media/image63.png" ContentType="image/png"/>
  <Override PartName="/ppt/media/image61.jpeg" ContentType="image/jpe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85.jpeg" ContentType="image/jpeg"/>
  <Override PartName="/ppt/media/image71.jpeg" ContentType="image/jpeg"/>
  <Override PartName="/ppt/media/image72.jpeg" ContentType="image/jpeg"/>
  <Override PartName="/ppt/media/image75.png" ContentType="image/png"/>
  <Override PartName="/ppt/media/image76.jpeg" ContentType="image/jpeg"/>
  <Override PartName="/ppt/media/image77.png" ContentType="image/png"/>
  <Override PartName="/ppt/media/image78.jpeg" ContentType="image/jpeg"/>
  <Override PartName="/ppt/media/image79.jpeg" ContentType="image/jpeg"/>
  <Override PartName="/ppt/media/image80.jpeg" ContentType="image/jpeg"/>
  <Override PartName="/ppt/media/image81.png" ContentType="image/png"/>
  <Override PartName="/ppt/media/image82.png" ContentType="image/png"/>
  <Override PartName="/ppt/media/image83.png" ContentType="image/png"/>
  <Override PartName="/ppt/media/image84.jpeg" ContentType="image/jpeg"/>
  <Override PartName="/ppt/media/image86.jpeg" ContentType="image/jpeg"/>
  <Override PartName="/ppt/media/image87.png" ContentType="image/png"/>
  <Override PartName="/ppt/media/image88.png" ContentType="image/png"/>
  <Override PartName="/ppt/media/image89.png" ContentType="image/png"/>
  <Override PartName="/ppt/media/image90.png" ContentType="image/png"/>
  <Override PartName="/ppt/media/image91.jpeg" ContentType="image/jpeg"/>
  <Override PartName="/ppt/media/image92.png" ContentType="image/png"/>
  <Override PartName="/ppt/media/image93.png" ContentType="image/png"/>
  <Override PartName="/ppt/media/image94.png" ContentType="image/png"/>
  <Override PartName="/ppt/media/image95.png" ContentType="image/png"/>
  <Override PartName="/ppt/media/image96.jpeg" ContentType="image/jpeg"/>
  <Override PartName="/ppt/media/image97.jpeg" ContentType="image/jpeg"/>
  <Override PartName="/ppt/media/image98.png" ContentType="image/png"/>
  <Override PartName="/ppt/media/image99.png" ContentType="image/png"/>
  <Override PartName="/ppt/media/image102.jpeg" ContentType="image/jpeg"/>
  <Override PartName="/ppt/media/image104.jpeg" ContentType="image/jpeg"/>
  <Override PartName="/ppt/media/image106.png" ContentType="image/png"/>
  <Override PartName="/ppt/media/image107.png" ContentType="image/png"/>
  <Override PartName="/ppt/media/image108.png" ContentType="image/png"/>
  <Override PartName="/ppt/media/image109.png" ContentType="image/png"/>
  <Override PartName="/ppt/media/image110.jpeg" ContentType="image/jpeg"/>
  <Override PartName="/ppt/media/image111.jpeg" ContentType="image/jpeg"/>
  <Override PartName="/ppt/media/image113.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_rels/notesSlide11.xml.rels" ContentType="application/vnd.openxmlformats-package.relationships+xml"/>
  <Override PartName="/ppt/notesSlides/_rels/notesSlide25.xml.rels" ContentType="application/vnd.openxmlformats-package.relationships+xml"/>
  <Override PartName="/ppt/notesSlides/_rels/notesSlide12.xml.rels" ContentType="application/vnd.openxmlformats-package.relationships+xml"/>
  <Override PartName="/ppt/notesSlides/_rels/notesSlide28.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76" r:id="rId12"/>
    <p:sldMasterId id="2147483678" r:id="rId13"/>
    <p:sldMasterId id="2147483680" r:id="rId14"/>
    <p:sldMasterId id="2147483682" r:id="rId15"/>
    <p:sldMasterId id="2147483684" r:id="rId16"/>
    <p:sldMasterId id="2147483686" r:id="rId17"/>
    <p:sldMasterId id="2147483688" r:id="rId18"/>
    <p:sldMasterId id="2147483690" r:id="rId19"/>
    <p:sldMasterId id="2147483692" r:id="rId20"/>
    <p:sldMasterId id="2147483694" r:id="rId21"/>
    <p:sldMasterId id="2147483696" r:id="rId22"/>
    <p:sldMasterId id="2147483698" r:id="rId23"/>
    <p:sldMasterId id="2147483700" r:id="rId24"/>
    <p:sldMasterId id="2147483702" r:id="rId25"/>
    <p:sldMasterId id="2147483704" r:id="rId26"/>
    <p:sldMasterId id="2147483706" r:id="rId27"/>
    <p:sldMasterId id="2147483708" r:id="rId28"/>
    <p:sldMasterId id="2147483710" r:id="rId29"/>
    <p:sldMasterId id="2147483712" r:id="rId30"/>
    <p:sldMasterId id="2147483714" r:id="rId31"/>
    <p:sldMasterId id="2147483716" r:id="rId32"/>
    <p:sldMasterId id="2147483718" r:id="rId33"/>
    <p:sldMasterId id="2147483720" r:id="rId34"/>
    <p:sldMasterId id="2147483722" r:id="rId35"/>
    <p:sldMasterId id="2147483724" r:id="rId36"/>
    <p:sldMasterId id="2147483726" r:id="rId37"/>
    <p:sldMasterId id="2147483728" r:id="rId38"/>
    <p:sldMasterId id="2147483730" r:id="rId39"/>
    <p:sldMasterId id="2147483732" r:id="rId40"/>
    <p:sldMasterId id="2147483734" r:id="rId41"/>
    <p:sldMasterId id="2147483736" r:id="rId42"/>
    <p:sldMasterId id="2147483738" r:id="rId43"/>
    <p:sldMasterId id="2147483740" r:id="rId44"/>
    <p:sldMasterId id="2147483742" r:id="rId45"/>
  </p:sldMasterIdLst>
  <p:notesMasterIdLst>
    <p:notesMasterId r:id="rId46"/>
  </p:notesMasterIdLst>
  <p:sldIdLst>
    <p:sldId id="256" r:id="rId47"/>
    <p:sldId id="257" r:id="rId48"/>
    <p:sldId id="258" r:id="rId49"/>
    <p:sldId id="259" r:id="rId50"/>
    <p:sldId id="260" r:id="rId51"/>
    <p:sldId id="261" r:id="rId52"/>
    <p:sldId id="262" r:id="rId53"/>
    <p:sldId id="263" r:id="rId54"/>
    <p:sldId id="264" r:id="rId55"/>
    <p:sldId id="265" r:id="rId56"/>
    <p:sldId id="266" r:id="rId57"/>
    <p:sldId id="267" r:id="rId58"/>
    <p:sldId id="268" r:id="rId59"/>
    <p:sldId id="269" r:id="rId60"/>
    <p:sldId id="270" r:id="rId61"/>
    <p:sldId id="271" r:id="rId62"/>
    <p:sldId id="272" r:id="rId63"/>
    <p:sldId id="273" r:id="rId64"/>
    <p:sldId id="274" r:id="rId65"/>
    <p:sldId id="275" r:id="rId66"/>
    <p:sldId id="276" r:id="rId67"/>
    <p:sldId id="277" r:id="rId68"/>
    <p:sldId id="278" r:id="rId69"/>
    <p:sldId id="279" r:id="rId70"/>
    <p:sldId id="280"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Lst>
  <p:sldSz cx="18288000" cy="10287000"/>
  <p:notesSz cx="6811963" cy="99425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slideMaster" Target="slideMasters/slideMaster42.xml"/><Relationship Id="rId44" Type="http://schemas.openxmlformats.org/officeDocument/2006/relationships/slideMaster" Target="slideMasters/slideMaster43.xml"/><Relationship Id="rId45" Type="http://schemas.openxmlformats.org/officeDocument/2006/relationships/slideMaster" Target="slideMasters/slideMaster44.xml"/><Relationship Id="rId46" Type="http://schemas.openxmlformats.org/officeDocument/2006/relationships/notesMaster" Target="notesMasters/notesMaster1.xml"/><Relationship Id="rId47" Type="http://schemas.openxmlformats.org/officeDocument/2006/relationships/slide" Target="slides/slide1.xml"/><Relationship Id="rId48" Type="http://schemas.openxmlformats.org/officeDocument/2006/relationships/slide" Target="slides/slide2.xml"/><Relationship Id="rId49" Type="http://schemas.openxmlformats.org/officeDocument/2006/relationships/slide" Target="slides/slide3.xml"/><Relationship Id="rId50" Type="http://schemas.openxmlformats.org/officeDocument/2006/relationships/slide" Target="slides/slide4.xml"/><Relationship Id="rId51" Type="http://schemas.openxmlformats.org/officeDocument/2006/relationships/slide" Target="slides/slide5.xml"/><Relationship Id="rId52" Type="http://schemas.openxmlformats.org/officeDocument/2006/relationships/slide" Target="slides/slide6.xml"/><Relationship Id="rId53" Type="http://schemas.openxmlformats.org/officeDocument/2006/relationships/slide" Target="slides/slide7.xml"/><Relationship Id="rId54" Type="http://schemas.openxmlformats.org/officeDocument/2006/relationships/slide" Target="slides/slide8.xml"/><Relationship Id="rId55" Type="http://schemas.openxmlformats.org/officeDocument/2006/relationships/slide" Target="slides/slide9.xml"/><Relationship Id="rId56" Type="http://schemas.openxmlformats.org/officeDocument/2006/relationships/slide" Target="slides/slide10.xml"/><Relationship Id="rId57" Type="http://schemas.openxmlformats.org/officeDocument/2006/relationships/slide" Target="slides/slide11.xml"/><Relationship Id="rId58" Type="http://schemas.openxmlformats.org/officeDocument/2006/relationships/slide" Target="slides/slide12.xml"/><Relationship Id="rId59" Type="http://schemas.openxmlformats.org/officeDocument/2006/relationships/slide" Target="slides/slide13.xml"/><Relationship Id="rId60" Type="http://schemas.openxmlformats.org/officeDocument/2006/relationships/slide" Target="slides/slide14.xml"/><Relationship Id="rId61" Type="http://schemas.openxmlformats.org/officeDocument/2006/relationships/slide" Target="slides/slide15.xml"/><Relationship Id="rId62" Type="http://schemas.openxmlformats.org/officeDocument/2006/relationships/slide" Target="slides/slide16.xml"/><Relationship Id="rId63" Type="http://schemas.openxmlformats.org/officeDocument/2006/relationships/slide" Target="slides/slide17.xml"/><Relationship Id="rId64" Type="http://schemas.openxmlformats.org/officeDocument/2006/relationships/slide" Target="slides/slide18.xml"/><Relationship Id="rId65" Type="http://schemas.openxmlformats.org/officeDocument/2006/relationships/slide" Target="slides/slide19.xml"/><Relationship Id="rId66" Type="http://schemas.openxmlformats.org/officeDocument/2006/relationships/slide" Target="slides/slide20.xml"/><Relationship Id="rId67" Type="http://schemas.openxmlformats.org/officeDocument/2006/relationships/slide" Target="slides/slide21.xml"/><Relationship Id="rId68" Type="http://schemas.openxmlformats.org/officeDocument/2006/relationships/slide" Target="slides/slide22.xml"/><Relationship Id="rId69" Type="http://schemas.openxmlformats.org/officeDocument/2006/relationships/slide" Target="slides/slide23.xml"/><Relationship Id="rId70" Type="http://schemas.openxmlformats.org/officeDocument/2006/relationships/slide" Target="slides/slide24.xml"/><Relationship Id="rId71" Type="http://schemas.openxmlformats.org/officeDocument/2006/relationships/slide" Target="slides/slide25.xml"/><Relationship Id="rId72" Type="http://schemas.openxmlformats.org/officeDocument/2006/relationships/slide" Target="slides/slide26.xml"/><Relationship Id="rId73" Type="http://schemas.openxmlformats.org/officeDocument/2006/relationships/slide" Target="slides/slide27.xml"/><Relationship Id="rId74" Type="http://schemas.openxmlformats.org/officeDocument/2006/relationships/slide" Target="slides/slide28.xml"/><Relationship Id="rId75" Type="http://schemas.openxmlformats.org/officeDocument/2006/relationships/slide" Target="slides/slide29.xml"/><Relationship Id="rId76" Type="http://schemas.openxmlformats.org/officeDocument/2006/relationships/slide" Target="slides/slide30.xml"/><Relationship Id="rId77" Type="http://schemas.openxmlformats.org/officeDocument/2006/relationships/slide" Target="slides/slide31.xml"/><Relationship Id="rId78" Type="http://schemas.openxmlformats.org/officeDocument/2006/relationships/slide" Target="slides/slide32.xml"/><Relationship Id="rId79" Type="http://schemas.openxmlformats.org/officeDocument/2006/relationships/slide" Target="slides/slide33.xml"/><Relationship Id="rId80" Type="http://schemas.openxmlformats.org/officeDocument/2006/relationships/slide" Target="slides/slide34.xml"/><Relationship Id="rId81" Type="http://schemas.openxmlformats.org/officeDocument/2006/relationships/slide" Target="slides/slide35.xml"/><Relationship Id="rId82" Type="http://schemas.openxmlformats.org/officeDocument/2006/relationships/slide" Target="slides/slide36.xml"/><Relationship Id="rId83" Type="http://schemas.openxmlformats.org/officeDocument/2006/relationships/slide" Target="slides/slide37.xml"/><Relationship Id="rId84" Type="http://schemas.openxmlformats.org/officeDocument/2006/relationships/slide" Target="slides/slide38.xml"/><Relationship Id="rId85" Type="http://schemas.openxmlformats.org/officeDocument/2006/relationships/slide" Target="slides/slide39.xml"/><Relationship Id="rId86" Type="http://schemas.openxmlformats.org/officeDocument/2006/relationships/slide" Target="slides/slide40.xml"/><Relationship Id="rId87" Type="http://schemas.openxmlformats.org/officeDocument/2006/relationships/slide" Target="slides/slide41.xml"/><Relationship Id="rId88" Type="http://schemas.openxmlformats.org/officeDocument/2006/relationships/slide" Target="slides/slide42.xml"/><Relationship Id="rId89" Type="http://schemas.openxmlformats.org/officeDocument/2006/relationships/slide" Target="slides/slide43.xml"/><Relationship Id="rId90" Type="http://schemas.openxmlformats.org/officeDocument/2006/relationships/slide" Target="slides/slide44.xml"/><Relationship Id="rId91" Type="http://schemas.openxmlformats.org/officeDocument/2006/relationships/slide" Target="slides/slide45.xml"/><Relationship Id="rId92"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4E6FE-1FF4-4FA3-8115-A7C0EA3F76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S"/>
        </a:p>
      </dgm:t>
    </dgm:pt>
    <dgm:pt modelId="{14F5173A-D098-40C7-AF0C-D02DA002B30E}">
      <dgm:prSet phldrT="[Texto]" custT="1"/>
      <dgm:spPr>
        <a:solidFill>
          <a:schemeClr val="bg1"/>
        </a:solidFill>
        <a:ln w="57150"/>
      </dgm:spPr>
      <dgm:t>
        <a:bodyPr/>
        <a:lstStyle/>
        <a:p>
          <a:pPr>
            <a:spcAft>
              <a:spcPts val="0"/>
            </a:spcAft>
          </a:pPr>
          <a:r>
            <a:rPr lang="es-ES" sz="2000" dirty="0">
              <a:solidFill>
                <a:schemeClr val="tx1">
                  <a:lumMod val="95000"/>
                  <a:lumOff val="5000"/>
                </a:schemeClr>
              </a:solidFill>
              <a:latin typeface="Source Han Sans JP Heavy" panose="020B0604020202020204" charset="-128"/>
              <a:ea typeface="Source Han Sans JP Heavy" panose="020B0604020202020204" charset="-128"/>
            </a:rPr>
            <a:t> Antonia Navarro Fernández</a:t>
          </a:r>
        </a:p>
        <a:p>
          <a:pPr>
            <a:spcAft>
              <a:spcPts val="0"/>
            </a:spcAft>
          </a:pPr>
          <a:r>
            <a:rPr lang="es-ES" sz="2000" dirty="0">
              <a:solidFill>
                <a:schemeClr val="tx1">
                  <a:lumMod val="95000"/>
                  <a:lumOff val="5000"/>
                </a:schemeClr>
              </a:solidFill>
              <a:latin typeface="Source Han Sans JP Heavy" panose="020B0604020202020204" charset="-128"/>
              <a:ea typeface="Source Han Sans JP Heavy" panose="020B0604020202020204" charset="-128"/>
            </a:rPr>
            <a:t>Concejalía de Turismo, Personas Mayores y Cultura</a:t>
          </a:r>
        </a:p>
      </dgm:t>
    </dgm:pt>
    <dgm:pt modelId="{8CB01517-68D1-4BA2-89FF-1A3285639D88}" type="parTrans" cxnId="{47A8E08C-A062-4A9B-9F69-D5DE06D8C008}">
      <dgm:prSet/>
      <dgm:spPr>
        <a:ln>
          <a:solidFill>
            <a:srgbClr val="1C5739"/>
          </a:solidFill>
        </a:ln>
      </dgm:spPr>
      <dgm:t>
        <a:bodyPr/>
        <a:lstStyle/>
        <a:p>
          <a:endParaRPr lang="es-ES"/>
        </a:p>
      </dgm:t>
    </dgm:pt>
    <dgm:pt modelId="{28F1543E-EAE4-4FC3-9ABD-2E04086E3537}" type="sibTrans" cxnId="{47A8E08C-A062-4A9B-9F69-D5DE06D8C008}">
      <dgm:prSet/>
      <dgm:spPr/>
      <dgm:t>
        <a:bodyPr/>
        <a:lstStyle/>
        <a:p>
          <a:endParaRPr lang="es-ES"/>
        </a:p>
      </dgm:t>
    </dgm:pt>
    <dgm:pt modelId="{ACB0E72B-5C6E-4C07-946A-5EE20A659ACC}">
      <dgm:prSet phldrT="[Texto]" custT="1"/>
      <dgm:spPr>
        <a:solidFill>
          <a:srgbClr val="1C5739"/>
        </a:solidFill>
      </dgm:spPr>
      <dgm:t>
        <a:bodyPr/>
        <a:lstStyle/>
        <a:p>
          <a:pPr marL="0" lvl="0" algn="ctr" defTabSz="711200">
            <a:lnSpc>
              <a:spcPct val="90000"/>
            </a:lnSpc>
            <a:spcBef>
              <a:spcPct val="0"/>
            </a:spcBef>
            <a:spcAft>
              <a:spcPts val="0"/>
            </a:spcAft>
            <a:buNone/>
          </a:pPr>
          <a:r>
            <a:rPr lang="es-ES" sz="1600" kern="1200" dirty="0">
              <a:solidFill>
                <a:schemeClr val="bg1"/>
              </a:solidFill>
              <a:latin typeface="Source Han Sans JP Normal"/>
              <a:ea typeface="+mn-ea"/>
              <a:cs typeface="+mn-cs"/>
            </a:rPr>
            <a:t>Isabel Mercedes Pérez Parra</a:t>
          </a:r>
        </a:p>
        <a:p>
          <a:pPr marL="0" lvl="0" algn="ctr" defTabSz="711200">
            <a:lnSpc>
              <a:spcPct val="90000"/>
            </a:lnSpc>
            <a:spcBef>
              <a:spcPct val="0"/>
            </a:spcBef>
            <a:spcAft>
              <a:spcPts val="0"/>
            </a:spcAft>
          </a:pPr>
          <a:r>
            <a:rPr lang="es-ES" sz="1600" kern="1200" dirty="0">
              <a:solidFill>
                <a:prstClr val="white"/>
              </a:solidFill>
              <a:latin typeface="Source Han Sans JP Normal"/>
              <a:ea typeface="+mn-ea"/>
              <a:cs typeface="+mn-cs"/>
            </a:rPr>
            <a:t>Responsable técnica de la Oficina de Turismo</a:t>
          </a:r>
        </a:p>
      </dgm:t>
    </dgm:pt>
    <dgm:pt modelId="{8FEE409D-5E6F-448D-AB10-EB7B115EF4A8}" type="sibTrans" cxnId="{19B9C154-7517-4304-925C-4C248168361D}">
      <dgm:prSet/>
      <dgm:spPr/>
      <dgm:t>
        <a:bodyPr/>
        <a:lstStyle/>
        <a:p>
          <a:endParaRPr lang="es-ES"/>
        </a:p>
      </dgm:t>
    </dgm:pt>
    <dgm:pt modelId="{02F3E0C2-29AF-4506-AE7B-43E74D48B4C3}" type="parTrans" cxnId="{19B9C154-7517-4304-925C-4C248168361D}">
      <dgm:prSet/>
      <dgm:spPr>
        <a:ln>
          <a:solidFill>
            <a:schemeClr val="tx1"/>
          </a:solidFill>
        </a:ln>
      </dgm:spPr>
      <dgm:t>
        <a:bodyPr/>
        <a:lstStyle/>
        <a:p>
          <a:endParaRPr lang="es-ES"/>
        </a:p>
      </dgm:t>
    </dgm:pt>
    <dgm:pt modelId="{8682A5CB-96D1-43C9-9FB1-A70256C53F43}">
      <dgm:prSet phldrT="[Texto]" custT="1"/>
      <dgm:spPr>
        <a:solidFill>
          <a:srgbClr val="1C5739"/>
        </a:solidFill>
      </dgm:spPr>
      <dgm:t>
        <a:bodyPr/>
        <a:lstStyle/>
        <a:p>
          <a:pPr marL="0" lvl="0" algn="ctr" defTabSz="711200">
            <a:lnSpc>
              <a:spcPct val="90000"/>
            </a:lnSpc>
            <a:spcBef>
              <a:spcPct val="0"/>
            </a:spcBef>
            <a:spcAft>
              <a:spcPts val="0"/>
            </a:spcAft>
            <a:buNone/>
          </a:pPr>
          <a:r>
            <a:rPr lang="es-ES" sz="1600" kern="1200" dirty="0">
              <a:solidFill>
                <a:prstClr val="white"/>
              </a:solidFill>
              <a:latin typeface="Source Han Sans JP Normal"/>
              <a:ea typeface="+mn-ea"/>
              <a:cs typeface="+mn-cs"/>
            </a:rPr>
            <a:t>Atención a mostrador </a:t>
          </a:r>
        </a:p>
      </dgm:t>
    </dgm:pt>
    <dgm:pt modelId="{71C2CF48-86FD-4F5B-91AB-8C07F4201B45}" type="parTrans" cxnId="{204B0227-FC73-4124-BB22-E2B67BF0BEF5}">
      <dgm:prSet/>
      <dgm:spPr>
        <a:ln>
          <a:solidFill>
            <a:schemeClr val="tx1"/>
          </a:solidFill>
        </a:ln>
      </dgm:spPr>
      <dgm:t>
        <a:bodyPr/>
        <a:lstStyle/>
        <a:p>
          <a:endParaRPr lang="es-ES"/>
        </a:p>
      </dgm:t>
    </dgm:pt>
    <dgm:pt modelId="{615C19B7-19C0-474F-A0CE-56812DD8A5A7}" type="sibTrans" cxnId="{204B0227-FC73-4124-BB22-E2B67BF0BEF5}">
      <dgm:prSet/>
      <dgm:spPr/>
      <dgm:t>
        <a:bodyPr/>
        <a:lstStyle/>
        <a:p>
          <a:endParaRPr lang="es-ES"/>
        </a:p>
      </dgm:t>
    </dgm:pt>
    <dgm:pt modelId="{784C70D8-DB7C-48E5-8A62-5FB45DE6E68A}" type="pres">
      <dgm:prSet presAssocID="{87F4E6FE-1FF4-4FA3-8115-A7C0EA3F767D}" presName="hierChild1" presStyleCnt="0">
        <dgm:presLayoutVars>
          <dgm:orgChart val="1"/>
          <dgm:chPref val="1"/>
          <dgm:dir/>
          <dgm:animOne val="branch"/>
          <dgm:animLvl val="lvl"/>
          <dgm:resizeHandles/>
        </dgm:presLayoutVars>
      </dgm:prSet>
      <dgm:spPr/>
    </dgm:pt>
    <dgm:pt modelId="{745D4000-C6F3-4B91-98EE-65FFBE338888}" type="pres">
      <dgm:prSet presAssocID="{14F5173A-D098-40C7-AF0C-D02DA002B30E}" presName="hierRoot1" presStyleCnt="0">
        <dgm:presLayoutVars>
          <dgm:hierBranch val="init"/>
        </dgm:presLayoutVars>
      </dgm:prSet>
      <dgm:spPr/>
    </dgm:pt>
    <dgm:pt modelId="{97FAC207-67CC-4071-AC91-6C1EDE91D191}" type="pres">
      <dgm:prSet presAssocID="{14F5173A-D098-40C7-AF0C-D02DA002B30E}" presName="rootComposite1" presStyleCnt="0"/>
      <dgm:spPr/>
    </dgm:pt>
    <dgm:pt modelId="{826786C0-56BD-41B4-8827-A856C8E54445}" type="pres">
      <dgm:prSet presAssocID="{14F5173A-D098-40C7-AF0C-D02DA002B30E}" presName="rootText1" presStyleLbl="node0" presStyleIdx="0" presStyleCnt="1" custScaleX="136990" custScaleY="91307" custLinFactNeighborY="1194">
        <dgm:presLayoutVars>
          <dgm:chPref val="3"/>
        </dgm:presLayoutVars>
      </dgm:prSet>
      <dgm:spPr/>
    </dgm:pt>
    <dgm:pt modelId="{B62F434D-FD94-48E4-800B-CFF9A966398E}" type="pres">
      <dgm:prSet presAssocID="{14F5173A-D098-40C7-AF0C-D02DA002B30E}" presName="rootConnector1" presStyleLbl="node1" presStyleIdx="0" presStyleCnt="0"/>
      <dgm:spPr/>
    </dgm:pt>
    <dgm:pt modelId="{17AFE114-03EC-4BB2-8243-02A858F9B7A8}" type="pres">
      <dgm:prSet presAssocID="{14F5173A-D098-40C7-AF0C-D02DA002B30E}" presName="hierChild2" presStyleCnt="0"/>
      <dgm:spPr/>
    </dgm:pt>
    <dgm:pt modelId="{8912F34D-8B7C-44B5-8514-94F295FE8B1B}" type="pres">
      <dgm:prSet presAssocID="{02F3E0C2-29AF-4506-AE7B-43E74D48B4C3}" presName="Name37" presStyleLbl="parChTrans1D2" presStyleIdx="0" presStyleCnt="2"/>
      <dgm:spPr/>
    </dgm:pt>
    <dgm:pt modelId="{B4758337-9D54-4D82-B1D0-C76B97DD983D}" type="pres">
      <dgm:prSet presAssocID="{ACB0E72B-5C6E-4C07-946A-5EE20A659ACC}" presName="hierRoot2" presStyleCnt="0">
        <dgm:presLayoutVars>
          <dgm:hierBranch val="init"/>
        </dgm:presLayoutVars>
      </dgm:prSet>
      <dgm:spPr/>
    </dgm:pt>
    <dgm:pt modelId="{CC78A7B3-39ED-4C3B-B274-64D0780E5F61}" type="pres">
      <dgm:prSet presAssocID="{ACB0E72B-5C6E-4C07-946A-5EE20A659ACC}" presName="rootComposite" presStyleCnt="0"/>
      <dgm:spPr/>
    </dgm:pt>
    <dgm:pt modelId="{26C47EA8-39AA-4E01-9957-78546E594647}" type="pres">
      <dgm:prSet presAssocID="{ACB0E72B-5C6E-4C07-946A-5EE20A659ACC}" presName="rootText" presStyleLbl="node2" presStyleIdx="0" presStyleCnt="2" custScaleY="63983">
        <dgm:presLayoutVars>
          <dgm:chPref val="3"/>
        </dgm:presLayoutVars>
      </dgm:prSet>
      <dgm:spPr/>
    </dgm:pt>
    <dgm:pt modelId="{EBA4F53A-FAEF-4551-AAEF-BD3757904191}" type="pres">
      <dgm:prSet presAssocID="{ACB0E72B-5C6E-4C07-946A-5EE20A659ACC}" presName="rootConnector" presStyleLbl="node2" presStyleIdx="0" presStyleCnt="2"/>
      <dgm:spPr/>
    </dgm:pt>
    <dgm:pt modelId="{547D5119-AFF1-468A-8934-9F62887AF184}" type="pres">
      <dgm:prSet presAssocID="{ACB0E72B-5C6E-4C07-946A-5EE20A659ACC}" presName="hierChild4" presStyleCnt="0"/>
      <dgm:spPr/>
    </dgm:pt>
    <dgm:pt modelId="{1D62AA2F-42A7-4FD8-A725-0B58C685EDD9}" type="pres">
      <dgm:prSet presAssocID="{ACB0E72B-5C6E-4C07-946A-5EE20A659ACC}" presName="hierChild5" presStyleCnt="0"/>
      <dgm:spPr/>
    </dgm:pt>
    <dgm:pt modelId="{EE38102E-50D5-4803-B1DF-C61AD5392EF4}" type="pres">
      <dgm:prSet presAssocID="{71C2CF48-86FD-4F5B-91AB-8C07F4201B45}" presName="Name37" presStyleLbl="parChTrans1D2" presStyleIdx="1" presStyleCnt="2"/>
      <dgm:spPr/>
    </dgm:pt>
    <dgm:pt modelId="{C0CB53B4-DEC6-4DBA-A153-02B0E3471283}" type="pres">
      <dgm:prSet presAssocID="{8682A5CB-96D1-43C9-9FB1-A70256C53F43}" presName="hierRoot2" presStyleCnt="0">
        <dgm:presLayoutVars>
          <dgm:hierBranch val="init"/>
        </dgm:presLayoutVars>
      </dgm:prSet>
      <dgm:spPr/>
    </dgm:pt>
    <dgm:pt modelId="{CD6F4CB3-A06B-4579-B8F5-07590D4461C3}" type="pres">
      <dgm:prSet presAssocID="{8682A5CB-96D1-43C9-9FB1-A70256C53F43}" presName="rootComposite" presStyleCnt="0"/>
      <dgm:spPr/>
    </dgm:pt>
    <dgm:pt modelId="{0F5DFFBB-7604-4268-BB7E-9BDFFE542A1F}" type="pres">
      <dgm:prSet presAssocID="{8682A5CB-96D1-43C9-9FB1-A70256C53F43}" presName="rootText" presStyleLbl="node2" presStyleIdx="1" presStyleCnt="2" custScaleY="58873">
        <dgm:presLayoutVars>
          <dgm:chPref val="3"/>
        </dgm:presLayoutVars>
      </dgm:prSet>
      <dgm:spPr/>
    </dgm:pt>
    <dgm:pt modelId="{87606E82-5F72-46DB-9244-E10E461F9842}" type="pres">
      <dgm:prSet presAssocID="{8682A5CB-96D1-43C9-9FB1-A70256C53F43}" presName="rootConnector" presStyleLbl="node2" presStyleIdx="1" presStyleCnt="2"/>
      <dgm:spPr/>
    </dgm:pt>
    <dgm:pt modelId="{127A3873-1BAB-41D3-A64A-B4060C3815B5}" type="pres">
      <dgm:prSet presAssocID="{8682A5CB-96D1-43C9-9FB1-A70256C53F43}" presName="hierChild4" presStyleCnt="0"/>
      <dgm:spPr/>
    </dgm:pt>
    <dgm:pt modelId="{13D4DE7F-E7E2-4B85-80FF-4F2379DCB62E}" type="pres">
      <dgm:prSet presAssocID="{8682A5CB-96D1-43C9-9FB1-A70256C53F43}" presName="hierChild5" presStyleCnt="0"/>
      <dgm:spPr/>
    </dgm:pt>
    <dgm:pt modelId="{B79F687A-F700-4549-8847-76C1DAA2CC11}" type="pres">
      <dgm:prSet presAssocID="{14F5173A-D098-40C7-AF0C-D02DA002B30E}" presName="hierChild3" presStyleCnt="0"/>
      <dgm:spPr/>
    </dgm:pt>
  </dgm:ptLst>
  <dgm:cxnLst>
    <dgm:cxn modelId="{9992861A-C686-44F5-91F2-89C32F78A218}" type="presOf" srcId="{02F3E0C2-29AF-4506-AE7B-43E74D48B4C3}" destId="{8912F34D-8B7C-44B5-8514-94F295FE8B1B}" srcOrd="0" destOrd="0" presId="urn:microsoft.com/office/officeart/2005/8/layout/orgChart1"/>
    <dgm:cxn modelId="{C17B3321-384F-4465-B0CF-C4110058C5E4}" type="presOf" srcId="{71C2CF48-86FD-4F5B-91AB-8C07F4201B45}" destId="{EE38102E-50D5-4803-B1DF-C61AD5392EF4}" srcOrd="0" destOrd="0" presId="urn:microsoft.com/office/officeart/2005/8/layout/orgChart1"/>
    <dgm:cxn modelId="{204B0227-FC73-4124-BB22-E2B67BF0BEF5}" srcId="{14F5173A-D098-40C7-AF0C-D02DA002B30E}" destId="{8682A5CB-96D1-43C9-9FB1-A70256C53F43}" srcOrd="1" destOrd="0" parTransId="{71C2CF48-86FD-4F5B-91AB-8C07F4201B45}" sibTransId="{615C19B7-19C0-474F-A0CE-56812DD8A5A7}"/>
    <dgm:cxn modelId="{0E0CC82A-FD1E-4D3F-90DD-9507ED23092A}" type="presOf" srcId="{8682A5CB-96D1-43C9-9FB1-A70256C53F43}" destId="{0F5DFFBB-7604-4268-BB7E-9BDFFE542A1F}" srcOrd="0" destOrd="0" presId="urn:microsoft.com/office/officeart/2005/8/layout/orgChart1"/>
    <dgm:cxn modelId="{1A71DC32-D3A8-42B5-887C-BE0071C06F02}" type="presOf" srcId="{87F4E6FE-1FF4-4FA3-8115-A7C0EA3F767D}" destId="{784C70D8-DB7C-48E5-8A62-5FB45DE6E68A}" srcOrd="0" destOrd="0" presId="urn:microsoft.com/office/officeart/2005/8/layout/orgChart1"/>
    <dgm:cxn modelId="{19B9C154-7517-4304-925C-4C248168361D}" srcId="{14F5173A-D098-40C7-AF0C-D02DA002B30E}" destId="{ACB0E72B-5C6E-4C07-946A-5EE20A659ACC}" srcOrd="0" destOrd="0" parTransId="{02F3E0C2-29AF-4506-AE7B-43E74D48B4C3}" sibTransId="{8FEE409D-5E6F-448D-AB10-EB7B115EF4A8}"/>
    <dgm:cxn modelId="{A018B15A-CF60-4307-A3C8-DA3AF948F29F}" type="presOf" srcId="{ACB0E72B-5C6E-4C07-946A-5EE20A659ACC}" destId="{26C47EA8-39AA-4E01-9957-78546E594647}" srcOrd="0" destOrd="0" presId="urn:microsoft.com/office/officeart/2005/8/layout/orgChart1"/>
    <dgm:cxn modelId="{0250D273-C262-41FD-BFEB-17A1F64D08CE}" type="presOf" srcId="{14F5173A-D098-40C7-AF0C-D02DA002B30E}" destId="{B62F434D-FD94-48E4-800B-CFF9A966398E}" srcOrd="1" destOrd="0" presId="urn:microsoft.com/office/officeart/2005/8/layout/orgChart1"/>
    <dgm:cxn modelId="{3C3A5189-7D2A-4E18-AF23-DF77F69FD38E}" type="presOf" srcId="{ACB0E72B-5C6E-4C07-946A-5EE20A659ACC}" destId="{EBA4F53A-FAEF-4551-AAEF-BD3757904191}" srcOrd="1" destOrd="0" presId="urn:microsoft.com/office/officeart/2005/8/layout/orgChart1"/>
    <dgm:cxn modelId="{47A8E08C-A062-4A9B-9F69-D5DE06D8C008}" srcId="{87F4E6FE-1FF4-4FA3-8115-A7C0EA3F767D}" destId="{14F5173A-D098-40C7-AF0C-D02DA002B30E}" srcOrd="0" destOrd="0" parTransId="{8CB01517-68D1-4BA2-89FF-1A3285639D88}" sibTransId="{28F1543E-EAE4-4FC3-9ABD-2E04086E3537}"/>
    <dgm:cxn modelId="{4C20458E-6D78-43D3-9841-C0F4D55271D8}" type="presOf" srcId="{14F5173A-D098-40C7-AF0C-D02DA002B30E}" destId="{826786C0-56BD-41B4-8827-A856C8E54445}" srcOrd="0" destOrd="0" presId="urn:microsoft.com/office/officeart/2005/8/layout/orgChart1"/>
    <dgm:cxn modelId="{43B6A0DA-9DBD-4670-8D6C-80358D1B1485}" type="presOf" srcId="{8682A5CB-96D1-43C9-9FB1-A70256C53F43}" destId="{87606E82-5F72-46DB-9244-E10E461F9842}" srcOrd="1" destOrd="0" presId="urn:microsoft.com/office/officeart/2005/8/layout/orgChart1"/>
    <dgm:cxn modelId="{7F1C644F-4C1C-4C63-8CFB-E45FFAC28DC0}" type="presParOf" srcId="{784C70D8-DB7C-48E5-8A62-5FB45DE6E68A}" destId="{745D4000-C6F3-4B91-98EE-65FFBE338888}" srcOrd="0" destOrd="0" presId="urn:microsoft.com/office/officeart/2005/8/layout/orgChart1"/>
    <dgm:cxn modelId="{810A26BB-96EB-4E0A-8C2C-A70E02838AD2}" type="presParOf" srcId="{745D4000-C6F3-4B91-98EE-65FFBE338888}" destId="{97FAC207-67CC-4071-AC91-6C1EDE91D191}" srcOrd="0" destOrd="0" presId="urn:microsoft.com/office/officeart/2005/8/layout/orgChart1"/>
    <dgm:cxn modelId="{8F72265D-4C31-4BB1-BB48-B718CE19A65F}" type="presParOf" srcId="{97FAC207-67CC-4071-AC91-6C1EDE91D191}" destId="{826786C0-56BD-41B4-8827-A856C8E54445}" srcOrd="0" destOrd="0" presId="urn:microsoft.com/office/officeart/2005/8/layout/orgChart1"/>
    <dgm:cxn modelId="{1547B081-254E-46AB-A33B-6C4DF289B9A6}" type="presParOf" srcId="{97FAC207-67CC-4071-AC91-6C1EDE91D191}" destId="{B62F434D-FD94-48E4-800B-CFF9A966398E}" srcOrd="1" destOrd="0" presId="urn:microsoft.com/office/officeart/2005/8/layout/orgChart1"/>
    <dgm:cxn modelId="{8979358D-ED89-4AAA-B165-B3876D594258}" type="presParOf" srcId="{745D4000-C6F3-4B91-98EE-65FFBE338888}" destId="{17AFE114-03EC-4BB2-8243-02A858F9B7A8}" srcOrd="1" destOrd="0" presId="urn:microsoft.com/office/officeart/2005/8/layout/orgChart1"/>
    <dgm:cxn modelId="{04094E13-6AF2-470A-880A-0253C23E9515}" type="presParOf" srcId="{17AFE114-03EC-4BB2-8243-02A858F9B7A8}" destId="{8912F34D-8B7C-44B5-8514-94F295FE8B1B}" srcOrd="0" destOrd="0" presId="urn:microsoft.com/office/officeart/2005/8/layout/orgChart1"/>
    <dgm:cxn modelId="{CF5EF93C-43FA-4EFE-AF92-49C4BAAE7159}" type="presParOf" srcId="{17AFE114-03EC-4BB2-8243-02A858F9B7A8}" destId="{B4758337-9D54-4D82-B1D0-C76B97DD983D}" srcOrd="1" destOrd="0" presId="urn:microsoft.com/office/officeart/2005/8/layout/orgChart1"/>
    <dgm:cxn modelId="{C90762C8-3E03-4D2C-8E65-B331BB7BD775}" type="presParOf" srcId="{B4758337-9D54-4D82-B1D0-C76B97DD983D}" destId="{CC78A7B3-39ED-4C3B-B274-64D0780E5F61}" srcOrd="0" destOrd="0" presId="urn:microsoft.com/office/officeart/2005/8/layout/orgChart1"/>
    <dgm:cxn modelId="{E5A26882-2C86-4EAF-A1CC-726ABA982E9A}" type="presParOf" srcId="{CC78A7B3-39ED-4C3B-B274-64D0780E5F61}" destId="{26C47EA8-39AA-4E01-9957-78546E594647}" srcOrd="0" destOrd="0" presId="urn:microsoft.com/office/officeart/2005/8/layout/orgChart1"/>
    <dgm:cxn modelId="{F907F56E-F993-4323-B060-64AEA4FF343A}" type="presParOf" srcId="{CC78A7B3-39ED-4C3B-B274-64D0780E5F61}" destId="{EBA4F53A-FAEF-4551-AAEF-BD3757904191}" srcOrd="1" destOrd="0" presId="urn:microsoft.com/office/officeart/2005/8/layout/orgChart1"/>
    <dgm:cxn modelId="{01B44E23-AEF7-4686-AA4E-859CE335AB6A}" type="presParOf" srcId="{B4758337-9D54-4D82-B1D0-C76B97DD983D}" destId="{547D5119-AFF1-468A-8934-9F62887AF184}" srcOrd="1" destOrd="0" presId="urn:microsoft.com/office/officeart/2005/8/layout/orgChart1"/>
    <dgm:cxn modelId="{EC0012E6-26EF-4527-B96F-CEB7F9A4F962}" type="presParOf" srcId="{B4758337-9D54-4D82-B1D0-C76B97DD983D}" destId="{1D62AA2F-42A7-4FD8-A725-0B58C685EDD9}" srcOrd="2" destOrd="0" presId="urn:microsoft.com/office/officeart/2005/8/layout/orgChart1"/>
    <dgm:cxn modelId="{63370F51-114C-4555-8694-A05451C2BB17}" type="presParOf" srcId="{17AFE114-03EC-4BB2-8243-02A858F9B7A8}" destId="{EE38102E-50D5-4803-B1DF-C61AD5392EF4}" srcOrd="2" destOrd="0" presId="urn:microsoft.com/office/officeart/2005/8/layout/orgChart1"/>
    <dgm:cxn modelId="{0A3E8488-7837-4255-B788-5998F7132920}" type="presParOf" srcId="{17AFE114-03EC-4BB2-8243-02A858F9B7A8}" destId="{C0CB53B4-DEC6-4DBA-A153-02B0E3471283}" srcOrd="3" destOrd="0" presId="urn:microsoft.com/office/officeart/2005/8/layout/orgChart1"/>
    <dgm:cxn modelId="{1C7AB0A3-2615-4F1F-AD4E-C5A5A6FB470B}" type="presParOf" srcId="{C0CB53B4-DEC6-4DBA-A153-02B0E3471283}" destId="{CD6F4CB3-A06B-4579-B8F5-07590D4461C3}" srcOrd="0" destOrd="0" presId="urn:microsoft.com/office/officeart/2005/8/layout/orgChart1"/>
    <dgm:cxn modelId="{F0D72C43-4E9D-4C59-8990-27B6791A87CD}" type="presParOf" srcId="{CD6F4CB3-A06B-4579-B8F5-07590D4461C3}" destId="{0F5DFFBB-7604-4268-BB7E-9BDFFE542A1F}" srcOrd="0" destOrd="0" presId="urn:microsoft.com/office/officeart/2005/8/layout/orgChart1"/>
    <dgm:cxn modelId="{1547DAD4-9909-457B-98D2-38E6F50C1455}" type="presParOf" srcId="{CD6F4CB3-A06B-4579-B8F5-07590D4461C3}" destId="{87606E82-5F72-46DB-9244-E10E461F9842}" srcOrd="1" destOrd="0" presId="urn:microsoft.com/office/officeart/2005/8/layout/orgChart1"/>
    <dgm:cxn modelId="{803F4B0E-4AAA-43E4-B593-4A67587BCBF8}" type="presParOf" srcId="{C0CB53B4-DEC6-4DBA-A153-02B0E3471283}" destId="{127A3873-1BAB-41D3-A64A-B4060C3815B5}" srcOrd="1" destOrd="0" presId="urn:microsoft.com/office/officeart/2005/8/layout/orgChart1"/>
    <dgm:cxn modelId="{435594EC-F1EC-4274-8E47-80850F3D0BF9}" type="presParOf" srcId="{C0CB53B4-DEC6-4DBA-A153-02B0E3471283}" destId="{13D4DE7F-E7E2-4B85-80FF-4F2379DCB62E}" srcOrd="2" destOrd="0" presId="urn:microsoft.com/office/officeart/2005/8/layout/orgChart1"/>
    <dgm:cxn modelId="{89C1ACA4-FEDA-4BB6-AD3D-ECA8BC04E74E}" type="presParOf" srcId="{745D4000-C6F3-4B91-98EE-65FFBE338888}" destId="{B79F687A-F700-4549-8847-76C1DAA2CC11}"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8102E-50D5-4803-B1DF-C61AD5392EF4}">
      <dsp:nvSpPr>
        <dsp:cNvPr id="0" name=""/>
        <dsp:cNvSpPr/>
      </dsp:nvSpPr>
      <dsp:spPr>
        <a:xfrm>
          <a:off x="6094619" y="3893245"/>
          <a:ext cx="3335264" cy="1124783"/>
        </a:xfrm>
        <a:custGeom>
          <a:avLst/>
          <a:gdLst/>
          <a:ahLst/>
          <a:cxnLst/>
          <a:rect l="0" t="0" r="0" b="0"/>
          <a:pathLst>
            <a:path>
              <a:moveTo>
                <a:pt x="0" y="0"/>
              </a:moveTo>
              <a:lnTo>
                <a:pt x="0" y="545935"/>
              </a:lnTo>
              <a:lnTo>
                <a:pt x="3335264" y="545935"/>
              </a:lnTo>
              <a:lnTo>
                <a:pt x="3335264" y="1124783"/>
              </a:lnTo>
            </a:path>
          </a:pathLst>
        </a:custGeom>
        <a:noFill/>
        <a:ln w="25400" cap="flat" cmpd="sng" algn="ctr">
          <a:solidFill>
            <a:schemeClr val="tx1"/>
          </a:solidFill>
          <a:prstDash val="solid"/>
          <a:miter/>
        </a:ln>
        <a:effectLst/>
      </dsp:spPr>
      <dsp:style>
        <a:lnRef idx="2">
          <a:scrgbClr r="0" g="0" b="0"/>
        </a:lnRef>
        <a:fillRef idx="0">
          <a:scrgbClr r="0" g="0" b="0"/>
        </a:fillRef>
        <a:effectRef idx="0">
          <a:scrgbClr r="0" g="0" b="0"/>
        </a:effectRef>
        <a:fontRef idx="minor"/>
      </dsp:style>
    </dsp:sp>
    <dsp:sp modelId="{8912F34D-8B7C-44B5-8514-94F295FE8B1B}">
      <dsp:nvSpPr>
        <dsp:cNvPr id="0" name=""/>
        <dsp:cNvSpPr/>
      </dsp:nvSpPr>
      <dsp:spPr>
        <a:xfrm>
          <a:off x="2759355" y="3893245"/>
          <a:ext cx="3335264" cy="1124783"/>
        </a:xfrm>
        <a:custGeom>
          <a:avLst/>
          <a:gdLst/>
          <a:ahLst/>
          <a:cxnLst/>
          <a:rect l="0" t="0" r="0" b="0"/>
          <a:pathLst>
            <a:path>
              <a:moveTo>
                <a:pt x="3335264" y="0"/>
              </a:moveTo>
              <a:lnTo>
                <a:pt x="3335264" y="545935"/>
              </a:lnTo>
              <a:lnTo>
                <a:pt x="0" y="545935"/>
              </a:lnTo>
              <a:lnTo>
                <a:pt x="0" y="1124783"/>
              </a:lnTo>
            </a:path>
          </a:pathLst>
        </a:custGeom>
        <a:noFill/>
        <a:ln w="25400" cap="flat" cmpd="sng" algn="ctr">
          <a:solidFill>
            <a:schemeClr val="tx1"/>
          </a:solidFill>
          <a:prstDash val="solid"/>
          <a:miter/>
        </a:ln>
        <a:effectLst/>
      </dsp:spPr>
      <dsp:style>
        <a:lnRef idx="2">
          <a:scrgbClr r="0" g="0" b="0"/>
        </a:lnRef>
        <a:fillRef idx="0">
          <a:scrgbClr r="0" g="0" b="0"/>
        </a:fillRef>
        <a:effectRef idx="0">
          <a:scrgbClr r="0" g="0" b="0"/>
        </a:effectRef>
        <a:fontRef idx="minor"/>
      </dsp:style>
    </dsp:sp>
    <dsp:sp modelId="{826786C0-56BD-41B4-8827-A856C8E54445}">
      <dsp:nvSpPr>
        <dsp:cNvPr id="0" name=""/>
        <dsp:cNvSpPr/>
      </dsp:nvSpPr>
      <dsp:spPr>
        <a:xfrm>
          <a:off x="2318604" y="1376444"/>
          <a:ext cx="7552030" cy="2516801"/>
        </a:xfrm>
        <a:prstGeom prst="rect">
          <a:avLst/>
        </a:prstGeom>
        <a:solidFill>
          <a:schemeClr val="bg1"/>
        </a:solidFill>
        <a:ln w="57150" cap="flat" cmpd="sng" algn="ctr">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r>
            <a:rPr lang="es-ES" sz="2000" kern="1200" dirty="0">
              <a:solidFill>
                <a:schemeClr val="tx1">
                  <a:lumMod val="95000"/>
                  <a:lumOff val="5000"/>
                </a:schemeClr>
              </a:solidFill>
              <a:latin typeface="Source Han Sans JP Heavy" panose="020B0604020202020204" charset="-128"/>
              <a:ea typeface="Source Han Sans JP Heavy" panose="020B0604020202020204" charset="-128"/>
            </a:rPr>
            <a:t> Antonia Navarro Fernández</a:t>
          </a:r>
        </a:p>
        <a:p>
          <a:pPr marL="0" lvl="0" indent="0" algn="ctr" defTabSz="889000">
            <a:lnSpc>
              <a:spcPct val="90000"/>
            </a:lnSpc>
            <a:spcBef>
              <a:spcPct val="0"/>
            </a:spcBef>
            <a:spcAft>
              <a:spcPts val="0"/>
            </a:spcAft>
            <a:buNone/>
          </a:pPr>
          <a:r>
            <a:rPr lang="es-ES" sz="2000" kern="1200" dirty="0">
              <a:solidFill>
                <a:schemeClr val="tx1">
                  <a:lumMod val="95000"/>
                  <a:lumOff val="5000"/>
                </a:schemeClr>
              </a:solidFill>
              <a:latin typeface="Source Han Sans JP Heavy" panose="020B0604020202020204" charset="-128"/>
              <a:ea typeface="Source Han Sans JP Heavy" panose="020B0604020202020204" charset="-128"/>
            </a:rPr>
            <a:t>Concejalía de Turismo, Personas Mayores y Cultura</a:t>
          </a:r>
        </a:p>
      </dsp:txBody>
      <dsp:txXfrm>
        <a:off x="2318604" y="1376444"/>
        <a:ext cx="7552030" cy="2516801"/>
      </dsp:txXfrm>
    </dsp:sp>
    <dsp:sp modelId="{26C47EA8-39AA-4E01-9957-78546E594647}">
      <dsp:nvSpPr>
        <dsp:cNvPr id="0" name=""/>
        <dsp:cNvSpPr/>
      </dsp:nvSpPr>
      <dsp:spPr>
        <a:xfrm>
          <a:off x="2938" y="5018029"/>
          <a:ext cx="5512833" cy="1763638"/>
        </a:xfrm>
        <a:prstGeom prst="rect">
          <a:avLst/>
        </a:prstGeom>
        <a:solidFill>
          <a:srgbClr val="1C5739"/>
        </a:solidFill>
        <a:ln w="25400" cap="flat" cmpd="sng" algn="ctr">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es-ES" sz="1600" kern="1200" dirty="0">
              <a:solidFill>
                <a:schemeClr val="bg1"/>
              </a:solidFill>
              <a:latin typeface="Source Han Sans JP Normal"/>
              <a:ea typeface="+mn-ea"/>
              <a:cs typeface="+mn-cs"/>
            </a:rPr>
            <a:t>Isabel Mercedes Pérez Parra</a:t>
          </a:r>
        </a:p>
        <a:p>
          <a:pPr marL="0" lvl="0" indent="0" algn="ctr" defTabSz="711200">
            <a:lnSpc>
              <a:spcPct val="90000"/>
            </a:lnSpc>
            <a:spcBef>
              <a:spcPct val="0"/>
            </a:spcBef>
            <a:spcAft>
              <a:spcPts val="0"/>
            </a:spcAft>
            <a:buNone/>
          </a:pPr>
          <a:r>
            <a:rPr lang="es-ES" sz="1600" kern="1200" dirty="0">
              <a:solidFill>
                <a:prstClr val="white"/>
              </a:solidFill>
              <a:latin typeface="Source Han Sans JP Normal"/>
              <a:ea typeface="+mn-ea"/>
              <a:cs typeface="+mn-cs"/>
            </a:rPr>
            <a:t>Responsable técnica de la Oficina de Turismo</a:t>
          </a:r>
        </a:p>
      </dsp:txBody>
      <dsp:txXfrm>
        <a:off x="2938" y="5018029"/>
        <a:ext cx="5512833" cy="1763638"/>
      </dsp:txXfrm>
    </dsp:sp>
    <dsp:sp modelId="{0F5DFFBB-7604-4268-BB7E-9BDFFE542A1F}">
      <dsp:nvSpPr>
        <dsp:cNvPr id="0" name=""/>
        <dsp:cNvSpPr/>
      </dsp:nvSpPr>
      <dsp:spPr>
        <a:xfrm>
          <a:off x="6673467" y="5018029"/>
          <a:ext cx="5512833" cy="1622785"/>
        </a:xfrm>
        <a:prstGeom prst="rect">
          <a:avLst/>
        </a:prstGeom>
        <a:solidFill>
          <a:srgbClr val="1C5739"/>
        </a:solidFill>
        <a:ln w="25400" cap="flat" cmpd="sng" algn="ctr">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ts val="0"/>
            </a:spcAft>
            <a:buNone/>
          </a:pPr>
          <a:r>
            <a:rPr lang="es-ES" sz="1600" kern="1200" dirty="0">
              <a:solidFill>
                <a:prstClr val="white"/>
              </a:solidFill>
              <a:latin typeface="Source Han Sans JP Normal"/>
              <a:ea typeface="+mn-ea"/>
              <a:cs typeface="+mn-cs"/>
            </a:rPr>
            <a:t>Atención a mostrador </a:t>
          </a:r>
        </a:p>
      </dsp:txBody>
      <dsp:txXfrm>
        <a:off x="6673467" y="5018029"/>
        <a:ext cx="5512833" cy="16227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4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sldImg"/>
          </p:nvPr>
        </p:nvSpPr>
        <p:spPr>
          <a:xfrm>
            <a:off x="0" y="812520"/>
            <a:ext cx="0" cy="0"/>
          </a:xfrm>
          <a:prstGeom prst="rect">
            <a:avLst/>
          </a:prstGeom>
          <a:noFill/>
          <a:ln w="0">
            <a:noFill/>
          </a:ln>
        </p:spPr>
        <p:txBody>
          <a:bodyPr lIns="0" rIns="0" tIns="0" bIns="0" anchor="ctr">
            <a:noAutofit/>
          </a:bodyPr>
          <a:p>
            <a:r>
              <a:rPr b="0" lang="es-ES" sz="1800" strike="noStrike" u="none">
                <a:solidFill>
                  <a:schemeClr val="dk1"/>
                </a:solidFill>
                <a:uFillTx/>
                <a:latin typeface="Arial"/>
              </a:rPr>
              <a:t>Pulse para desplazar la diapositiva</a:t>
            </a:r>
            <a:endParaRPr b="0" lang="es-ES" sz="1800" strike="noStrike" u="none">
              <a:solidFill>
                <a:schemeClr val="dk1"/>
              </a:solidFill>
              <a:uFillTx/>
              <a:latin typeface="Arial"/>
            </a:endParaRPr>
          </a:p>
        </p:txBody>
      </p:sp>
      <p:sp>
        <p:nvSpPr>
          <p:cNvPr id="29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es-ES" sz="2000" strike="noStrike" u="none">
                <a:solidFill>
                  <a:srgbClr val="000000"/>
                </a:solidFill>
                <a:uFillTx/>
                <a:latin typeface="Arial"/>
              </a:rPr>
              <a:t>Pulse para editar el formato de las notas</a:t>
            </a:r>
            <a:endParaRPr b="0" lang="es-ES" sz="2000" strike="noStrike" u="none">
              <a:solidFill>
                <a:srgbClr val="000000"/>
              </a:solidFill>
              <a:uFillTx/>
              <a:latin typeface="Arial"/>
            </a:endParaRPr>
          </a:p>
        </p:txBody>
      </p:sp>
      <p:sp>
        <p:nvSpPr>
          <p:cNvPr id="29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s-ES" sz="1400" strike="noStrike" u="none">
                <a:solidFill>
                  <a:srgbClr val="000000"/>
                </a:solidFill>
                <a:uFillTx/>
                <a:latin typeface="Times New Roman"/>
              </a:rPr>
              <a:t>&lt;cabecera&gt;</a:t>
            </a:r>
            <a:endParaRPr b="0" lang="es-ES" sz="1400" strike="noStrike" u="none">
              <a:solidFill>
                <a:srgbClr val="000000"/>
              </a:solidFill>
              <a:uFillTx/>
              <a:latin typeface="Times New Roman"/>
            </a:endParaRPr>
          </a:p>
        </p:txBody>
      </p:sp>
      <p:sp>
        <p:nvSpPr>
          <p:cNvPr id="295"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es-ES" sz="1400" strike="noStrike" u="none">
                <a:solidFill>
                  <a:srgbClr val="000000"/>
                </a:solidFill>
                <a:uFillTx/>
                <a:latin typeface="Times New Roman"/>
              </a:defRPr>
            </a:lvl1pPr>
          </a:lstStyle>
          <a:p>
            <a:pPr indent="0" algn="r">
              <a:buNone/>
            </a:pPr>
            <a:r>
              <a:rPr b="0" lang="es-ES" sz="1400" strike="noStrike" u="none">
                <a:solidFill>
                  <a:srgbClr val="000000"/>
                </a:solidFill>
                <a:uFillTx/>
                <a:latin typeface="Times New Roman"/>
              </a:rPr>
              <a:t>&lt;fecha/hora&gt;</a:t>
            </a:r>
            <a:endParaRPr b="0" lang="es-ES" sz="1400" strike="noStrike" u="none">
              <a:solidFill>
                <a:srgbClr val="000000"/>
              </a:solidFill>
              <a:uFillTx/>
              <a:latin typeface="Times New Roman"/>
            </a:endParaRPr>
          </a:p>
        </p:txBody>
      </p:sp>
      <p:sp>
        <p:nvSpPr>
          <p:cNvPr id="296"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es-ES" sz="1400" strike="noStrike" u="none">
                <a:solidFill>
                  <a:srgbClr val="000000"/>
                </a:solidFill>
                <a:uFillTx/>
                <a:latin typeface="Times New Roman"/>
              </a:defRPr>
            </a:lvl1pPr>
          </a:lstStyle>
          <a:p>
            <a:pPr indent="0">
              <a:buNone/>
            </a:pPr>
            <a:r>
              <a:rPr b="0" lang="es-ES" sz="1400" strike="noStrike" u="none">
                <a:solidFill>
                  <a:srgbClr val="000000"/>
                </a:solidFill>
                <a:uFillTx/>
                <a:latin typeface="Times New Roman"/>
              </a:rPr>
              <a:t>&lt;pie de página&gt;</a:t>
            </a:r>
            <a:endParaRPr b="0" lang="es-ES" sz="1400" strike="noStrike" u="none">
              <a:solidFill>
                <a:srgbClr val="000000"/>
              </a:solidFill>
              <a:uFillTx/>
              <a:latin typeface="Times New Roman"/>
            </a:endParaRPr>
          </a:p>
        </p:txBody>
      </p:sp>
      <p:sp>
        <p:nvSpPr>
          <p:cNvPr id="297"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es-ES" sz="1400" strike="noStrike" u="none">
                <a:solidFill>
                  <a:srgbClr val="000000"/>
                </a:solidFill>
                <a:uFillTx/>
                <a:latin typeface="Times New Roman"/>
              </a:defRPr>
            </a:lvl1pPr>
          </a:lstStyle>
          <a:p>
            <a:pPr indent="0" algn="r">
              <a:buNone/>
            </a:pPr>
            <a:fld id="{0E72815D-A2FA-483D-B981-65B83248D25D}" type="slidenum">
              <a:rPr b="0" lang="es-ES" sz="1400" strike="noStrike" u="none">
                <a:solidFill>
                  <a:srgbClr val="000000"/>
                </a:solidFill>
                <a:uFillTx/>
                <a:latin typeface="Times New Roman"/>
              </a:rPr>
              <a:t>&lt;número&gt;</a:t>
            </a:fld>
            <a:endParaRPr b="0" lang="es-ES" sz="1400" strike="noStrike" u="none">
              <a:solidFill>
                <a:srgbClr val="000000"/>
              </a:solidFill>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6" name="PlaceHolder 1"/>
          <p:cNvSpPr>
            <a:spLocks noGrp="1"/>
          </p:cNvSpPr>
          <p:nvPr>
            <p:ph type="sldImg"/>
          </p:nvPr>
        </p:nvSpPr>
        <p:spPr>
          <a:xfrm>
            <a:off x="423720" y="1243080"/>
            <a:ext cx="5960880" cy="3352320"/>
          </a:xfrm>
          <a:prstGeom prst="rect">
            <a:avLst/>
          </a:prstGeom>
          <a:ln w="0">
            <a:noFill/>
          </a:ln>
        </p:spPr>
      </p:sp>
      <p:sp>
        <p:nvSpPr>
          <p:cNvPr id="1307" name="PlaceHolder 2"/>
          <p:cNvSpPr>
            <a:spLocks noGrp="1"/>
          </p:cNvSpPr>
          <p:nvPr>
            <p:ph type="body"/>
          </p:nvPr>
        </p:nvSpPr>
        <p:spPr>
          <a:xfrm>
            <a:off x="681120" y="4784760"/>
            <a:ext cx="5446440" cy="3911760"/>
          </a:xfrm>
          <a:prstGeom prst="rect">
            <a:avLst/>
          </a:prstGeom>
          <a:noFill/>
          <a:ln w="0">
            <a:noFill/>
          </a:ln>
        </p:spPr>
        <p:txBody>
          <a:bodyPr lIns="0" rIns="0" tIns="0" bIns="0" anchor="t">
            <a:noAutofit/>
          </a:bodyPr>
          <a:p>
            <a:pPr marL="216000" indent="-216000">
              <a:buNone/>
            </a:pPr>
            <a:endParaRPr b="0" lang="es-ES" sz="1800" strike="noStrike" u="none">
              <a:solidFill>
                <a:srgbClr val="000000"/>
              </a:solidFill>
              <a:uFillTx/>
              <a:latin typeface="Arial"/>
            </a:endParaRPr>
          </a:p>
        </p:txBody>
      </p:sp>
      <p:sp>
        <p:nvSpPr>
          <p:cNvPr id="1308" name="Marcador de número de diapositiva 3"/>
          <p:cNvSpPr/>
          <p:nvPr/>
        </p:nvSpPr>
        <p:spPr>
          <a:xfrm>
            <a:off x="3858480" y="9443520"/>
            <a:ext cx="2948760" cy="495720"/>
          </a:xfrm>
          <a:prstGeom prst="rect">
            <a:avLst/>
          </a:prstGeom>
          <a:noFill/>
          <a:ln w="0">
            <a:noFill/>
          </a:ln>
        </p:spPr>
        <p:style>
          <a:lnRef idx="0"/>
          <a:fillRef idx="0"/>
          <a:effectRef idx="0"/>
          <a:fontRef idx="minor"/>
        </p:style>
        <p:txBody>
          <a:bodyPr lIns="90000" rIns="90000" tIns="45000" bIns="45000" anchor="b">
            <a:noAutofit/>
          </a:bodyPr>
          <a:p>
            <a:pPr algn="r" defTabSz="914400">
              <a:lnSpc>
                <a:spcPct val="100000"/>
              </a:lnSpc>
            </a:pPr>
            <a:fld id="{CA84D3BB-54F2-4968-A04D-CAA7BA80AEA7}" type="slidenum">
              <a:rPr b="0" lang="es-ES" sz="1200" strike="noStrike" u="none">
                <a:solidFill>
                  <a:srgbClr val="000000"/>
                </a:solidFill>
                <a:uFillTx/>
                <a:latin typeface="Times New Roman"/>
                <a:ea typeface="+mn-ea"/>
              </a:rPr>
              <a:t>&lt;número&gt;</a:t>
            </a:fld>
            <a:endParaRPr b="0" lang="es-ES" sz="1200" strike="noStrike" u="none">
              <a:solidFill>
                <a:srgbClr val="000000"/>
              </a:solidFill>
              <a:uFillTx/>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9" name="PlaceHolder 1"/>
          <p:cNvSpPr>
            <a:spLocks noGrp="1"/>
          </p:cNvSpPr>
          <p:nvPr>
            <p:ph type="sldImg"/>
          </p:nvPr>
        </p:nvSpPr>
        <p:spPr>
          <a:xfrm>
            <a:off x="423720" y="1243080"/>
            <a:ext cx="5960880" cy="3352680"/>
          </a:xfrm>
          <a:prstGeom prst="rect">
            <a:avLst/>
          </a:prstGeom>
          <a:ln w="0">
            <a:noFill/>
          </a:ln>
        </p:spPr>
      </p:sp>
      <p:sp>
        <p:nvSpPr>
          <p:cNvPr id="1310" name="PlaceHolder 2"/>
          <p:cNvSpPr>
            <a:spLocks noGrp="1"/>
          </p:cNvSpPr>
          <p:nvPr>
            <p:ph type="body"/>
          </p:nvPr>
        </p:nvSpPr>
        <p:spPr>
          <a:xfrm>
            <a:off x="681120" y="4784760"/>
            <a:ext cx="5446440" cy="3911760"/>
          </a:xfrm>
          <a:prstGeom prst="rect">
            <a:avLst/>
          </a:prstGeom>
          <a:noFill/>
          <a:ln w="0">
            <a:noFill/>
          </a:ln>
        </p:spPr>
        <p:txBody>
          <a:bodyPr lIns="0" rIns="0" tIns="0" bIns="0" anchor="t">
            <a:noAutofit/>
          </a:bodyPr>
          <a:p>
            <a:pPr marL="216000" indent="-216000">
              <a:buNone/>
            </a:pPr>
            <a:endParaRPr b="0" lang="es-ES" sz="1800" strike="noStrike" u="none">
              <a:solidFill>
                <a:srgbClr val="000000"/>
              </a:solidFill>
              <a:uFillTx/>
              <a:latin typeface="Arial"/>
            </a:endParaRPr>
          </a:p>
        </p:txBody>
      </p:sp>
      <p:sp>
        <p:nvSpPr>
          <p:cNvPr id="1311" name="Marcador de número de diapositiva 3"/>
          <p:cNvSpPr/>
          <p:nvPr/>
        </p:nvSpPr>
        <p:spPr>
          <a:xfrm>
            <a:off x="3858480" y="9443520"/>
            <a:ext cx="2948760" cy="495720"/>
          </a:xfrm>
          <a:prstGeom prst="rect">
            <a:avLst/>
          </a:prstGeom>
          <a:noFill/>
          <a:ln w="0">
            <a:noFill/>
          </a:ln>
        </p:spPr>
        <p:style>
          <a:lnRef idx="0"/>
          <a:fillRef idx="0"/>
          <a:effectRef idx="0"/>
          <a:fontRef idx="minor"/>
        </p:style>
        <p:txBody>
          <a:bodyPr lIns="90000" rIns="90000" tIns="45000" bIns="45000" anchor="b">
            <a:noAutofit/>
          </a:bodyPr>
          <a:p>
            <a:pPr algn="r" defTabSz="914400">
              <a:lnSpc>
                <a:spcPct val="100000"/>
              </a:lnSpc>
            </a:pPr>
            <a:fld id="{95A370DB-74DC-4437-8342-C8E7C963A8C4}" type="slidenum">
              <a:rPr b="0" lang="es-ES" sz="1200" strike="noStrike" u="none">
                <a:solidFill>
                  <a:srgbClr val="000000"/>
                </a:solidFill>
                <a:uFillTx/>
                <a:latin typeface="Times New Roman"/>
                <a:ea typeface="+mn-ea"/>
              </a:rPr>
              <a:t>&lt;número&gt;</a:t>
            </a:fld>
            <a:endParaRPr b="0" lang="es-ES" sz="1200" strike="noStrike" u="none">
              <a:solidFill>
                <a:srgbClr val="000000"/>
              </a:solidFill>
              <a:uFillTx/>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2" name="PlaceHolder 1"/>
          <p:cNvSpPr>
            <a:spLocks noGrp="1"/>
          </p:cNvSpPr>
          <p:nvPr>
            <p:ph type="sldImg"/>
          </p:nvPr>
        </p:nvSpPr>
        <p:spPr>
          <a:xfrm>
            <a:off x="423720" y="1243080"/>
            <a:ext cx="5960880" cy="3352680"/>
          </a:xfrm>
          <a:prstGeom prst="rect">
            <a:avLst/>
          </a:prstGeom>
          <a:ln w="0">
            <a:noFill/>
          </a:ln>
        </p:spPr>
      </p:sp>
      <p:sp>
        <p:nvSpPr>
          <p:cNvPr id="1313" name="PlaceHolder 2"/>
          <p:cNvSpPr>
            <a:spLocks noGrp="1"/>
          </p:cNvSpPr>
          <p:nvPr>
            <p:ph type="body"/>
          </p:nvPr>
        </p:nvSpPr>
        <p:spPr>
          <a:xfrm>
            <a:off x="681120" y="4784760"/>
            <a:ext cx="5446440" cy="3911760"/>
          </a:xfrm>
          <a:prstGeom prst="rect">
            <a:avLst/>
          </a:prstGeom>
          <a:noFill/>
          <a:ln w="0">
            <a:noFill/>
          </a:ln>
        </p:spPr>
        <p:txBody>
          <a:bodyPr lIns="0" rIns="0" tIns="0" bIns="0" anchor="t">
            <a:noAutofit/>
          </a:bodyPr>
          <a:p>
            <a:pPr marL="216000" indent="-216000">
              <a:buNone/>
            </a:pPr>
            <a:endParaRPr b="0" lang="es-ES" sz="1800" strike="noStrike" u="none">
              <a:solidFill>
                <a:srgbClr val="000000"/>
              </a:solidFill>
              <a:uFillTx/>
              <a:latin typeface="Arial"/>
            </a:endParaRPr>
          </a:p>
        </p:txBody>
      </p:sp>
      <p:sp>
        <p:nvSpPr>
          <p:cNvPr id="1314" name="Marcador de número de diapositiva 3"/>
          <p:cNvSpPr/>
          <p:nvPr/>
        </p:nvSpPr>
        <p:spPr>
          <a:xfrm>
            <a:off x="3858480" y="9443520"/>
            <a:ext cx="2948760" cy="495720"/>
          </a:xfrm>
          <a:prstGeom prst="rect">
            <a:avLst/>
          </a:prstGeom>
          <a:noFill/>
          <a:ln w="0">
            <a:noFill/>
          </a:ln>
        </p:spPr>
        <p:style>
          <a:lnRef idx="0"/>
          <a:fillRef idx="0"/>
          <a:effectRef idx="0"/>
          <a:fontRef idx="minor"/>
        </p:style>
        <p:txBody>
          <a:bodyPr lIns="90000" rIns="90000" tIns="45000" bIns="45000" anchor="b">
            <a:noAutofit/>
          </a:bodyPr>
          <a:p>
            <a:pPr algn="r" defTabSz="914400">
              <a:lnSpc>
                <a:spcPct val="100000"/>
              </a:lnSpc>
            </a:pPr>
            <a:fld id="{5E9806EF-8E9C-4AFC-9DC5-9C048198B8A3}" type="slidenum">
              <a:rPr b="0" lang="es-ES" sz="1200" strike="noStrike" u="none">
                <a:solidFill>
                  <a:srgbClr val="000000"/>
                </a:solidFill>
                <a:uFillTx/>
                <a:latin typeface="Times New Roman"/>
                <a:ea typeface="+mn-ea"/>
              </a:rPr>
              <a:t>&lt;número&gt;</a:t>
            </a:fld>
            <a:endParaRPr b="0" lang="es-ES" sz="1200" strike="noStrike" u="none">
              <a:solidFill>
                <a:srgbClr val="000000"/>
              </a:solidFill>
              <a:uFillTx/>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5" name="PlaceHolder 1"/>
          <p:cNvSpPr>
            <a:spLocks noGrp="1"/>
          </p:cNvSpPr>
          <p:nvPr>
            <p:ph type="sldImg"/>
          </p:nvPr>
        </p:nvSpPr>
        <p:spPr>
          <a:xfrm>
            <a:off x="423720" y="1243080"/>
            <a:ext cx="5960880" cy="3352680"/>
          </a:xfrm>
          <a:prstGeom prst="rect">
            <a:avLst/>
          </a:prstGeom>
          <a:ln w="0">
            <a:noFill/>
          </a:ln>
        </p:spPr>
      </p:sp>
      <p:sp>
        <p:nvSpPr>
          <p:cNvPr id="1316" name="PlaceHolder 2"/>
          <p:cNvSpPr>
            <a:spLocks noGrp="1"/>
          </p:cNvSpPr>
          <p:nvPr>
            <p:ph type="body"/>
          </p:nvPr>
        </p:nvSpPr>
        <p:spPr>
          <a:xfrm>
            <a:off x="681120" y="4784760"/>
            <a:ext cx="5446440" cy="3911760"/>
          </a:xfrm>
          <a:prstGeom prst="rect">
            <a:avLst/>
          </a:prstGeom>
          <a:noFill/>
          <a:ln w="0">
            <a:noFill/>
          </a:ln>
        </p:spPr>
        <p:txBody>
          <a:bodyPr lIns="0" rIns="0" tIns="0" bIns="0" anchor="t">
            <a:noAutofit/>
          </a:bodyPr>
          <a:p>
            <a:pPr marL="216000" indent="-216000">
              <a:buNone/>
            </a:pPr>
            <a:endParaRPr b="0" lang="es-ES" sz="1800" strike="noStrike" u="none">
              <a:solidFill>
                <a:srgbClr val="000000"/>
              </a:solidFill>
              <a:uFillTx/>
              <a:latin typeface="Arial"/>
            </a:endParaRPr>
          </a:p>
        </p:txBody>
      </p:sp>
      <p:sp>
        <p:nvSpPr>
          <p:cNvPr id="1317" name="Marcador de número de diapositiva 3"/>
          <p:cNvSpPr/>
          <p:nvPr/>
        </p:nvSpPr>
        <p:spPr>
          <a:xfrm>
            <a:off x="3858480" y="9443520"/>
            <a:ext cx="2948760" cy="495720"/>
          </a:xfrm>
          <a:prstGeom prst="rect">
            <a:avLst/>
          </a:prstGeom>
          <a:noFill/>
          <a:ln w="0">
            <a:noFill/>
          </a:ln>
        </p:spPr>
        <p:style>
          <a:lnRef idx="0"/>
          <a:fillRef idx="0"/>
          <a:effectRef idx="0"/>
          <a:fontRef idx="minor"/>
        </p:style>
        <p:txBody>
          <a:bodyPr lIns="90000" rIns="90000" tIns="45000" bIns="45000" anchor="b">
            <a:noAutofit/>
          </a:bodyPr>
          <a:p>
            <a:pPr algn="r" defTabSz="914400">
              <a:lnSpc>
                <a:spcPct val="100000"/>
              </a:lnSpc>
            </a:pPr>
            <a:fld id="{4153389B-997C-4870-9B96-5FB0F61E4B16}" type="slidenum">
              <a:rPr b="0" lang="es-ES" sz="1200" strike="noStrike" u="none">
                <a:solidFill>
                  <a:srgbClr val="000000"/>
                </a:solidFill>
                <a:uFillTx/>
                <a:latin typeface="Times New Roman"/>
                <a:ea typeface="+mn-ea"/>
              </a:rPr>
              <a:t>&lt;número&gt;</a:t>
            </a:fld>
            <a:endParaRPr b="0" lang="es-ES" sz="1200" strike="noStrike" u="none">
              <a:solidFill>
                <a:srgbClr val="000000"/>
              </a:solidFill>
              <a:uFillTx/>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6"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7"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Predeterminado 4">
    <p:spTree>
      <p:nvGrpSpPr>
        <p:cNvPr id="1" name=""/>
        <p:cNvGrpSpPr/>
        <p:nvPr/>
      </p:nvGrpSpPr>
      <p:grpSpPr>
        <a:xfrm>
          <a:off x="0" y="0"/>
          <a:ext cx="0" cy="0"/>
          <a:chOff x="0" y="0"/>
          <a:chExt cx="0" cy="0"/>
        </a:xfrm>
      </p:grpSpPr>
      <p:sp>
        <p:nvSpPr>
          <p:cNvPr id="6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69"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70"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71"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redeterminado 4">
    <p:spTree>
      <p:nvGrpSpPr>
        <p:cNvPr id="1" name=""/>
        <p:cNvGrpSpPr/>
        <p:nvPr/>
      </p:nvGrpSpPr>
      <p:grpSpPr>
        <a:xfrm>
          <a:off x="0" y="0"/>
          <a:ext cx="0" cy="0"/>
          <a:chOff x="0" y="0"/>
          <a:chExt cx="0" cy="0"/>
        </a:xfrm>
      </p:grpSpPr>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Predeterminado 4">
    <p:spTree>
      <p:nvGrpSpPr>
        <p:cNvPr id="1" name=""/>
        <p:cNvGrpSpPr/>
        <p:nvPr/>
      </p:nvGrpSpPr>
      <p:grpSpPr>
        <a:xfrm>
          <a:off x="0" y="0"/>
          <a:ext cx="0" cy="0"/>
          <a:chOff x="0" y="0"/>
          <a:chExt cx="0" cy="0"/>
        </a:xfrm>
      </p:grpSpPr>
      <p:sp>
        <p:nvSpPr>
          <p:cNvPr id="7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73"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74"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75"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Predeterminado 4">
    <p:spTree>
      <p:nvGrpSpPr>
        <p:cNvPr id="1" name=""/>
        <p:cNvGrpSpPr/>
        <p:nvPr/>
      </p:nvGrpSpPr>
      <p:grpSpPr>
        <a:xfrm>
          <a:off x="0" y="0"/>
          <a:ext cx="0" cy="0"/>
          <a:chOff x="0" y="0"/>
          <a:chExt cx="0" cy="0"/>
        </a:xfrm>
      </p:grpSpPr>
      <p:sp>
        <p:nvSpPr>
          <p:cNvPr id="7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77"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78"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Predeterminado 4">
    <p:spTree>
      <p:nvGrpSpPr>
        <p:cNvPr id="1" name=""/>
        <p:cNvGrpSpPr/>
        <p:nvPr/>
      </p:nvGrpSpPr>
      <p:grpSpPr>
        <a:xfrm>
          <a:off x="0" y="0"/>
          <a:ext cx="0" cy="0"/>
          <a:chOff x="0" y="0"/>
          <a:chExt cx="0" cy="0"/>
        </a:xfrm>
      </p:grpSpPr>
      <p:sp>
        <p:nvSpPr>
          <p:cNvPr id="7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8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8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82"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83"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redeterminado 4">
    <p:spTree>
      <p:nvGrpSpPr>
        <p:cNvPr id="1" name=""/>
        <p:cNvGrpSpPr/>
        <p:nvPr/>
      </p:nvGrpSpPr>
      <p:grpSpPr>
        <a:xfrm>
          <a:off x="0" y="0"/>
          <a:ext cx="0" cy="0"/>
          <a:chOff x="0" y="0"/>
          <a:chExt cx="0" cy="0"/>
        </a:xfrm>
      </p:grpSpPr>
      <p:sp>
        <p:nvSpPr>
          <p:cNvPr id="8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85"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Predeterminado 4">
    <p:spTree>
      <p:nvGrpSpPr>
        <p:cNvPr id="1" name=""/>
        <p:cNvGrpSpPr/>
        <p:nvPr/>
      </p:nvGrpSpPr>
      <p:grpSpPr>
        <a:xfrm>
          <a:off x="0" y="0"/>
          <a:ext cx="0" cy="0"/>
          <a:chOff x="0" y="0"/>
          <a:chExt cx="0" cy="0"/>
        </a:xfrm>
      </p:grpSpPr>
      <p:sp>
        <p:nvSpPr>
          <p:cNvPr id="8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87"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88"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Predeterminado 4">
    <p:spTree>
      <p:nvGrpSpPr>
        <p:cNvPr id="1" name=""/>
        <p:cNvGrpSpPr/>
        <p:nvPr/>
      </p:nvGrpSpPr>
      <p:grpSpPr>
        <a:xfrm>
          <a:off x="0" y="0"/>
          <a:ext cx="0" cy="0"/>
          <a:chOff x="0" y="0"/>
          <a:chExt cx="0" cy="0"/>
        </a:xfrm>
      </p:grpSpPr>
      <p:sp>
        <p:nvSpPr>
          <p:cNvPr id="8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Predeterminado 4">
    <p:spTree>
      <p:nvGrpSpPr>
        <p:cNvPr id="1" name=""/>
        <p:cNvGrpSpPr/>
        <p:nvPr/>
      </p:nvGrpSpPr>
      <p:grpSpPr>
        <a:xfrm>
          <a:off x="0" y="0"/>
          <a:ext cx="0" cy="0"/>
          <a:chOff x="0" y="0"/>
          <a:chExt cx="0" cy="0"/>
        </a:xfrm>
      </p:grpSpPr>
      <p:sp>
        <p:nvSpPr>
          <p:cNvPr id="9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91"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92"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93"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Predeterminado 5">
    <p:spTree>
      <p:nvGrpSpPr>
        <p:cNvPr id="1" name=""/>
        <p:cNvGrpSpPr/>
        <p:nvPr/>
      </p:nvGrpSpPr>
      <p:grpSpPr>
        <a:xfrm>
          <a:off x="0" y="0"/>
          <a:ext cx="0" cy="0"/>
          <a:chOff x="0" y="0"/>
          <a:chExt cx="0" cy="0"/>
        </a:xfrm>
      </p:grpSpPr>
      <p:sp>
        <p:nvSpPr>
          <p:cNvPr id="9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99"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00"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01"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2"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3"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Predeterminado 6">
    <p:spTree>
      <p:nvGrpSpPr>
        <p:cNvPr id="1" name=""/>
        <p:cNvGrpSpPr/>
        <p:nvPr/>
      </p:nvGrpSpPr>
      <p:grpSpPr>
        <a:xfrm>
          <a:off x="0" y="0"/>
          <a:ext cx="0" cy="0"/>
          <a:chOff x="0" y="0"/>
          <a:chExt cx="0" cy="0"/>
        </a:xfrm>
      </p:grpSpPr>
      <p:sp>
        <p:nvSpPr>
          <p:cNvPr id="10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06"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07"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Predeterminado 7">
    <p:spTree>
      <p:nvGrpSpPr>
        <p:cNvPr id="1" name=""/>
        <p:cNvGrpSpPr/>
        <p:nvPr/>
      </p:nvGrpSpPr>
      <p:grpSpPr>
        <a:xfrm>
          <a:off x="0" y="0"/>
          <a:ext cx="0" cy="0"/>
          <a:chOff x="0" y="0"/>
          <a:chExt cx="0" cy="0"/>
        </a:xfrm>
      </p:grpSpPr>
      <p:sp>
        <p:nvSpPr>
          <p:cNvPr id="11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14"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15"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16"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17"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redeterminado 8">
    <p:spTree>
      <p:nvGrpSpPr>
        <p:cNvPr id="1" name=""/>
        <p:cNvGrpSpPr/>
        <p:nvPr/>
      </p:nvGrpSpPr>
      <p:grpSpPr>
        <a:xfrm>
          <a:off x="0" y="0"/>
          <a:ext cx="0" cy="0"/>
          <a:chOff x="0" y="0"/>
          <a:chExt cx="0" cy="0"/>
        </a:xfrm>
      </p:grpSpPr>
      <p:sp>
        <p:nvSpPr>
          <p:cNvPr id="12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21"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Predeterminado 9">
    <p:spTree>
      <p:nvGrpSpPr>
        <p:cNvPr id="1" name=""/>
        <p:cNvGrpSpPr/>
        <p:nvPr/>
      </p:nvGrpSpPr>
      <p:grpSpPr>
        <a:xfrm>
          <a:off x="0" y="0"/>
          <a:ext cx="0" cy="0"/>
          <a:chOff x="0" y="0"/>
          <a:chExt cx="0" cy="0"/>
        </a:xfrm>
      </p:grpSpPr>
      <p:sp>
        <p:nvSpPr>
          <p:cNvPr id="12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Predeterminado 10">
    <p:spTree>
      <p:nvGrpSpPr>
        <p:cNvPr id="1" name=""/>
        <p:cNvGrpSpPr/>
        <p:nvPr/>
      </p:nvGrpSpPr>
      <p:grpSpPr>
        <a:xfrm>
          <a:off x="0" y="0"/>
          <a:ext cx="0" cy="0"/>
          <a:chOff x="0" y="0"/>
          <a:chExt cx="0" cy="0"/>
        </a:xfrm>
      </p:grpSpPr>
      <p:sp>
        <p:nvSpPr>
          <p:cNvPr id="12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28"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29"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Predeterminado 11">
    <p:spTree>
      <p:nvGrpSpPr>
        <p:cNvPr id="1" name=""/>
        <p:cNvGrpSpPr/>
        <p:nvPr/>
      </p:nvGrpSpPr>
      <p:grpSpPr>
        <a:xfrm>
          <a:off x="0" y="0"/>
          <a:ext cx="0" cy="0"/>
          <a:chOff x="0" y="0"/>
          <a:chExt cx="0" cy="0"/>
        </a:xfrm>
      </p:grpSpPr>
      <p:sp>
        <p:nvSpPr>
          <p:cNvPr id="13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3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36"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37"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Predeterminado 12">
    <p:spTree>
      <p:nvGrpSpPr>
        <p:cNvPr id="1" name=""/>
        <p:cNvGrpSpPr/>
        <p:nvPr/>
      </p:nvGrpSpPr>
      <p:grpSpPr>
        <a:xfrm>
          <a:off x="0" y="0"/>
          <a:ext cx="0" cy="0"/>
          <a:chOff x="0" y="0"/>
          <a:chExt cx="0" cy="0"/>
        </a:xfrm>
      </p:grpSpPr>
      <p:sp>
        <p:nvSpPr>
          <p:cNvPr id="14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43"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44"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45"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Predeterminado 13">
    <p:spTree>
      <p:nvGrpSpPr>
        <p:cNvPr id="1" name=""/>
        <p:cNvGrpSpPr/>
        <p:nvPr/>
      </p:nvGrpSpPr>
      <p:grpSpPr>
        <a:xfrm>
          <a:off x="0" y="0"/>
          <a:ext cx="0" cy="0"/>
          <a:chOff x="0" y="0"/>
          <a:chExt cx="0" cy="0"/>
        </a:xfrm>
      </p:grpSpPr>
      <p:sp>
        <p:nvSpPr>
          <p:cNvPr id="14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50"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51"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Predeterminado 14">
    <p:spTree>
      <p:nvGrpSpPr>
        <p:cNvPr id="1" name=""/>
        <p:cNvGrpSpPr/>
        <p:nvPr/>
      </p:nvGrpSpPr>
      <p:grpSpPr>
        <a:xfrm>
          <a:off x="0" y="0"/>
          <a:ext cx="0" cy="0"/>
          <a:chOff x="0" y="0"/>
          <a:chExt cx="0" cy="0"/>
        </a:xfrm>
      </p:grpSpPr>
      <p:sp>
        <p:nvSpPr>
          <p:cNvPr id="15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58"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59"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60"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61"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redeterminado 15">
    <p:spTree>
      <p:nvGrpSpPr>
        <p:cNvPr id="1" name=""/>
        <p:cNvGrpSpPr/>
        <p:nvPr/>
      </p:nvGrpSpPr>
      <p:grpSpPr>
        <a:xfrm>
          <a:off x="0" y="0"/>
          <a:ext cx="0" cy="0"/>
          <a:chOff x="0" y="0"/>
          <a:chExt cx="0" cy="0"/>
        </a:xfrm>
      </p:grpSpPr>
      <p:sp>
        <p:nvSpPr>
          <p:cNvPr id="16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65"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2"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3"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Predeterminado 16">
    <p:spTree>
      <p:nvGrpSpPr>
        <p:cNvPr id="1" name=""/>
        <p:cNvGrpSpPr/>
        <p:nvPr/>
      </p:nvGrpSpPr>
      <p:grpSpPr>
        <a:xfrm>
          <a:off x="0" y="0"/>
          <a:ext cx="0" cy="0"/>
          <a:chOff x="0" y="0"/>
          <a:chExt cx="0" cy="0"/>
        </a:xfrm>
      </p:grpSpPr>
      <p:sp>
        <p:nvSpPr>
          <p:cNvPr id="16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70"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7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Predeterminado 17">
    <p:spTree>
      <p:nvGrpSpPr>
        <p:cNvPr id="1" name=""/>
        <p:cNvGrpSpPr/>
        <p:nvPr/>
      </p:nvGrpSpPr>
      <p:grpSpPr>
        <a:xfrm>
          <a:off x="0" y="0"/>
          <a:ext cx="0" cy="0"/>
          <a:chOff x="0" y="0"/>
          <a:chExt cx="0" cy="0"/>
        </a:xfrm>
      </p:grpSpPr>
      <p:sp>
        <p:nvSpPr>
          <p:cNvPr id="17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Predeterminado 18">
    <p:spTree>
      <p:nvGrpSpPr>
        <p:cNvPr id="1" name=""/>
        <p:cNvGrpSpPr/>
        <p:nvPr/>
      </p:nvGrpSpPr>
      <p:grpSpPr>
        <a:xfrm>
          <a:off x="0" y="0"/>
          <a:ext cx="0" cy="0"/>
          <a:chOff x="0" y="0"/>
          <a:chExt cx="0" cy="0"/>
        </a:xfrm>
      </p:grpSpPr>
      <p:sp>
        <p:nvSpPr>
          <p:cNvPr id="17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79"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80"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81"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Predeterminado 19">
    <p:spTree>
      <p:nvGrpSpPr>
        <p:cNvPr id="1" name=""/>
        <p:cNvGrpSpPr/>
        <p:nvPr/>
      </p:nvGrpSpPr>
      <p:grpSpPr>
        <a:xfrm>
          <a:off x="0" y="0"/>
          <a:ext cx="0" cy="0"/>
          <a:chOff x="0" y="0"/>
          <a:chExt cx="0" cy="0"/>
        </a:xfrm>
      </p:grpSpPr>
      <p:sp>
        <p:nvSpPr>
          <p:cNvPr id="18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Predeterminado 20">
    <p:spTree>
      <p:nvGrpSpPr>
        <p:cNvPr id="1" name=""/>
        <p:cNvGrpSpPr/>
        <p:nvPr/>
      </p:nvGrpSpPr>
      <p:grpSpPr>
        <a:xfrm>
          <a:off x="0" y="0"/>
          <a:ext cx="0" cy="0"/>
          <a:chOff x="0" y="0"/>
          <a:chExt cx="0" cy="0"/>
        </a:xfrm>
      </p:grpSpPr>
      <p:sp>
        <p:nvSpPr>
          <p:cNvPr id="18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88"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89"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Predeterminado 21">
    <p:spTree>
      <p:nvGrpSpPr>
        <p:cNvPr id="1" name=""/>
        <p:cNvGrpSpPr/>
        <p:nvPr/>
      </p:nvGrpSpPr>
      <p:grpSpPr>
        <a:xfrm>
          <a:off x="0" y="0"/>
          <a:ext cx="0" cy="0"/>
          <a:chOff x="0" y="0"/>
          <a:chExt cx="0" cy="0"/>
        </a:xfrm>
      </p:grpSpPr>
      <p:sp>
        <p:nvSpPr>
          <p:cNvPr id="19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19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96"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197"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redeterminado 22">
    <p:spTree>
      <p:nvGrpSpPr>
        <p:cNvPr id="1" name=""/>
        <p:cNvGrpSpPr/>
        <p:nvPr/>
      </p:nvGrpSpPr>
      <p:grpSpPr>
        <a:xfrm>
          <a:off x="0" y="0"/>
          <a:ext cx="0" cy="0"/>
          <a:chOff x="0" y="0"/>
          <a:chExt cx="0" cy="0"/>
        </a:xfrm>
      </p:grpSpPr>
      <p:sp>
        <p:nvSpPr>
          <p:cNvPr id="20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01"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Predeterminado 23">
    <p:spTree>
      <p:nvGrpSpPr>
        <p:cNvPr id="1" name=""/>
        <p:cNvGrpSpPr/>
        <p:nvPr/>
      </p:nvGrpSpPr>
      <p:grpSpPr>
        <a:xfrm>
          <a:off x="0" y="0"/>
          <a:ext cx="0" cy="0"/>
          <a:chOff x="0" y="0"/>
          <a:chExt cx="0" cy="0"/>
        </a:xfrm>
      </p:grpSpPr>
      <p:sp>
        <p:nvSpPr>
          <p:cNvPr id="20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07"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08"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09"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Predeterminado 24">
    <p:spTree>
      <p:nvGrpSpPr>
        <p:cNvPr id="1" name=""/>
        <p:cNvGrpSpPr/>
        <p:nvPr/>
      </p:nvGrpSpPr>
      <p:grpSpPr>
        <a:xfrm>
          <a:off x="0" y="0"/>
          <a:ext cx="0" cy="0"/>
          <a:chOff x="0" y="0"/>
          <a:chExt cx="0" cy="0"/>
        </a:xfrm>
      </p:grpSpPr>
      <p:sp>
        <p:nvSpPr>
          <p:cNvPr id="21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14"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15"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Predeterminado 25">
    <p:spTree>
      <p:nvGrpSpPr>
        <p:cNvPr id="1" name=""/>
        <p:cNvGrpSpPr/>
        <p:nvPr/>
      </p:nvGrpSpPr>
      <p:grpSpPr>
        <a:xfrm>
          <a:off x="0" y="0"/>
          <a:ext cx="0" cy="0"/>
          <a:chOff x="0" y="0"/>
          <a:chExt cx="0" cy="0"/>
        </a:xfrm>
      </p:grpSpPr>
      <p:sp>
        <p:nvSpPr>
          <p:cNvPr id="22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21"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22"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23"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Predeterminado 26">
    <p:spTree>
      <p:nvGrpSpPr>
        <p:cNvPr id="1" name=""/>
        <p:cNvGrpSpPr/>
        <p:nvPr/>
      </p:nvGrpSpPr>
      <p:grpSpPr>
        <a:xfrm>
          <a:off x="0" y="0"/>
          <a:ext cx="0" cy="0"/>
          <a:chOff x="0" y="0"/>
          <a:chExt cx="0" cy="0"/>
        </a:xfrm>
      </p:grpSpPr>
      <p:sp>
        <p:nvSpPr>
          <p:cNvPr id="22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28"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29"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Predeterminado 27">
    <p:spTree>
      <p:nvGrpSpPr>
        <p:cNvPr id="1" name=""/>
        <p:cNvGrpSpPr/>
        <p:nvPr/>
      </p:nvGrpSpPr>
      <p:grpSpPr>
        <a:xfrm>
          <a:off x="0" y="0"/>
          <a:ext cx="0" cy="0"/>
          <a:chOff x="0" y="0"/>
          <a:chExt cx="0" cy="0"/>
        </a:xfrm>
      </p:grpSpPr>
      <p:sp>
        <p:nvSpPr>
          <p:cNvPr id="23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36"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37"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38"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39"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Predeterminado 28">
    <p:spTree>
      <p:nvGrpSpPr>
        <p:cNvPr id="1" name=""/>
        <p:cNvGrpSpPr/>
        <p:nvPr/>
      </p:nvGrpSpPr>
      <p:grpSpPr>
        <a:xfrm>
          <a:off x="0" y="0"/>
          <a:ext cx="0" cy="0"/>
          <a:chOff x="0" y="0"/>
          <a:chExt cx="0" cy="0"/>
        </a:xfrm>
      </p:grpSpPr>
      <p:sp>
        <p:nvSpPr>
          <p:cNvPr id="24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43"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Predeterminado 29">
    <p:spTree>
      <p:nvGrpSpPr>
        <p:cNvPr id="1" name=""/>
        <p:cNvGrpSpPr/>
        <p:nvPr/>
      </p:nvGrpSpPr>
      <p:grpSpPr>
        <a:xfrm>
          <a:off x="0" y="0"/>
          <a:ext cx="0" cy="0"/>
          <a:chOff x="0" y="0"/>
          <a:chExt cx="0" cy="0"/>
        </a:xfrm>
      </p:grpSpPr>
      <p:sp>
        <p:nvSpPr>
          <p:cNvPr id="24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Predeterminado 30">
    <p:spTree>
      <p:nvGrpSpPr>
        <p:cNvPr id="1" name=""/>
        <p:cNvGrpSpPr/>
        <p:nvPr/>
      </p:nvGrpSpPr>
      <p:grpSpPr>
        <a:xfrm>
          <a:off x="0" y="0"/>
          <a:ext cx="0" cy="0"/>
          <a:chOff x="0" y="0"/>
          <a:chExt cx="0" cy="0"/>
        </a:xfrm>
      </p:grpSpPr>
      <p:sp>
        <p:nvSpPr>
          <p:cNvPr id="24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50"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5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Predeterminado 31">
    <p:spTree>
      <p:nvGrpSpPr>
        <p:cNvPr id="1" name=""/>
        <p:cNvGrpSpPr/>
        <p:nvPr/>
      </p:nvGrpSpPr>
      <p:grpSpPr>
        <a:xfrm>
          <a:off x="0" y="0"/>
          <a:ext cx="0" cy="0"/>
          <a:chOff x="0" y="0"/>
          <a:chExt cx="0" cy="0"/>
        </a:xfrm>
      </p:grpSpPr>
      <p:sp>
        <p:nvSpPr>
          <p:cNvPr id="25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57"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58"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59"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63"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67"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72"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73"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Blank Slide">
    <p:spTree>
      <p:nvGrpSpPr>
        <p:cNvPr id="1" name=""/>
        <p:cNvGrpSpPr/>
        <p:nvPr/>
      </p:nvGrpSpPr>
      <p:grpSpPr>
        <a:xfrm>
          <a:off x="0" y="0"/>
          <a:ext cx="0" cy="0"/>
          <a:chOff x="0" y="0"/>
          <a:chExt cx="0" cy="0"/>
        </a:xfrm>
      </p:grpSpPr>
      <p:sp>
        <p:nvSpPr>
          <p:cNvPr id="2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9"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30"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31"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entered Text">
    <p:spTree>
      <p:nvGrpSpPr>
        <p:cNvPr id="1" name=""/>
        <p:cNvGrpSpPr/>
        <p:nvPr/>
      </p:nvGrpSpPr>
      <p:grpSpPr>
        <a:xfrm>
          <a:off x="0" y="0"/>
          <a:ext cx="0" cy="0"/>
          <a:chOff x="0" y="0"/>
          <a:chExt cx="0" cy="0"/>
        </a:xfrm>
      </p:grpSpPr>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Title, 2 Content and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81"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82"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83"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Title Content and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289"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90"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291"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Predeterminado">
    <p:spTree>
      <p:nvGrpSpPr>
        <p:cNvPr id="1" name=""/>
        <p:cNvGrpSpPr/>
        <p:nvPr/>
      </p:nvGrpSpPr>
      <p:grpSpPr>
        <a:xfrm>
          <a:off x="0" y="0"/>
          <a:ext cx="0" cy="0"/>
          <a:chOff x="0" y="0"/>
          <a:chExt cx="0" cy="0"/>
        </a:xfrm>
      </p:grpSpPr>
      <p:sp>
        <p:nvSpPr>
          <p:cNvPr id="3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38"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39"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40"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41"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Predeterminado 1">
    <p:spTree>
      <p:nvGrpSpPr>
        <p:cNvPr id="1" name=""/>
        <p:cNvGrpSpPr/>
        <p:nvPr/>
      </p:nvGrpSpPr>
      <p:grpSpPr>
        <a:xfrm>
          <a:off x="0" y="0"/>
          <a:ext cx="0" cy="0"/>
          <a:chOff x="0" y="0"/>
          <a:chExt cx="0" cy="0"/>
        </a:xfrm>
      </p:grpSpPr>
      <p:sp>
        <p:nvSpPr>
          <p:cNvPr id="4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47"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48"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49"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Predeterminado 2">
    <p:spTree>
      <p:nvGrpSpPr>
        <p:cNvPr id="1" name=""/>
        <p:cNvGrpSpPr/>
        <p:nvPr/>
      </p:nvGrpSpPr>
      <p:grpSpPr>
        <a:xfrm>
          <a:off x="0" y="0"/>
          <a:ext cx="0" cy="0"/>
          <a:chOff x="0" y="0"/>
          <a:chExt cx="0" cy="0"/>
        </a:xfrm>
      </p:grpSpPr>
      <p:sp>
        <p:nvSpPr>
          <p:cNvPr id="5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55"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56"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57"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Predeterminado 3">
    <p:spTree>
      <p:nvGrpSpPr>
        <p:cNvPr id="1" name=""/>
        <p:cNvGrpSpPr/>
        <p:nvPr/>
      </p:nvGrpSpPr>
      <p:grpSpPr>
        <a:xfrm>
          <a:off x="0" y="0"/>
          <a:ext cx="0" cy="0"/>
          <a:chOff x="0" y="0"/>
          <a:chExt cx="0" cy="0"/>
        </a:xfrm>
      </p:grpSpPr>
      <p:sp>
        <p:nvSpPr>
          <p:cNvPr id="6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s-ES" sz="1800" strike="noStrike" u="none">
              <a:solidFill>
                <a:schemeClr val="dk1"/>
              </a:solidFill>
              <a:uFillTx/>
              <a:latin typeface="Arial"/>
            </a:endParaRPr>
          </a:p>
        </p:txBody>
      </p:sp>
      <p:sp>
        <p:nvSpPr>
          <p:cNvPr id="63"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64"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
        <p:nvSpPr>
          <p:cNvPr id="65"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pPr indent="0">
              <a:lnSpc>
                <a:spcPct val="90000"/>
              </a:lnSpc>
              <a:spcBef>
                <a:spcPts val="1417"/>
              </a:spcBef>
              <a:buNone/>
            </a:pPr>
            <a:endParaRPr b="0" lang="es-ES" sz="2800" strike="noStrike" u="none">
              <a:solidFill>
                <a:schemeClr val="dk1"/>
              </a:solidFill>
              <a:uFillTx/>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9.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20.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21.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22.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23.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24.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25.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26.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27.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8.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9.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slideLayout" Target="../slideLayouts/slideLayout30.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slideLayout" Target="../slideLayouts/slideLayout31.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slideLayout" Target="../slideLayouts/slideLayout32.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slideLayout" Target="../slideLayouts/slideLayout33.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slideLayout" Target="../slideLayouts/slideLayout34.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slideLayout" Target="../slideLayouts/slideLayout35.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slideLayout" Target="../slideLayouts/slideLayout36.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slideLayout" Target="../slideLayouts/slideLayout37.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slideLayout" Target="../slideLayouts/slideLayout38.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slideLayout" Target="../slideLayouts/slideLayout39.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slideLayout" Target="../slideLayouts/slideLayout40.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slideLayout" Target="../slideLayouts/slideLayout41.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slideLayout" Target="../slideLayouts/slideLayout42.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slideLayout" Target="../slideLayouts/slideLayout43.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slideLayout" Target="../slideLayouts/slideLayout44.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slideLayout" Target="../slideLayouts/slideLayout45.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slideLayout" Target="../slideLayouts/slideLayout46.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slideLayout" Target="../slideLayouts/slideLayout47.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slideLayout" Target="../slideLayouts/slideLayout48.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slideLayout" Target="../slideLayouts/slideLayout49.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slideLayout" Target="../slideLayouts/slideLayout50.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slideLayout" Target="../slideLayouts/slideLayout51.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slideLayout" Target="../slideLayouts/slideLayout52.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3" name="PlaceHolder 4"/>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s-ES" sz="1800" strike="noStrike" u="none">
                <a:solidFill>
                  <a:schemeClr val="dk1"/>
                </a:solidFill>
                <a:uFillTx/>
                <a:latin typeface="Arial"/>
              </a:rPr>
              <a:t>Pulse para editar el formato del texto de título</a:t>
            </a:r>
            <a:endParaRPr b="0" lang="es-ES" sz="1800" strike="noStrike" u="none">
              <a:solidFill>
                <a:schemeClr val="dk1"/>
              </a:solidFill>
              <a:uFillTx/>
              <a:latin typeface="Arial"/>
            </a:endParaRPr>
          </a:p>
        </p:txBody>
      </p:sp>
      <p:sp>
        <p:nvSpPr>
          <p:cNvPr id="67" name="PlaceHolder 2"/>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2800" strike="noStrike" u="none">
                <a:solidFill>
                  <a:schemeClr val="dk1"/>
                </a:solidFill>
                <a:uFillTx/>
                <a:latin typeface="Arial"/>
              </a:rPr>
              <a:t>Pulse para editar el formato de texto del esquema</a:t>
            </a:r>
            <a:endParaRPr b="0" lang="es-ES" sz="2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2000" strike="noStrike" u="none">
                <a:solidFill>
                  <a:schemeClr val="dk1"/>
                </a:solidFill>
                <a:uFillTx/>
                <a:latin typeface="Arial"/>
              </a:rPr>
              <a:t>Segundo nivel del esquema</a:t>
            </a:r>
            <a:endParaRPr b="0" lang="es-ES" sz="20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2000" strike="noStrike" u="none">
                <a:solidFill>
                  <a:schemeClr val="dk1"/>
                </a:solidFill>
                <a:uFillTx/>
                <a:latin typeface="Arial"/>
              </a:rPr>
              <a:t>Quinto nivel del esquema</a:t>
            </a:r>
            <a:endParaRPr b="0" lang="es-ES" sz="20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2000" strike="noStrike" u="none">
                <a:solidFill>
                  <a:schemeClr val="dk1"/>
                </a:solidFill>
                <a:uFillTx/>
                <a:latin typeface="Arial"/>
              </a:rPr>
              <a:t>Sexto nivel del esquema</a:t>
            </a:r>
            <a:endParaRPr b="0" lang="es-ES" sz="20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2000" strike="noStrike" u="none">
                <a:solidFill>
                  <a:schemeClr val="dk1"/>
                </a:solidFill>
                <a:uFillTx/>
                <a:latin typeface="Arial"/>
              </a:rPr>
              <a:t>Séptimo nivel del esquema</a:t>
            </a:r>
            <a:endParaRPr b="0" lang="es-ES" sz="20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95"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96"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97" name="PlaceHolder 4"/>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77"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03" name="PlaceHolder 2"/>
          <p:cNvSpPr>
            <a:spLocks noGrp="1"/>
          </p:cNvSpPr>
          <p:nvPr>
            <p:ph type="body"/>
          </p:nvPr>
        </p:nvSpPr>
        <p:spPr>
          <a:xfrm>
            <a:off x="914400" y="240696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04" name="PlaceHolder 3"/>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79"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09"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10"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11"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12" name="PlaceHolder 5"/>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81"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8"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19"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83"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85"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25"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26"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87" r:id="rId2"/>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31"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32"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33"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89" r:id="rId2"/>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8"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39"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40"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41" name="PlaceHolder 4"/>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91" r:id="rId2"/>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6"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47" name="PlaceHolder 2"/>
          <p:cNvSpPr>
            <a:spLocks noGrp="1"/>
          </p:cNvSpPr>
          <p:nvPr>
            <p:ph type="body"/>
          </p:nvPr>
        </p:nvSpPr>
        <p:spPr>
          <a:xfrm>
            <a:off x="914400" y="240696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48" name="PlaceHolder 3"/>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93"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9" name="PlaceHolder 2"/>
          <p:cNvSpPr>
            <a:spLocks noGrp="1"/>
          </p:cNvSpPr>
          <p:nvPr>
            <p:ph type="body"/>
          </p:nvPr>
        </p:nvSpPr>
        <p:spPr>
          <a:xfrm>
            <a:off x="914400" y="240696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0" name="PlaceHolder 3"/>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51" r:id="rId2"/>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53"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54"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55"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56" name="PlaceHolder 5"/>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95" r:id="rId2"/>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63"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97" r:id="rId2"/>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6"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67"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68"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99" r:id="rId2"/>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01" r:id="rId2"/>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75"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76"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77"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03" r:id="rId2"/>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05" r:id="rId2"/>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85"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86"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07" r:id="rId2"/>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91"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92"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93"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09" r:id="rId2"/>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8"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99"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11" r:id="rId2"/>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03"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04"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05" name="PlaceHolder 4"/>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13"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15"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6"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7"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18" name="PlaceHolder 5"/>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11" name="PlaceHolder 2"/>
          <p:cNvSpPr>
            <a:spLocks noGrp="1"/>
          </p:cNvSpPr>
          <p:nvPr>
            <p:ph type="body"/>
          </p:nvPr>
        </p:nvSpPr>
        <p:spPr>
          <a:xfrm>
            <a:off x="914400" y="240696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12" name="PlaceHolder 3"/>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15" r:id="rId2"/>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6"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17"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18"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19" name="PlaceHolder 4"/>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17" r:id="rId2"/>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25" name="PlaceHolder 2"/>
          <p:cNvSpPr>
            <a:spLocks noGrp="1"/>
          </p:cNvSpPr>
          <p:nvPr>
            <p:ph type="body"/>
          </p:nvPr>
        </p:nvSpPr>
        <p:spPr>
          <a:xfrm>
            <a:off x="914400" y="240696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26" name="PlaceHolder 3"/>
          <p:cNvSpPr>
            <a:spLocks noGrp="1"/>
          </p:cNvSpPr>
          <p:nvPr>
            <p:ph type="body"/>
          </p:nvPr>
        </p:nvSpPr>
        <p:spPr>
          <a:xfrm>
            <a:off x="914400" y="5523120"/>
            <a:ext cx="1645848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19" r:id="rId2"/>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31"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32"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33"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34" name="PlaceHolder 5"/>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21" r:id="rId2"/>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41"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23" r:id="rId2"/>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25" r:id="rId2"/>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6"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47"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48"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27" r:id="rId2"/>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53"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54"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55"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29" r:id="rId2"/>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61"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31" r:id="rId2"/>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65"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3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2"/>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8"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69"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70"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35" r:id="rId2"/>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37" r:id="rId2"/>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9" r:id="rId2"/>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6"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77"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78" name="PlaceHolder 3"/>
          <p:cNvSpPr>
            <a:spLocks noGrp="1"/>
          </p:cNvSpPr>
          <p:nvPr>
            <p:ph type="body"/>
          </p:nvPr>
        </p:nvSpPr>
        <p:spPr>
          <a:xfrm>
            <a:off x="934812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79"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41" r:id="rId2"/>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85"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86"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87" name="PlaceHolder 4"/>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743"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25"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6"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27" name="PlaceHolder 4"/>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33" name="PlaceHolder 2"/>
          <p:cNvSpPr>
            <a:spLocks noGrp="1"/>
          </p:cNvSpPr>
          <p:nvPr>
            <p:ph type="body"/>
          </p:nvPr>
        </p:nvSpPr>
        <p:spPr>
          <a:xfrm>
            <a:off x="91440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34"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35" name="PlaceHolder 4"/>
          <p:cNvSpPr>
            <a:spLocks noGrp="1"/>
          </p:cNvSpPr>
          <p:nvPr>
            <p:ph type="body"/>
          </p:nvPr>
        </p:nvSpPr>
        <p:spPr>
          <a:xfrm>
            <a:off x="91440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36" name="PlaceHolder 5"/>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43"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44"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45" name="PlaceHolder 4"/>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51"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52"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53" name="PlaceHolder 4"/>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pPr indent="0">
              <a:buNone/>
            </a:pPr>
            <a:r>
              <a:rPr b="0" lang="es-ES" sz="4400" strike="noStrike" u="none">
                <a:solidFill>
                  <a:schemeClr val="dk1"/>
                </a:solidFill>
                <a:uFillTx/>
                <a:latin typeface="Arial"/>
              </a:rPr>
              <a:t>Pulse para editar el formato del texto de título</a:t>
            </a:r>
            <a:endParaRPr b="0" lang="es-ES" sz="4400" strike="noStrike" u="none">
              <a:solidFill>
                <a:schemeClr val="dk1"/>
              </a:solidFill>
              <a:uFillTx/>
              <a:latin typeface="Arial"/>
            </a:endParaRPr>
          </a:p>
        </p:txBody>
      </p:sp>
      <p:sp>
        <p:nvSpPr>
          <p:cNvPr id="59" name="PlaceHolder 2"/>
          <p:cNvSpPr>
            <a:spLocks noGrp="1"/>
          </p:cNvSpPr>
          <p:nvPr>
            <p:ph type="body"/>
          </p:nvPr>
        </p:nvSpPr>
        <p:spPr>
          <a:xfrm>
            <a:off x="914400" y="2406960"/>
            <a:ext cx="8031240" cy="59655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60" name="PlaceHolder 3"/>
          <p:cNvSpPr>
            <a:spLocks noGrp="1"/>
          </p:cNvSpPr>
          <p:nvPr>
            <p:ph type="body"/>
          </p:nvPr>
        </p:nvSpPr>
        <p:spPr>
          <a:xfrm>
            <a:off x="9348120" y="240696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
        <p:nvSpPr>
          <p:cNvPr id="61" name="PlaceHolder 4"/>
          <p:cNvSpPr>
            <a:spLocks noGrp="1"/>
          </p:cNvSpPr>
          <p:nvPr>
            <p:ph type="body"/>
          </p:nvPr>
        </p:nvSpPr>
        <p:spPr>
          <a:xfrm>
            <a:off x="9348120" y="5523120"/>
            <a:ext cx="8031240" cy="2845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s-ES" sz="1800" strike="noStrike" u="none">
                <a:solidFill>
                  <a:schemeClr val="dk1"/>
                </a:solidFill>
                <a:uFillTx/>
                <a:latin typeface="Arial"/>
              </a:rPr>
              <a:t>Pulse para editar el formato de texto del esquema</a:t>
            </a:r>
            <a:endParaRPr b="0" lang="es-ES" sz="1800" strike="noStrike" u="none">
              <a:solidFill>
                <a:schemeClr val="dk1"/>
              </a:solidFill>
              <a:uFillTx/>
              <a:latin typeface="Arial"/>
            </a:endParaRPr>
          </a:p>
          <a:p>
            <a:pPr lvl="1" marL="864000" indent="-324000">
              <a:lnSpc>
                <a:spcPct val="90000"/>
              </a:lnSpc>
              <a:spcBef>
                <a:spcPts val="1134"/>
              </a:spcBef>
              <a:buClr>
                <a:srgbClr val="000000"/>
              </a:buClr>
              <a:buSzPct val="75000"/>
              <a:buFont typeface="Symbol" charset="2"/>
              <a:buChar char=""/>
            </a:pPr>
            <a:r>
              <a:rPr b="0" lang="es-ES" sz="1800" strike="noStrike" u="none">
                <a:solidFill>
                  <a:schemeClr val="dk1"/>
                </a:solidFill>
                <a:uFillTx/>
                <a:latin typeface="Arial"/>
              </a:rPr>
              <a:t>Segundo nivel del esquema</a:t>
            </a:r>
            <a:endParaRPr b="0" lang="es-ES" sz="1800" strike="noStrike" u="none">
              <a:solidFill>
                <a:schemeClr val="dk1"/>
              </a:solidFill>
              <a:uFillTx/>
              <a:latin typeface="Arial"/>
            </a:endParaRPr>
          </a:p>
          <a:p>
            <a:pPr lvl="2" marL="1296000" indent="-288000">
              <a:lnSpc>
                <a:spcPct val="90000"/>
              </a:lnSpc>
              <a:spcBef>
                <a:spcPts val="850"/>
              </a:spcBef>
              <a:buClr>
                <a:srgbClr val="000000"/>
              </a:buClr>
              <a:buSzPct val="45000"/>
              <a:buFont typeface="Wingdings" charset="2"/>
              <a:buChar char=""/>
            </a:pPr>
            <a:r>
              <a:rPr b="0" lang="es-ES" sz="1800" strike="noStrike" u="none">
                <a:solidFill>
                  <a:schemeClr val="dk1"/>
                </a:solidFill>
                <a:uFillTx/>
                <a:latin typeface="Arial"/>
              </a:rPr>
              <a:t>Tercer nivel del esquema</a:t>
            </a:r>
            <a:endParaRPr b="0" lang="es-ES" sz="1800" strike="noStrike" u="none">
              <a:solidFill>
                <a:schemeClr val="dk1"/>
              </a:solidFill>
              <a:uFillTx/>
              <a:latin typeface="Arial"/>
            </a:endParaRPr>
          </a:p>
          <a:p>
            <a:pPr lvl="3" marL="1728000" indent="-216000">
              <a:lnSpc>
                <a:spcPct val="90000"/>
              </a:lnSpc>
              <a:spcBef>
                <a:spcPts val="567"/>
              </a:spcBef>
              <a:buClr>
                <a:srgbClr val="000000"/>
              </a:buClr>
              <a:buSzPct val="75000"/>
              <a:buFont typeface="Symbol" charset="2"/>
              <a:buChar char=""/>
            </a:pPr>
            <a:r>
              <a:rPr b="0" lang="es-ES" sz="1800" strike="noStrike" u="none">
                <a:solidFill>
                  <a:schemeClr val="dk1"/>
                </a:solidFill>
                <a:uFillTx/>
                <a:latin typeface="Arial"/>
              </a:rPr>
              <a:t>Cuarto nivel del esquema</a:t>
            </a:r>
            <a:endParaRPr b="0" lang="es-ES" sz="1800" strike="noStrike" u="none">
              <a:solidFill>
                <a:schemeClr val="dk1"/>
              </a:solidFill>
              <a:uFillTx/>
              <a:latin typeface="Arial"/>
            </a:endParaRPr>
          </a:p>
          <a:p>
            <a:pPr lvl="4" marL="2160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Quinto nivel del esquema</a:t>
            </a:r>
            <a:endParaRPr b="0" lang="es-ES" sz="1800" strike="noStrike" u="none">
              <a:solidFill>
                <a:schemeClr val="dk1"/>
              </a:solidFill>
              <a:uFillTx/>
              <a:latin typeface="Arial"/>
            </a:endParaRPr>
          </a:p>
          <a:p>
            <a:pPr lvl="5" marL="2592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Sexto nivel del esquema</a:t>
            </a:r>
            <a:endParaRPr b="0" lang="es-ES" sz="1800" strike="noStrike" u="none">
              <a:solidFill>
                <a:schemeClr val="dk1"/>
              </a:solidFill>
              <a:uFillTx/>
              <a:latin typeface="Arial"/>
            </a:endParaRPr>
          </a:p>
          <a:p>
            <a:pPr lvl="6" marL="3024000" indent="-216000">
              <a:lnSpc>
                <a:spcPct val="90000"/>
              </a:lnSpc>
              <a:spcBef>
                <a:spcPts val="283"/>
              </a:spcBef>
              <a:buClr>
                <a:srgbClr val="000000"/>
              </a:buClr>
              <a:buSzPct val="45000"/>
              <a:buFont typeface="Wingdings" charset="2"/>
              <a:buChar char=""/>
            </a:pPr>
            <a:r>
              <a:rPr b="0" lang="es-ES" sz="1800" strike="noStrike" u="none">
                <a:solidFill>
                  <a:schemeClr val="dk1"/>
                </a:solidFill>
                <a:uFillTx/>
                <a:latin typeface="Arial"/>
              </a:rPr>
              <a:t>Séptimo nivel del esquema</a:t>
            </a:r>
            <a:endParaRPr b="0" lang="es-ES" sz="1800" strike="noStrike" u="none">
              <a:solidFill>
                <a:schemeClr val="dk1"/>
              </a:solidFill>
              <a:uFillTx/>
              <a:latin typeface="Arial"/>
            </a:endParaRPr>
          </a:p>
        </p:txBody>
      </p:sp>
    </p:spTree>
  </p:cSld>
  <p:clrMap bg1="lt1" tx1="dk1" bg2="lt2"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gif"/><Relationship Id="rId6" Type="http://schemas.openxmlformats.org/officeDocument/2006/relationships/slideLayout" Target="../slideLayouts/slideLayout11.xml"/>
</Relationships>
</file>

<file path=ppt/slides/_rels/slide1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7.png"/><Relationship Id="rId3" Type="http://schemas.openxmlformats.org/officeDocument/2006/relationships/image" Target="../media/image7.png"/><Relationship Id="rId4" Type="http://schemas.openxmlformats.org/officeDocument/2006/relationships/slideLayout" Target="../slideLayouts/slideLayout11.xml"/>
</Relationships>
</file>

<file path=ppt/slides/_rels/slide1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5.gif"/><Relationship Id="rId4" Type="http://schemas.openxmlformats.org/officeDocument/2006/relationships/slideLayout" Target="../slideLayouts/slideLayout11.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5.gif"/><Relationship Id="rId4" Type="http://schemas.openxmlformats.org/officeDocument/2006/relationships/slideLayout" Target="../slideLayouts/slideLayout11.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7.png"/><Relationship Id="rId3" Type="http://schemas.openxmlformats.org/officeDocument/2006/relationships/image" Target="../media/image7.png"/><Relationship Id="rId4" Type="http://schemas.openxmlformats.org/officeDocument/2006/relationships/slideLayout" Target="../slideLayouts/slideLayout11.xml"/>
</Relationships>
</file>

<file path=ppt/slides/_rels/slide1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jpeg"/><Relationship Id="rId6" Type="http://schemas.openxmlformats.org/officeDocument/2006/relationships/image" Target="../media/image5.gif"/><Relationship Id="rId7" Type="http://schemas.openxmlformats.org/officeDocument/2006/relationships/slideLayout" Target="../slideLayouts/slideLayout11.xml"/>
</Relationships>
</file>

<file path=ppt/slides/_rels/slide1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7.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3.png"/><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5.gif"/><Relationship Id="rId12" Type="http://schemas.openxmlformats.org/officeDocument/2006/relationships/slideLayout" Target="../slideLayouts/slideLayout11.xml"/>
</Relationships>
</file>

<file path=ppt/slides/_rels/slide1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7.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5.gif"/><Relationship Id="rId11" Type="http://schemas.openxmlformats.org/officeDocument/2006/relationships/slideLayout" Target="../slideLayouts/slideLayout11.xml"/>
</Relationships>
</file>

<file path=ppt/slides/_rels/slide17.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7.png"/><Relationship Id="rId3" Type="http://schemas.openxmlformats.org/officeDocument/2006/relationships/image" Target="../media/image7.png"/><Relationship Id="rId4" Type="http://schemas.openxmlformats.org/officeDocument/2006/relationships/slideLayout" Target="../slideLayouts/slideLayout11.xml"/>
</Relationships>
</file>

<file path=ppt/slides/_rels/slide1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33.jpeg"/><Relationship Id="rId10" Type="http://schemas.openxmlformats.org/officeDocument/2006/relationships/image" Target="../media/image5.gif"/><Relationship Id="rId11" Type="http://schemas.openxmlformats.org/officeDocument/2006/relationships/slideLayout" Target="../slideLayouts/slideLayout11.xml"/>
</Relationships>
</file>

<file path=ppt/slides/_rels/slide19.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5.gif"/><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slideLayout" Target="../slideLayouts/slideLayout11.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gif"/><Relationship Id="rId5" Type="http://schemas.openxmlformats.org/officeDocument/2006/relationships/slideLayout" Target="../slideLayouts/slideLayout11.xml"/>
</Relationships>
</file>

<file path=ppt/slides/_rels/slide20.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0.png"/><Relationship Id="rId6" Type="http://schemas.openxmlformats.org/officeDocument/2006/relationships/image" Target="../media/image41.jpeg"/><Relationship Id="rId7" Type="http://schemas.openxmlformats.org/officeDocument/2006/relationships/image" Target="../media/image42.png"/><Relationship Id="rId8" Type="http://schemas.openxmlformats.org/officeDocument/2006/relationships/image" Target="../media/image5.gif"/><Relationship Id="rId9" Type="http://schemas.openxmlformats.org/officeDocument/2006/relationships/image" Target="../media/image43.jpeg"/><Relationship Id="rId10" Type="http://schemas.openxmlformats.org/officeDocument/2006/relationships/slideLayout" Target="../slideLayouts/slideLayout11.xml"/>
</Relationships>
</file>

<file path=ppt/slides/_rels/slide2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0" Type="http://schemas.openxmlformats.org/officeDocument/2006/relationships/image" Target="../media/image51.jpeg"/><Relationship Id="rId11" Type="http://schemas.openxmlformats.org/officeDocument/2006/relationships/image" Target="../media/image52.jpeg"/><Relationship Id="rId12" Type="http://schemas.openxmlformats.org/officeDocument/2006/relationships/image" Target="../media/image53.jpeg"/><Relationship Id="rId13" Type="http://schemas.openxmlformats.org/officeDocument/2006/relationships/image" Target="../media/image54.jpeg"/><Relationship Id="rId14" Type="http://schemas.openxmlformats.org/officeDocument/2006/relationships/image" Target="../media/image55.png"/><Relationship Id="rId15" Type="http://schemas.openxmlformats.org/officeDocument/2006/relationships/image" Target="../media/image56.jpeg"/><Relationship Id="rId16" Type="http://schemas.openxmlformats.org/officeDocument/2006/relationships/image" Target="../media/image57.png"/><Relationship Id="rId17" Type="http://schemas.openxmlformats.org/officeDocument/2006/relationships/image" Target="../media/image58.jpeg"/><Relationship Id="rId18" Type="http://schemas.openxmlformats.org/officeDocument/2006/relationships/image" Target="../media/image59.jpeg"/><Relationship Id="rId19" Type="http://schemas.openxmlformats.org/officeDocument/2006/relationships/image" Target="../media/image5.gif"/><Relationship Id="rId20" Type="http://schemas.openxmlformats.org/officeDocument/2006/relationships/slideLayout" Target="../slideLayouts/slideLayout11.xml"/>
</Relationships>
</file>

<file path=ppt/slides/_rels/slide2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gif"/><Relationship Id="rId7" Type="http://schemas.openxmlformats.org/officeDocument/2006/relationships/slideLayout" Target="../slideLayouts/slideLayout11.xml"/>
</Relationships>
</file>

<file path=ppt/slides/_rels/slide23.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5.gif"/><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slideLayout" Target="../slideLayouts/slideLayout11.xml"/>
</Relationships>
</file>

<file path=ppt/slides/_rels/slide2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71.jpeg"/><Relationship Id="rId10" Type="http://schemas.openxmlformats.org/officeDocument/2006/relationships/image" Target="../media/image5.gif"/><Relationship Id="rId11" Type="http://schemas.openxmlformats.org/officeDocument/2006/relationships/slideLayout" Target="../slideLayouts/slideLayout11.xml"/>
</Relationships>
</file>

<file path=ppt/slides/_rels/slide2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gif"/><Relationship Id="rId7" Type="http://schemas.openxmlformats.org/officeDocument/2006/relationships/slideLayout" Target="../slideLayouts/slideLayout11.xml"/><Relationship Id="rId8"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gif"/><Relationship Id="rId6" Type="http://schemas.openxmlformats.org/officeDocument/2006/relationships/image" Target="../media/image72.jpeg"/><Relationship Id="rId7" Type="http://schemas.openxmlformats.org/officeDocument/2006/relationships/slideLayout" Target="../slideLayouts/slideLayout11.xml"/>
</Relationships>
</file>

<file path=ppt/slides/_rels/slide2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jpeg"/><Relationship Id="rId11" Type="http://schemas.openxmlformats.org/officeDocument/2006/relationships/image" Target="../media/image77.png"/><Relationship Id="rId12" Type="http://schemas.openxmlformats.org/officeDocument/2006/relationships/image" Target="../media/image78.jpeg"/><Relationship Id="rId13" Type="http://schemas.openxmlformats.org/officeDocument/2006/relationships/image" Target="../media/image79.jpeg"/><Relationship Id="rId14" Type="http://schemas.openxmlformats.org/officeDocument/2006/relationships/image" Target="../media/image76.jpeg"/><Relationship Id="rId15" Type="http://schemas.openxmlformats.org/officeDocument/2006/relationships/image" Target="../media/image79.jpeg"/><Relationship Id="rId16" Type="http://schemas.openxmlformats.org/officeDocument/2006/relationships/image" Target="../media/image80.jpeg"/><Relationship Id="rId17" Type="http://schemas.openxmlformats.org/officeDocument/2006/relationships/image" Target="../media/image5.gif"/><Relationship Id="rId18" Type="http://schemas.openxmlformats.org/officeDocument/2006/relationships/slideLayout" Target="../slideLayouts/slideLayout11.xml"/>
</Relationships>
</file>

<file path=ppt/slides/_rels/slide2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73.png"/><Relationship Id="rId5" Type="http://schemas.openxmlformats.org/officeDocument/2006/relationships/image" Target="../media/image73.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83.png"/><Relationship Id="rId11" Type="http://schemas.openxmlformats.org/officeDocument/2006/relationships/image" Target="../media/image78.jpeg"/><Relationship Id="rId12" Type="http://schemas.openxmlformats.org/officeDocument/2006/relationships/image" Target="../media/image76.jpeg"/><Relationship Id="rId13" Type="http://schemas.openxmlformats.org/officeDocument/2006/relationships/image" Target="../media/image79.jpeg"/><Relationship Id="rId14" Type="http://schemas.openxmlformats.org/officeDocument/2006/relationships/image" Target="../media/image82.png"/><Relationship Id="rId15" Type="http://schemas.openxmlformats.org/officeDocument/2006/relationships/image" Target="../media/image81.png"/><Relationship Id="rId16" Type="http://schemas.openxmlformats.org/officeDocument/2006/relationships/image" Target="../media/image78.jpeg"/><Relationship Id="rId17" Type="http://schemas.openxmlformats.org/officeDocument/2006/relationships/image" Target="../media/image76.jpeg"/><Relationship Id="rId18" Type="http://schemas.openxmlformats.org/officeDocument/2006/relationships/image" Target="../media/image74.png"/><Relationship Id="rId19" Type="http://schemas.openxmlformats.org/officeDocument/2006/relationships/image" Target="../media/image75.png"/><Relationship Id="rId20" Type="http://schemas.openxmlformats.org/officeDocument/2006/relationships/image" Target="../media/image73.png"/><Relationship Id="rId21" Type="http://schemas.openxmlformats.org/officeDocument/2006/relationships/image" Target="../media/image5.gif"/><Relationship Id="rId22" Type="http://schemas.openxmlformats.org/officeDocument/2006/relationships/slideLayout" Target="../slideLayouts/slideLayout11.xml"/><Relationship Id="rId2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73.png"/><Relationship Id="rId5" Type="http://schemas.openxmlformats.org/officeDocument/2006/relationships/image" Target="../media/image73.png"/><Relationship Id="rId6" Type="http://schemas.openxmlformats.org/officeDocument/2006/relationships/image" Target="../media/image75.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84.jpeg"/><Relationship Id="rId10" Type="http://schemas.openxmlformats.org/officeDocument/2006/relationships/image" Target="../media/image85.jpeg"/><Relationship Id="rId11" Type="http://schemas.openxmlformats.org/officeDocument/2006/relationships/image" Target="../media/image83.png"/><Relationship Id="rId12" Type="http://schemas.openxmlformats.org/officeDocument/2006/relationships/image" Target="../media/image76.jpeg"/><Relationship Id="rId13" Type="http://schemas.openxmlformats.org/officeDocument/2006/relationships/image" Target="../media/image79.jpeg"/><Relationship Id="rId14" Type="http://schemas.openxmlformats.org/officeDocument/2006/relationships/image" Target="../media/image73.png"/><Relationship Id="rId15" Type="http://schemas.openxmlformats.org/officeDocument/2006/relationships/image" Target="../media/image75.png"/><Relationship Id="rId16" Type="http://schemas.openxmlformats.org/officeDocument/2006/relationships/image" Target="../media/image76.jpeg"/><Relationship Id="rId17" Type="http://schemas.openxmlformats.org/officeDocument/2006/relationships/image" Target="../media/image83.png"/><Relationship Id="rId18" Type="http://schemas.openxmlformats.org/officeDocument/2006/relationships/image" Target="../media/image5.gif"/><Relationship Id="rId19" Type="http://schemas.openxmlformats.org/officeDocument/2006/relationships/slideLayout" Target="../slideLayouts/slideLayout11.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image" Target="../media/image7.png"/><Relationship Id="rId4" Type="http://schemas.openxmlformats.org/officeDocument/2006/relationships/slideLayout" Target="../slideLayouts/slideLayout11.xml"/>
</Relationships>
</file>

<file path=ppt/slides/_rels/slide3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73.png"/><Relationship Id="rId5" Type="http://schemas.openxmlformats.org/officeDocument/2006/relationships/image" Target="../media/image77.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78.jpeg"/><Relationship Id="rId9" Type="http://schemas.openxmlformats.org/officeDocument/2006/relationships/image" Target="../media/image79.jpeg"/><Relationship Id="rId10" Type="http://schemas.openxmlformats.org/officeDocument/2006/relationships/image" Target="../media/image77.png"/><Relationship Id="rId11" Type="http://schemas.openxmlformats.org/officeDocument/2006/relationships/image" Target="../media/image82.png"/><Relationship Id="rId12" Type="http://schemas.openxmlformats.org/officeDocument/2006/relationships/image" Target="../media/image73.png"/><Relationship Id="rId13" Type="http://schemas.openxmlformats.org/officeDocument/2006/relationships/image" Target="../media/image79.jpeg"/><Relationship Id="rId14" Type="http://schemas.openxmlformats.org/officeDocument/2006/relationships/image" Target="../media/image86.jpeg"/><Relationship Id="rId15" Type="http://schemas.openxmlformats.org/officeDocument/2006/relationships/image" Target="../media/image78.jpeg"/><Relationship Id="rId16" Type="http://schemas.openxmlformats.org/officeDocument/2006/relationships/image" Target="../media/image80.jpeg"/><Relationship Id="rId17" Type="http://schemas.openxmlformats.org/officeDocument/2006/relationships/image" Target="../media/image5.gif"/><Relationship Id="rId18" Type="http://schemas.openxmlformats.org/officeDocument/2006/relationships/slideLayout" Target="../slideLayouts/slideLayout11.xml"/>
</Relationships>
</file>

<file path=ppt/slides/_rels/slide3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4.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jpe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5.gif"/><Relationship Id="rId11" Type="http://schemas.openxmlformats.org/officeDocument/2006/relationships/slideLayout" Target="../slideLayouts/slideLayout11.xml"/>
</Relationships>
</file>

<file path=ppt/slides/_rels/slide3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gif"/><Relationship Id="rId6" Type="http://schemas.openxmlformats.org/officeDocument/2006/relationships/slideLayout" Target="../slideLayouts/slideLayout11.xml"/>
</Relationships>
</file>

<file path=ppt/slides/_rels/slide3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4.png"/><Relationship Id="rId3" Type="http://schemas.openxmlformats.org/officeDocument/2006/relationships/image" Target="../media/image92.png"/><Relationship Id="rId4" Type="http://schemas.openxmlformats.org/officeDocument/2006/relationships/image" Target="../media/image75.png"/><Relationship Id="rId5" Type="http://schemas.openxmlformats.org/officeDocument/2006/relationships/image" Target="../media/image93.png"/><Relationship Id="rId6" Type="http://schemas.openxmlformats.org/officeDocument/2006/relationships/image" Target="../media/image37.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jpeg"/><Relationship Id="rId10" Type="http://schemas.openxmlformats.org/officeDocument/2006/relationships/image" Target="../media/image2.png"/><Relationship Id="rId11" Type="http://schemas.openxmlformats.org/officeDocument/2006/relationships/image" Target="../media/image3.png"/><Relationship Id="rId12" Type="http://schemas.openxmlformats.org/officeDocument/2006/relationships/image" Target="../media/image5.gif"/><Relationship Id="rId13" Type="http://schemas.openxmlformats.org/officeDocument/2006/relationships/image" Target="../media/image97.jpeg"/><Relationship Id="rId14" Type="http://schemas.openxmlformats.org/officeDocument/2006/relationships/image" Target="../media/image95.png"/><Relationship Id="rId15" Type="http://schemas.openxmlformats.org/officeDocument/2006/relationships/image" Target="../media/image37.png"/><Relationship Id="rId16" Type="http://schemas.openxmlformats.org/officeDocument/2006/relationships/image" Target="../media/image94.png"/><Relationship Id="rId17" Type="http://schemas.openxmlformats.org/officeDocument/2006/relationships/image" Target="../media/image97.jpeg"/><Relationship Id="rId18" Type="http://schemas.openxmlformats.org/officeDocument/2006/relationships/image" Target="../media/image96.jpeg"/><Relationship Id="rId19" Type="http://schemas.openxmlformats.org/officeDocument/2006/relationships/image" Target="../media/image93.png"/><Relationship Id="rId20" Type="http://schemas.openxmlformats.org/officeDocument/2006/relationships/image" Target="../media/image75.png"/><Relationship Id="rId21" Type="http://schemas.openxmlformats.org/officeDocument/2006/relationships/image" Target="../media/image98.png"/><Relationship Id="rId22" Type="http://schemas.openxmlformats.org/officeDocument/2006/relationships/image" Target="../media/image99.png"/><Relationship Id="rId23" Type="http://schemas.openxmlformats.org/officeDocument/2006/relationships/image" Target="../media/image100.png"/><Relationship Id="rId24" Type="http://schemas.openxmlformats.org/officeDocument/2006/relationships/image" Target="../media/image98.png"/><Relationship Id="rId25" Type="http://schemas.openxmlformats.org/officeDocument/2006/relationships/image" Target="../media/image98.png"/><Relationship Id="rId26" Type="http://schemas.openxmlformats.org/officeDocument/2006/relationships/image" Target="../media/image98.png"/><Relationship Id="rId27" Type="http://schemas.openxmlformats.org/officeDocument/2006/relationships/image" Target="../media/image99.png"/><Relationship Id="rId28" Type="http://schemas.openxmlformats.org/officeDocument/2006/relationships/image" Target="../media/image100.png"/><Relationship Id="rId29" Type="http://schemas.openxmlformats.org/officeDocument/2006/relationships/slideLayout" Target="../slideLayouts/slideLayout11.xml"/>
</Relationships>
</file>

<file path=ppt/slides/_rels/slide3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gif"/><Relationship Id="rId7" Type="http://schemas.openxmlformats.org/officeDocument/2006/relationships/image" Target="../media/image95.png"/><Relationship Id="rId8" Type="http://schemas.openxmlformats.org/officeDocument/2006/relationships/image" Target="../media/image94.png"/><Relationship Id="rId9" Type="http://schemas.openxmlformats.org/officeDocument/2006/relationships/image" Target="../media/image37.png"/><Relationship Id="rId10" Type="http://schemas.openxmlformats.org/officeDocument/2006/relationships/image" Target="../media/image101.png"/><Relationship Id="rId11" Type="http://schemas.openxmlformats.org/officeDocument/2006/relationships/slideLayout" Target="../slideLayouts/slideLayout11.xml"/>
</Relationships>
</file>

<file path=ppt/slides/_rels/slide35.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image" Target="../media/image7.png"/><Relationship Id="rId3" Type="http://schemas.openxmlformats.org/officeDocument/2006/relationships/image" Target="../media/image7.png"/><Relationship Id="rId4" Type="http://schemas.openxmlformats.org/officeDocument/2006/relationships/slideLayout" Target="../slideLayouts/slideLayout11.xml"/>
</Relationships>
</file>

<file path=ppt/slides/_rels/slide3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gif"/><Relationship Id="rId6" Type="http://schemas.openxmlformats.org/officeDocument/2006/relationships/image" Target="../media/image103.jpeg"/><Relationship Id="rId7" Type="http://schemas.openxmlformats.org/officeDocument/2006/relationships/slideLayout" Target="../slideLayouts/slideLayout11.xml"/>
</Relationships>
</file>

<file path=ppt/slides/_rels/slide3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5.gif"/><Relationship Id="rId8" Type="http://schemas.openxmlformats.org/officeDocument/2006/relationships/image" Target="../media/image99.png"/><Relationship Id="rId9" Type="http://schemas.openxmlformats.org/officeDocument/2006/relationships/image" Target="../media/image37.png"/><Relationship Id="rId10" Type="http://schemas.openxmlformats.org/officeDocument/2006/relationships/slideLayout" Target="../slideLayouts/slideLayout11.xml"/>
</Relationships>
</file>

<file path=ppt/slides/_rels/slide3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5.gif"/><Relationship Id="rId8" Type="http://schemas.openxmlformats.org/officeDocument/2006/relationships/image" Target="../media/image99.png"/><Relationship Id="rId9" Type="http://schemas.openxmlformats.org/officeDocument/2006/relationships/slideLayout" Target="../slideLayouts/slideLayout11.xml"/>
</Relationships>
</file>

<file path=ppt/slides/_rels/slide39.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5.gif"/><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5.png"/><Relationship Id="rId11" Type="http://schemas.openxmlformats.org/officeDocument/2006/relationships/slideLayout" Target="../slideLayouts/slideLayout11.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9.jpeg"/><Relationship Id="rId5" Type="http://schemas.openxmlformats.org/officeDocument/2006/relationships/image" Target="../media/image5.gif"/><Relationship Id="rId6" Type="http://schemas.openxmlformats.org/officeDocument/2006/relationships/slideLayout" Target="../slideLayouts/slideLayout11.xml"/>
</Relationships>
</file>

<file path=ppt/slides/_rels/slide40.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image" Target="../media/image7.png"/><Relationship Id="rId3" Type="http://schemas.openxmlformats.org/officeDocument/2006/relationships/image" Target="../media/image7.png"/><Relationship Id="rId4" Type="http://schemas.openxmlformats.org/officeDocument/2006/relationships/slideLayout" Target="../slideLayouts/slideLayout11.xml"/>
</Relationships>
</file>

<file path=ppt/slides/_rels/slide41.xml.rels><?xml version="1.0" encoding="UTF-8"?>
<Relationships xmlns="http://schemas.openxmlformats.org/package/2006/relationships"><Relationship Id="rId1" Type="http://schemas.openxmlformats.org/officeDocument/2006/relationships/image" Target="../media/image105.jpeg"/><Relationship Id="rId2" Type="http://schemas.openxmlformats.org/officeDocument/2006/relationships/image" Target="../media/image8.png"/><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5.gif"/><Relationship Id="rId10" Type="http://schemas.openxmlformats.org/officeDocument/2006/relationships/slideLayout" Target="../slideLayouts/slideLayout11.xml"/>
</Relationships>
</file>

<file path=ppt/slides/_rels/slide4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gif"/><Relationship Id="rId6" Type="http://schemas.openxmlformats.org/officeDocument/2006/relationships/image" Target="../media/image110.jpeg"/><Relationship Id="rId7" Type="http://schemas.openxmlformats.org/officeDocument/2006/relationships/slideLayout" Target="../slideLayouts/slideLayout11.xml"/>
</Relationships>
</file>

<file path=ppt/slides/_rels/slide43.xml.rels><?xml version="1.0" encoding="UTF-8"?>
<Relationships xmlns="http://schemas.openxmlformats.org/package/2006/relationships"><Relationship Id="rId1" Type="http://schemas.openxmlformats.org/officeDocument/2006/relationships/image" Target="../media/image111.jpeg"/><Relationship Id="rId2" Type="http://schemas.openxmlformats.org/officeDocument/2006/relationships/image" Target="../media/image7.png"/><Relationship Id="rId3" Type="http://schemas.openxmlformats.org/officeDocument/2006/relationships/image" Target="../media/image7.png"/><Relationship Id="rId4" Type="http://schemas.openxmlformats.org/officeDocument/2006/relationships/slideLayout" Target="../slideLayouts/slideLayout11.xml"/>
</Relationships>
</file>

<file path=ppt/slides/_rels/slide44.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gif"/><Relationship Id="rId5" Type="http://schemas.openxmlformats.org/officeDocument/2006/relationships/image" Target="../media/image95.png"/><Relationship Id="rId6" Type="http://schemas.openxmlformats.org/officeDocument/2006/relationships/image" Target="../media/image99.png"/><Relationship Id="rId7" Type="http://schemas.openxmlformats.org/officeDocument/2006/relationships/image" Target="../media/image37.png"/><Relationship Id="rId8" Type="http://schemas.openxmlformats.org/officeDocument/2006/relationships/image" Target="../media/image94.png"/><Relationship Id="rId9" Type="http://schemas.openxmlformats.org/officeDocument/2006/relationships/slideLayout" Target="../slideLayouts/slideLayout11.xml"/>
</Relationships>
</file>

<file path=ppt/slides/_rels/slide45.xml.rels><?xml version="1.0" encoding="UTF-8"?>
<Relationships xmlns="http://schemas.openxmlformats.org/package/2006/relationships"><Relationship Id="rId1" Type="http://schemas.openxmlformats.org/officeDocument/2006/relationships/hyperlink" Target="http://www.puertolumbreras.es/turismo" TargetMode="External"/><Relationship Id="rId2" Type="http://schemas.openxmlformats.org/officeDocument/2006/relationships/hyperlink" Target="http://www.turismoregiondemurcia.es/" TargetMode="External"/><Relationship Id="rId3" Type="http://schemas.openxmlformats.org/officeDocument/2006/relationships/image" Target="../media/image2.png"/><Relationship Id="rId4" Type="http://schemas.openxmlformats.org/officeDocument/2006/relationships/image" Target="../media/image112.png"/><Relationship Id="rId5" Type="http://schemas.openxmlformats.org/officeDocument/2006/relationships/image" Target="../media/image5.gif"/><Relationship Id="rId6" Type="http://schemas.openxmlformats.org/officeDocument/2006/relationships/image" Target="../media/image113.jpeg"/><Relationship Id="rId7" Type="http://schemas.openxmlformats.org/officeDocument/2006/relationships/slideLayout" Target="../slideLayouts/slideLayout11.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gif"/><Relationship Id="rId6" Type="http://schemas.openxmlformats.org/officeDocument/2006/relationships/slideLayout" Target="../slideLayouts/slideLayout11.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gif"/><Relationship Id="rId6" Type="http://schemas.openxmlformats.org/officeDocument/2006/relationships/slideLayout" Target="../slideLayouts/slideLayout11.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5.gif"/><Relationship Id="rId12" Type="http://schemas.openxmlformats.org/officeDocument/2006/relationships/slideLayout" Target="../slideLayouts/slideLayout11.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4.jpeg"/><Relationship Id="rId5" Type="http://schemas.openxmlformats.org/officeDocument/2006/relationships/image" Target="../media/image5.gif"/><Relationship Id="rId6" Type="http://schemas.openxmlformats.org/officeDocument/2006/relationships/slideLayout" Target="../slideLayouts/slideLayout11.xml"/>
</Relationships>
</file>

<file path=ppt/slides/_rels/slide9.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1.png"/><Relationship Id="rId7" Type="http://schemas.openxmlformats.org/officeDocument/2006/relationships/image" Target="../media/image11.png"/><Relationship Id="rId8" Type="http://schemas.openxmlformats.org/officeDocument/2006/relationships/image" Target="../media/image11.png"/><Relationship Id="rId9" Type="http://schemas.openxmlformats.org/officeDocument/2006/relationships/image" Target="../media/image11.png"/><Relationship Id="rId10" Type="http://schemas.openxmlformats.org/officeDocument/2006/relationships/image" Target="../media/image5.gif"/><Relationship Id="rId11" Type="http://schemas.openxmlformats.org/officeDocument/2006/relationships/slideLayout" Target="../slideLayouts/slideLayout1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8" name="Imagen 5" descr=""/>
          <p:cNvPicPr/>
          <p:nvPr/>
        </p:nvPicPr>
        <p:blipFill>
          <a:blip r:embed="rId1"/>
          <a:stretch/>
        </p:blipFill>
        <p:spPr>
          <a:xfrm>
            <a:off x="5336640" y="-30600"/>
            <a:ext cx="13190040" cy="8828640"/>
          </a:xfrm>
          <a:prstGeom prst="rect">
            <a:avLst/>
          </a:prstGeom>
          <a:noFill/>
          <a:ln w="0">
            <a:noFill/>
          </a:ln>
        </p:spPr>
      </p:pic>
      <p:sp>
        <p:nvSpPr>
          <p:cNvPr id="299" name="Freeform 3"/>
          <p:cNvSpPr/>
          <p:nvPr/>
        </p:nvSpPr>
        <p:spPr>
          <a:xfrm rot="10800000">
            <a:off x="3240" y="7068600"/>
            <a:ext cx="3218400" cy="3218400"/>
          </a:xfrm>
          <a:custGeom>
            <a:avLst/>
            <a:gdLst>
              <a:gd name="textAreaLeft" fmla="*/ 0 w 3218400"/>
              <a:gd name="textAreaRight" fmla="*/ 3220200 w 3218400"/>
              <a:gd name="textAreaTop" fmla="*/ 0 h 3218400"/>
              <a:gd name="textAreaBottom" fmla="*/ 3220200 h 3218400"/>
            </a:gdLst>
            <a:ahLst/>
            <a:rect l="textAreaLeft" t="textAreaTop" r="textAreaRight" b="textAreaBottom"/>
            <a:pathLst>
              <a:path w="3221692" h="3221692">
                <a:moveTo>
                  <a:pt x="0" y="0"/>
                </a:moveTo>
                <a:lnTo>
                  <a:pt x="3221692" y="0"/>
                </a:lnTo>
                <a:lnTo>
                  <a:pt x="3221692" y="3221692"/>
                </a:lnTo>
                <a:lnTo>
                  <a:pt x="0" y="3221692"/>
                </a:lnTo>
                <a:lnTo>
                  <a:pt x="0" y="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nvGrpSpPr>
          <p:cNvPr id="300" name="Group 4"/>
          <p:cNvGrpSpPr/>
          <p:nvPr/>
        </p:nvGrpSpPr>
        <p:grpSpPr>
          <a:xfrm>
            <a:off x="-4475520" y="-3299040"/>
            <a:ext cx="22167000" cy="22167360"/>
            <a:chOff x="-4475520" y="-3299040"/>
            <a:chExt cx="22167000" cy="22167360"/>
          </a:xfrm>
        </p:grpSpPr>
        <p:sp>
          <p:nvSpPr>
            <p:cNvPr id="301" name="Freeform 5"/>
            <p:cNvSpPr/>
            <p:nvPr/>
          </p:nvSpPr>
          <p:spPr>
            <a:xfrm rot="13500000">
              <a:off x="-4592520" y="3310560"/>
              <a:ext cx="22401360" cy="8947800"/>
            </a:xfrm>
            <a:custGeom>
              <a:avLst/>
              <a:gdLst>
                <a:gd name="textAreaLeft" fmla="*/ 0 w 22401360"/>
                <a:gd name="textAreaRight" fmla="*/ 22403160 w 22401360"/>
                <a:gd name="textAreaTop" fmla="*/ 0 h 8947800"/>
                <a:gd name="textAreaBottom" fmla="*/ 8949600 h 8947800"/>
              </a:gdLst>
              <a:ahLst/>
              <a:rect l="textAreaLeft" t="textAreaTop" r="textAreaRight" b="textAreaBottom"/>
              <a:pathLst>
                <a:path w="35276569" h="14093346">
                  <a:moveTo>
                    <a:pt x="0" y="0"/>
                  </a:moveTo>
                  <a:lnTo>
                    <a:pt x="35276569" y="0"/>
                  </a:lnTo>
                  <a:lnTo>
                    <a:pt x="35276569" y="14093346"/>
                  </a:lnTo>
                  <a:lnTo>
                    <a:pt x="0" y="14093346"/>
                  </a:lnTo>
                  <a:close/>
                </a:path>
              </a:pathLst>
            </a:custGeom>
            <a:solidFill>
              <a:schemeClr val="bg1"/>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302" name="TextBox 15"/>
          <p:cNvSpPr/>
          <p:nvPr/>
        </p:nvSpPr>
        <p:spPr>
          <a:xfrm>
            <a:off x="1219680" y="6079680"/>
            <a:ext cx="8550720" cy="549000"/>
          </a:xfrm>
          <a:prstGeom prst="rect">
            <a:avLst/>
          </a:prstGeom>
          <a:noFill/>
          <a:ln w="0">
            <a:noFill/>
          </a:ln>
        </p:spPr>
        <p:style>
          <a:lnRef idx="0"/>
          <a:fillRef idx="0"/>
          <a:effectRef idx="0"/>
          <a:fontRef idx="minor"/>
        </p:style>
        <p:txBody>
          <a:bodyPr lIns="0" rIns="0" tIns="0" bIns="0" anchor="t">
            <a:spAutoFit/>
          </a:bodyPr>
          <a:p>
            <a:pPr defTabSz="914400">
              <a:lnSpc>
                <a:spcPts val="4326"/>
              </a:lnSpc>
            </a:pPr>
            <a:r>
              <a:rPr b="0" lang="en-US" sz="2400" strike="noStrike" u="none">
                <a:solidFill>
                  <a:srgbClr val="1c5739"/>
                </a:solidFill>
                <a:uFillTx/>
                <a:latin typeface="Source Han Sans KR Heavy"/>
                <a:ea typeface="DejaVu Sans"/>
              </a:rPr>
              <a:t>Enero 2025 Edición 1</a:t>
            </a:r>
            <a:endParaRPr b="0" lang="es-ES" sz="2400" strike="noStrike" u="none">
              <a:solidFill>
                <a:srgbClr val="000000"/>
              </a:solidFill>
              <a:uFillTx/>
              <a:latin typeface="Arial"/>
            </a:endParaRPr>
          </a:p>
        </p:txBody>
      </p:sp>
      <p:sp>
        <p:nvSpPr>
          <p:cNvPr id="303" name="TextBox 16"/>
          <p:cNvSpPr/>
          <p:nvPr/>
        </p:nvSpPr>
        <p:spPr>
          <a:xfrm>
            <a:off x="1057680" y="2482200"/>
            <a:ext cx="8874360" cy="2418840"/>
          </a:xfrm>
          <a:prstGeom prst="rect">
            <a:avLst/>
          </a:prstGeom>
          <a:noFill/>
          <a:ln w="0">
            <a:noFill/>
          </a:ln>
        </p:spPr>
        <p:style>
          <a:lnRef idx="0"/>
          <a:fillRef idx="0"/>
          <a:effectRef idx="0"/>
          <a:fontRef idx="minor"/>
        </p:style>
        <p:txBody>
          <a:bodyPr lIns="0" rIns="0" tIns="0" bIns="0" anchor="t">
            <a:spAutoFit/>
          </a:bodyPr>
          <a:p>
            <a:pPr defTabSz="914400">
              <a:lnSpc>
                <a:spcPts val="9524"/>
              </a:lnSpc>
            </a:pPr>
            <a:r>
              <a:rPr b="0" lang="en-US" sz="6600" strike="noStrike" u="none">
                <a:solidFill>
                  <a:srgbClr val="1c5739"/>
                </a:solidFill>
                <a:uFillTx/>
                <a:latin typeface="Source Han Sans KR Heavy"/>
                <a:ea typeface="DejaVu Sans"/>
              </a:rPr>
              <a:t>INFORME DE SOSTENIBILIDAD</a:t>
            </a:r>
            <a:endParaRPr b="0" lang="es-ES" sz="6600" strike="noStrike" u="none">
              <a:solidFill>
                <a:srgbClr val="000000"/>
              </a:solidFill>
              <a:uFillTx/>
              <a:latin typeface="Arial"/>
            </a:endParaRPr>
          </a:p>
        </p:txBody>
      </p:sp>
      <p:sp>
        <p:nvSpPr>
          <p:cNvPr id="304" name="TextBox 17"/>
          <p:cNvSpPr/>
          <p:nvPr/>
        </p:nvSpPr>
        <p:spPr>
          <a:xfrm>
            <a:off x="1219680" y="5158440"/>
            <a:ext cx="8550720" cy="957240"/>
          </a:xfrm>
          <a:prstGeom prst="rect">
            <a:avLst/>
          </a:prstGeom>
          <a:noFill/>
          <a:ln w="0">
            <a:noFill/>
          </a:ln>
        </p:spPr>
        <p:style>
          <a:lnRef idx="0"/>
          <a:fillRef idx="0"/>
          <a:effectRef idx="0"/>
          <a:fontRef idx="minor"/>
        </p:style>
        <p:txBody>
          <a:bodyPr lIns="0" rIns="0" tIns="0" bIns="0" anchor="t">
            <a:spAutoFit/>
          </a:bodyPr>
          <a:p>
            <a:pPr defTabSz="914400">
              <a:lnSpc>
                <a:spcPts val="3770"/>
              </a:lnSpc>
            </a:pPr>
            <a:r>
              <a:rPr b="0" lang="en-US" sz="2400" strike="noStrike" u="none">
                <a:solidFill>
                  <a:srgbClr val="1c5739"/>
                </a:solidFill>
                <a:uFillTx/>
                <a:latin typeface="Source Han Sans KR Heavy"/>
                <a:ea typeface="DejaVu Sans"/>
              </a:rPr>
              <a:t>Oficina de Información Turística de Puerto Lumbreras</a:t>
            </a:r>
            <a:endParaRPr b="0" lang="es-ES" sz="2400" strike="noStrike" u="none">
              <a:solidFill>
                <a:srgbClr val="000000"/>
              </a:solidFill>
              <a:uFillTx/>
              <a:latin typeface="Arial"/>
            </a:endParaRPr>
          </a:p>
        </p:txBody>
      </p:sp>
      <p:pic>
        <p:nvPicPr>
          <p:cNvPr id="305" name="Imagen 18" descr="Imagen que contiene Logotipo&#10;&#10;Descripción generada automáticamente"/>
          <p:cNvPicPr/>
          <p:nvPr/>
        </p:nvPicPr>
        <p:blipFill>
          <a:blip r:embed="rId2"/>
          <a:stretch/>
        </p:blipFill>
        <p:spPr>
          <a:xfrm>
            <a:off x="5505120" y="7672680"/>
            <a:ext cx="2241360" cy="935640"/>
          </a:xfrm>
          <a:prstGeom prst="rect">
            <a:avLst/>
          </a:prstGeom>
          <a:noFill/>
          <a:ln w="0">
            <a:noFill/>
          </a:ln>
        </p:spPr>
      </p:pic>
      <p:pic>
        <p:nvPicPr>
          <p:cNvPr id="306" name="Google Shape;99;p1" descr=""/>
          <p:cNvPicPr/>
          <p:nvPr/>
        </p:nvPicPr>
        <p:blipFill>
          <a:blip r:embed="rId3"/>
          <a:stretch/>
        </p:blipFill>
        <p:spPr>
          <a:xfrm>
            <a:off x="8372520" y="7783560"/>
            <a:ext cx="2413080" cy="861480"/>
          </a:xfrm>
          <a:prstGeom prst="rect">
            <a:avLst/>
          </a:prstGeom>
          <a:noFill/>
          <a:ln w="0">
            <a:noFill/>
          </a:ln>
        </p:spPr>
      </p:pic>
      <p:sp>
        <p:nvSpPr>
          <p:cNvPr id="307" name="Rectangle 4"/>
          <p:cNvSpPr/>
          <p:nvPr/>
        </p:nvSpPr>
        <p:spPr>
          <a:xfrm>
            <a:off x="0" y="0"/>
            <a:ext cx="18284760" cy="4539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08" name="Rectangle 5"/>
          <p:cNvSpPr/>
          <p:nvPr/>
        </p:nvSpPr>
        <p:spPr>
          <a:xfrm>
            <a:off x="6803640" y="856800"/>
            <a:ext cx="4678560" cy="241920"/>
          </a:xfrm>
          <a:prstGeom prst="rect">
            <a:avLst/>
          </a:prstGeom>
          <a:noFill/>
          <a:ln w="0">
            <a:noFill/>
          </a:ln>
        </p:spPr>
        <p:style>
          <a:lnRef idx="0"/>
          <a:fillRef idx="0"/>
          <a:effectRef idx="0"/>
          <a:fontRef idx="minor"/>
        </p:style>
        <p:txBody>
          <a:bodyPr wrap="none" lIns="90000" rIns="90000" tIns="45000" bIns="45000" anchor="ctr">
            <a:spAutoFit/>
          </a:bodyPr>
          <a:p>
            <a:pPr defTabSz="914400">
              <a:lnSpc>
                <a:spcPct val="100000"/>
              </a:lnSpc>
              <a:tabLst>
                <a:tab algn="l" pos="0"/>
              </a:tabLst>
            </a:pPr>
            <a:r>
              <a:rPr b="0" lang="es-ES" sz="1000" strike="noStrike" u="none">
                <a:solidFill>
                  <a:srgbClr val="000000"/>
                </a:solidFill>
                <a:uFillTx/>
                <a:latin typeface="Arial"/>
                <a:ea typeface="Arial"/>
              </a:rPr>
              <a:t>	</a:t>
            </a:r>
            <a:r>
              <a:rPr b="0" lang="es-ES" sz="1000" strike="noStrike" u="none">
                <a:solidFill>
                  <a:srgbClr val="000000"/>
                </a:solidFill>
                <a:uFillTx/>
                <a:latin typeface="Arial"/>
                <a:ea typeface="Arial"/>
              </a:rPr>
              <a:t>                                                                                                      </a:t>
            </a:r>
            <a:endParaRPr b="0" lang="es-ES" sz="1000" strike="noStrike" u="none">
              <a:solidFill>
                <a:srgbClr val="000000"/>
              </a:solidFill>
              <a:uFillTx/>
              <a:latin typeface="Arial"/>
            </a:endParaRPr>
          </a:p>
        </p:txBody>
      </p:sp>
      <p:sp>
        <p:nvSpPr>
          <p:cNvPr id="309" name="Freeform 5"/>
          <p:cNvSpPr/>
          <p:nvPr/>
        </p:nvSpPr>
        <p:spPr>
          <a:xfrm>
            <a:off x="-2138760" y="-1994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10" name="Triángulo rectángulo 18"/>
          <p:cNvSpPr/>
          <p:nvPr/>
        </p:nvSpPr>
        <p:spPr>
          <a:xfrm rot="16200000">
            <a:off x="12245400" y="3951720"/>
            <a:ext cx="6016680" cy="6588000"/>
          </a:xfrm>
          <a:prstGeom prst="rtTriangle">
            <a:avLst/>
          </a:prstGeom>
          <a:solidFill>
            <a:srgbClr val="1c5739"/>
          </a:solidFill>
          <a:ln>
            <a:solidFill>
              <a:srgbClr val="1c573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pic>
        <p:nvPicPr>
          <p:cNvPr id="311" name="Imagen 1" descr="Imagen que contiene Flecha&#10;&#10;Descripción generada automáticamente"/>
          <p:cNvPicPr/>
          <p:nvPr/>
        </p:nvPicPr>
        <p:blipFill>
          <a:blip r:embed="rId5"/>
          <a:stretch/>
        </p:blipFill>
        <p:spPr>
          <a:xfrm>
            <a:off x="2964600" y="7308000"/>
            <a:ext cx="1756080" cy="125928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2" name="Imagen 1" descr="Imagen que contiene naturaleza, edificio, atardecer, nieve&#10;&#10;Descripción generada automáticamente"/>
          <p:cNvPicPr/>
          <p:nvPr/>
        </p:nvPicPr>
        <p:blipFill>
          <a:blip r:embed="rId1"/>
          <a:stretch/>
        </p:blipFill>
        <p:spPr>
          <a:xfrm>
            <a:off x="-1062000" y="0"/>
            <a:ext cx="20409120" cy="10283760"/>
          </a:xfrm>
          <a:prstGeom prst="rect">
            <a:avLst/>
          </a:prstGeom>
          <a:noFill/>
          <a:ln w="0">
            <a:noFill/>
          </a:ln>
        </p:spPr>
      </p:pic>
      <p:sp>
        <p:nvSpPr>
          <p:cNvPr id="443" name="Freeform 4"/>
          <p:cNvSpPr/>
          <p:nvPr/>
        </p:nvSpPr>
        <p:spPr>
          <a:xfrm flipH="1" flipV="1">
            <a:off x="-3804840" y="0"/>
            <a:ext cx="7599240" cy="6742080"/>
          </a:xfrm>
          <a:custGeom>
            <a:avLst/>
            <a:gdLst>
              <a:gd name="textAreaLeft" fmla="*/ 1080 w 7599240"/>
              <a:gd name="textAreaRight" fmla="*/ 7602120 w 7599240"/>
              <a:gd name="textAreaTop" fmla="*/ 1080 h 6742080"/>
              <a:gd name="textAreaBottom" fmla="*/ 6744960 h 6742080"/>
            </a:gdLst>
            <a:ahLst/>
            <a:rect l="textAreaLeft" t="textAreaTop" r="textAreaRight" b="textAreaBottom"/>
            <a:pathLst>
              <a:path w="7602505" h="6745495">
                <a:moveTo>
                  <a:pt x="7602506" y="6745495"/>
                </a:moveTo>
                <a:lnTo>
                  <a:pt x="0" y="6745495"/>
                </a:lnTo>
                <a:lnTo>
                  <a:pt x="0" y="0"/>
                </a:lnTo>
                <a:lnTo>
                  <a:pt x="7602506" y="0"/>
                </a:lnTo>
                <a:lnTo>
                  <a:pt x="7602506" y="674549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44" name="Freeform 5"/>
          <p:cNvSpPr/>
          <p:nvPr/>
        </p:nvSpPr>
        <p:spPr>
          <a:xfrm flipH="1">
            <a:off x="14483160" y="3541680"/>
            <a:ext cx="7599240" cy="6742080"/>
          </a:xfrm>
          <a:custGeom>
            <a:avLst/>
            <a:gdLst>
              <a:gd name="textAreaLeft" fmla="*/ -1080 w 7599240"/>
              <a:gd name="textAreaRight" fmla="*/ 7599960 w 7599240"/>
              <a:gd name="textAreaTop" fmla="*/ 0 h 6742080"/>
              <a:gd name="textAreaBottom" fmla="*/ 6743880 h 6742080"/>
            </a:gdLst>
            <a:ahLst/>
            <a:rect l="textAreaLeft" t="textAreaTop" r="textAreaRight" b="textAreaBottom"/>
            <a:pathLst>
              <a:path w="7602505" h="6745495">
                <a:moveTo>
                  <a:pt x="7602506" y="0"/>
                </a:moveTo>
                <a:lnTo>
                  <a:pt x="0" y="0"/>
                </a:lnTo>
                <a:lnTo>
                  <a:pt x="0" y="6745495"/>
                </a:lnTo>
                <a:lnTo>
                  <a:pt x="7602506" y="6745495"/>
                </a:lnTo>
                <a:lnTo>
                  <a:pt x="7602506"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45" name="Marcador de número de diapositiva 5"/>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CC94CB4B-E3A7-4180-ABAA-25394CCBBD03}"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446" name="Freeform 9"/>
          <p:cNvSpPr/>
          <p:nvPr/>
        </p:nvSpPr>
        <p:spPr>
          <a:xfrm>
            <a:off x="-1062000" y="-85680"/>
            <a:ext cx="20409120" cy="10283760"/>
          </a:xfrm>
          <a:custGeom>
            <a:avLst/>
            <a:gdLst>
              <a:gd name="textAreaLeft" fmla="*/ 0 w 20409120"/>
              <a:gd name="textAreaRight" fmla="*/ 20410920 w 20409120"/>
              <a:gd name="textAreaTop" fmla="*/ 0 h 10283760"/>
              <a:gd name="textAreaBottom" fmla="*/ 10285560 h 10283760"/>
            </a:gdLst>
            <a:ahLst/>
            <a:rect l="textAreaLeft" t="textAreaTop" r="textAreaRight" b="textAreaBottom"/>
            <a:pathLst>
              <a:path w="1424588" h="2101578">
                <a:moveTo>
                  <a:pt x="0" y="0"/>
                </a:moveTo>
                <a:lnTo>
                  <a:pt x="1424588" y="0"/>
                </a:lnTo>
                <a:lnTo>
                  <a:pt x="1424588" y="2101578"/>
                </a:lnTo>
                <a:lnTo>
                  <a:pt x="0" y="2101578"/>
                </a:lnTo>
                <a:close/>
              </a:path>
            </a:pathLst>
          </a:custGeom>
          <a:solidFill>
            <a:srgbClr val="1c5739">
              <a:alpha val="50000"/>
            </a:srgbClr>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47" name="TextBox 3"/>
          <p:cNvSpPr/>
          <p:nvPr/>
        </p:nvSpPr>
        <p:spPr>
          <a:xfrm>
            <a:off x="1080000" y="3240000"/>
            <a:ext cx="15118920" cy="5629680"/>
          </a:xfrm>
          <a:prstGeom prst="rect">
            <a:avLst/>
          </a:prstGeom>
          <a:noFill/>
          <a:ln w="0">
            <a:noFill/>
          </a:ln>
        </p:spPr>
        <p:style>
          <a:lnRef idx="0"/>
          <a:fillRef idx="0"/>
          <a:effectRef idx="0"/>
          <a:fontRef idx="minor"/>
        </p:style>
        <p:txBody>
          <a:bodyPr lIns="0" rIns="0" tIns="0" bIns="0" anchor="t">
            <a:spAutoFit/>
          </a:bodyPr>
          <a:p>
            <a:pPr algn="ctr" defTabSz="914400">
              <a:lnSpc>
                <a:spcPts val="14777"/>
              </a:lnSpc>
            </a:pPr>
            <a:r>
              <a:rPr b="0" lang="en-US" sz="10710" spc="683" strike="noStrike" u="none">
                <a:solidFill>
                  <a:srgbClr val="ffffff"/>
                </a:solidFill>
                <a:uFillTx/>
                <a:latin typeface="Source Han Sans JP Heavy"/>
                <a:ea typeface="DejaVu Sans"/>
              </a:rPr>
              <a:t>2. COMITÉ DE MEJORA Y SOSTENIBILIDAD</a:t>
            </a:r>
            <a:endParaRPr b="0" lang="es-ES" sz="1071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Conector recto 41"/>
          <p:cNvSpPr/>
          <p:nvPr/>
        </p:nvSpPr>
        <p:spPr>
          <a:xfrm flipH="1">
            <a:off x="12687120" y="2720520"/>
            <a:ext cx="6480" cy="1325160"/>
          </a:xfrm>
          <a:prstGeom prst="line">
            <a:avLst/>
          </a:prstGeom>
          <a:ln w="19050">
            <a:solidFill>
              <a:srgbClr val="1c5739"/>
            </a:solidFill>
            <a:round/>
          </a:ln>
        </p:spPr>
        <p:style>
          <a:lnRef idx="1">
            <a:schemeClr val="accent1"/>
          </a:lnRef>
          <a:fillRef idx="0">
            <a:schemeClr val="accent1"/>
          </a:fillRef>
          <a:effectRef idx="0">
            <a:schemeClr val="accent1"/>
          </a:effectRef>
          <a:fontRef idx="minor"/>
        </p:style>
        <p:txBody>
          <a:bodyPr lIns="90000" rIns="90000" tIns="45000" bIns="45000" anchor="t" anchorCtr="1">
            <a:noAutofit/>
          </a:bodyPr>
          <a:p>
            <a:endParaRPr b="0" lang="es-ES" sz="1800" strike="noStrike" u="none">
              <a:solidFill>
                <a:srgbClr val="000000"/>
              </a:solidFill>
              <a:uFillTx/>
              <a:latin typeface="Arial"/>
              <a:ea typeface="DejaVu Sans"/>
            </a:endParaRPr>
          </a:p>
        </p:txBody>
      </p:sp>
      <p:grpSp>
        <p:nvGrpSpPr>
          <p:cNvPr id="449" name="Group 3"/>
          <p:cNvGrpSpPr/>
          <p:nvPr/>
        </p:nvGrpSpPr>
        <p:grpSpPr>
          <a:xfrm>
            <a:off x="0" y="-38880"/>
            <a:ext cx="18284760" cy="2378160"/>
            <a:chOff x="0" y="-38880"/>
            <a:chExt cx="18284760" cy="2378160"/>
          </a:xfrm>
        </p:grpSpPr>
        <p:sp>
          <p:nvSpPr>
            <p:cNvPr id="450" name="Freeform 4"/>
            <p:cNvSpPr/>
            <p:nvPr/>
          </p:nvSpPr>
          <p:spPr>
            <a:xfrm>
              <a:off x="0" y="0"/>
              <a:ext cx="18284760" cy="2339280"/>
            </a:xfrm>
            <a:custGeom>
              <a:avLst/>
              <a:gdLst>
                <a:gd name="textAreaLeft" fmla="*/ 0 w 18284760"/>
                <a:gd name="textAreaRight" fmla="*/ 18286560 w 18284760"/>
                <a:gd name="textAreaTop" fmla="*/ 0 h 2339280"/>
                <a:gd name="textAreaBottom" fmla="*/ 2341080 h 2339280"/>
              </a:gdLst>
              <a:ahLst/>
              <a:rect l="textAreaLeft" t="textAreaTop" r="textAreaRight" b="textAreaBottom"/>
              <a:pathLst>
                <a:path w="4816592" h="1144272">
                  <a:moveTo>
                    <a:pt x="0" y="0"/>
                  </a:moveTo>
                  <a:lnTo>
                    <a:pt x="4816592" y="0"/>
                  </a:lnTo>
                  <a:lnTo>
                    <a:pt x="4816592" y="1144272"/>
                  </a:lnTo>
                  <a:lnTo>
                    <a:pt x="0" y="114427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51" name="TextBox 5"/>
            <p:cNvSpPr/>
            <p:nvPr/>
          </p:nvSpPr>
          <p:spPr>
            <a:xfrm>
              <a:off x="0" y="-38880"/>
              <a:ext cx="3082680" cy="169992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860"/>
                </a:lnSpc>
              </a:pPr>
              <a:endParaRPr b="0" lang="es-ES" sz="1800" strike="noStrike" u="none">
                <a:solidFill>
                  <a:srgbClr val="000000"/>
                </a:solidFill>
                <a:uFillTx/>
                <a:latin typeface="Arial"/>
              </a:endParaRPr>
            </a:p>
            <a:p>
              <a:pPr algn="ctr" defTabSz="914400">
                <a:lnSpc>
                  <a:spcPts val="2860"/>
                </a:lnSpc>
              </a:pPr>
              <a:endParaRPr b="0" lang="es-ES" sz="1800" strike="noStrike" u="none">
                <a:solidFill>
                  <a:srgbClr val="000000"/>
                </a:solidFill>
                <a:uFillTx/>
                <a:latin typeface="Arial"/>
              </a:endParaRPr>
            </a:p>
          </p:txBody>
        </p:sp>
      </p:grpSp>
      <p:sp>
        <p:nvSpPr>
          <p:cNvPr id="452" name="TextBox 13"/>
          <p:cNvSpPr/>
          <p:nvPr/>
        </p:nvSpPr>
        <p:spPr>
          <a:xfrm>
            <a:off x="3465000" y="272160"/>
            <a:ext cx="11659680" cy="1460520"/>
          </a:xfrm>
          <a:prstGeom prst="rect">
            <a:avLst/>
          </a:prstGeom>
          <a:noFill/>
          <a:ln w="0">
            <a:noFill/>
          </a:ln>
        </p:spPr>
        <p:style>
          <a:lnRef idx="0"/>
          <a:fillRef idx="0"/>
          <a:effectRef idx="0"/>
          <a:fontRef idx="minor"/>
        </p:style>
        <p:txBody>
          <a:bodyPr lIns="0" rIns="0" tIns="0" bIns="0" anchor="t">
            <a:spAutoFit/>
          </a:bodyPr>
          <a:p>
            <a:pPr algn="ctr" defTabSz="914400">
              <a:lnSpc>
                <a:spcPts val="11503"/>
              </a:lnSpc>
              <a:tabLst>
                <a:tab algn="l" pos="0"/>
              </a:tabLst>
            </a:pPr>
            <a:r>
              <a:rPr b="0" lang="en-US" sz="8340" strike="noStrike" u="none">
                <a:solidFill>
                  <a:srgbClr val="ffffff"/>
                </a:solidFill>
                <a:uFillTx/>
                <a:latin typeface="Source Han Sans JP Heavy"/>
                <a:ea typeface="DejaVu Sans"/>
              </a:rPr>
              <a:t>2.1 COMPOSICIÓN</a:t>
            </a:r>
            <a:endParaRPr b="0" lang="es-ES" sz="8340" strike="noStrike" u="none">
              <a:solidFill>
                <a:srgbClr val="000000"/>
              </a:solidFill>
              <a:uFillTx/>
              <a:latin typeface="Arial"/>
            </a:endParaRPr>
          </a:p>
        </p:txBody>
      </p:sp>
      <p:sp>
        <p:nvSpPr>
          <p:cNvPr id="453" name="Rectangle 2"/>
          <p:cNvSpPr/>
          <p:nvPr/>
        </p:nvSpPr>
        <p:spPr>
          <a:xfrm>
            <a:off x="1080" y="-320040"/>
            <a:ext cx="318240" cy="637920"/>
          </a:xfrm>
          <a:prstGeom prst="rect">
            <a:avLst/>
          </a:prstGeom>
          <a:noFill/>
          <a:ln w="0">
            <a:noFill/>
          </a:ln>
        </p:spPr>
        <p:style>
          <a:lnRef idx="0"/>
          <a:fillRef idx="0"/>
          <a:effectRef idx="0"/>
          <a:fontRef idx="minor"/>
        </p:style>
        <p:txBody>
          <a:bodyPr wrap="none" lIns="228600" rIns="90000" tIns="45000" bIns="45000" anchor="ctr">
            <a:spAutoFit/>
          </a:bodyPr>
          <a:p>
            <a:pPr defTabSz="914400">
              <a:lnSpc>
                <a:spcPct val="100000"/>
              </a:lnSpc>
              <a:tabLst>
                <a:tab algn="l" pos="0"/>
              </a:tabLst>
            </a:pPr>
            <a:br>
              <a:rPr sz="1800"/>
            </a:br>
            <a:endParaRPr b="0" lang="es-ES" sz="1800" strike="noStrike" u="none">
              <a:solidFill>
                <a:srgbClr val="000000"/>
              </a:solidFill>
              <a:uFillTx/>
              <a:latin typeface="Arial"/>
            </a:endParaRPr>
          </a:p>
        </p:txBody>
      </p:sp>
      <p:pic>
        <p:nvPicPr>
          <p:cNvPr id="454" name="Imagen 18" descr="Imagen que contiene Logotipo&#10;&#10;Descripción generada automáticamente"/>
          <p:cNvPicPr/>
          <p:nvPr/>
        </p:nvPicPr>
        <p:blipFill>
          <a:blip r:embed="rId1"/>
          <a:stretch/>
        </p:blipFill>
        <p:spPr>
          <a:xfrm>
            <a:off x="3464280" y="8853840"/>
            <a:ext cx="1565280" cy="653040"/>
          </a:xfrm>
          <a:prstGeom prst="rect">
            <a:avLst/>
          </a:prstGeom>
          <a:noFill/>
          <a:ln w="0">
            <a:noFill/>
          </a:ln>
        </p:spPr>
      </p:pic>
      <p:pic>
        <p:nvPicPr>
          <p:cNvPr id="455" name="Google Shape;99;p1" descr=""/>
          <p:cNvPicPr/>
          <p:nvPr/>
        </p:nvPicPr>
        <p:blipFill>
          <a:blip r:embed="rId2"/>
          <a:stretch/>
        </p:blipFill>
        <p:spPr>
          <a:xfrm>
            <a:off x="5436360" y="9008280"/>
            <a:ext cx="1685520" cy="600840"/>
          </a:xfrm>
          <a:prstGeom prst="rect">
            <a:avLst/>
          </a:prstGeom>
          <a:noFill/>
          <a:ln w="0">
            <a:noFill/>
          </a:ln>
        </p:spPr>
      </p:pic>
      <p:sp>
        <p:nvSpPr>
          <p:cNvPr id="456" name="Conector recto 8"/>
          <p:cNvSpPr/>
          <p:nvPr/>
        </p:nvSpPr>
        <p:spPr>
          <a:xfrm>
            <a:off x="16093800" y="4993920"/>
            <a:ext cx="22320" cy="233280"/>
          </a:xfrm>
          <a:prstGeom prst="line">
            <a:avLst/>
          </a:prstGeom>
          <a:ln w="19050">
            <a:solidFill>
              <a:srgbClr val="1c5739"/>
            </a:solidFill>
            <a:round/>
          </a:ln>
        </p:spPr>
        <p:style>
          <a:lnRef idx="1">
            <a:schemeClr val="accent1"/>
          </a:lnRef>
          <a:fillRef idx="0">
            <a:schemeClr val="accent1"/>
          </a:fillRef>
          <a:effectRef idx="0">
            <a:schemeClr val="accent1"/>
          </a:effectRef>
          <a:fontRef idx="minor"/>
        </p:style>
        <p:txBody>
          <a:bodyPr lIns="90000" rIns="90000" tIns="45000" bIns="45000" anchor="t" anchorCtr="1">
            <a:noAutofit/>
          </a:bodyPr>
          <a:p>
            <a:endParaRPr b="0" lang="es-ES" sz="1800" strike="noStrike" u="none">
              <a:solidFill>
                <a:srgbClr val="000000"/>
              </a:solidFill>
              <a:uFillTx/>
              <a:latin typeface="Arial"/>
              <a:ea typeface="DejaVu Sans"/>
            </a:endParaRPr>
          </a:p>
        </p:txBody>
      </p:sp>
      <p:sp>
        <p:nvSpPr>
          <p:cNvPr id="457" name="TextBox 14"/>
          <p:cNvSpPr/>
          <p:nvPr/>
        </p:nvSpPr>
        <p:spPr>
          <a:xfrm>
            <a:off x="983520" y="2803320"/>
            <a:ext cx="7120080" cy="6490440"/>
          </a:xfrm>
          <a:prstGeom prst="rect">
            <a:avLst/>
          </a:prstGeom>
          <a:noFill/>
          <a:ln w="0">
            <a:noFill/>
          </a:ln>
        </p:spPr>
        <p:style>
          <a:lnRef idx="0"/>
          <a:fillRef idx="0"/>
          <a:effectRef idx="0"/>
          <a:fontRef idx="minor"/>
        </p:style>
        <p:txBody>
          <a:bodyPr lIns="90000" rIns="90000" tIns="45000" bIns="45000" anchor="t">
            <a:spAutoFit/>
          </a:bodyPr>
          <a:p>
            <a:pPr algn="just" defTabSz="914400">
              <a:lnSpc>
                <a:spcPct val="150000"/>
              </a:lnSpc>
            </a:pPr>
            <a:r>
              <a:rPr b="0" lang="en-US" sz="2000" strike="noStrike" u="none">
                <a:solidFill>
                  <a:srgbClr val="464646"/>
                </a:solidFill>
                <a:uFillTx/>
                <a:latin typeface="Source Sans Pro"/>
                <a:ea typeface="Source Sans Pro"/>
              </a:rPr>
              <a:t>La OIT de Puerto Lumbreras forma parte del </a:t>
            </a:r>
            <a:r>
              <a:rPr b="1" lang="en-US" sz="2000" strike="noStrike" u="none">
                <a:solidFill>
                  <a:srgbClr val="464646"/>
                </a:solidFill>
                <a:uFillTx/>
                <a:latin typeface="Source Sans Pro"/>
                <a:ea typeface="Source Sans Pro"/>
              </a:rPr>
              <a:t>Comité de Mejora y Sostenibilidad del Instituto de Turismo de la Región de Murcia (ITREM)</a:t>
            </a:r>
            <a:r>
              <a:rPr b="0" lang="en-US" sz="2000" strike="noStrike" u="none">
                <a:solidFill>
                  <a:srgbClr val="464646"/>
                </a:solidFill>
                <a:uFillTx/>
                <a:latin typeface="Source Sans Pro"/>
                <a:ea typeface="Source Sans Pro"/>
              </a:rPr>
              <a:t>.</a:t>
            </a:r>
            <a:r>
              <a:rPr b="0" lang="es-ES" sz="2000" strike="noStrike" u="none">
                <a:solidFill>
                  <a:srgbClr val="464646"/>
                </a:solidFill>
                <a:uFillTx/>
                <a:latin typeface="Source Sans Pro"/>
                <a:ea typeface="Source Sans Pro"/>
              </a:rPr>
              <a:t> El Comité está formado por un conjunto de responsables de Oficinas de turismo, que son designados por la Dirección de Calidad con carácter anual y representan a las diferentes tipologías de oficinas de turismo que componen la RED.</a:t>
            </a:r>
            <a:endParaRPr b="0" lang="es-ES" sz="2000" strike="noStrike" u="none">
              <a:solidFill>
                <a:srgbClr val="000000"/>
              </a:solidFill>
              <a:uFillTx/>
              <a:latin typeface="Arial"/>
            </a:endParaRPr>
          </a:p>
          <a:p>
            <a:pPr algn="just" defTabSz="914400">
              <a:lnSpc>
                <a:spcPct val="150000"/>
              </a:lnSpc>
            </a:pPr>
            <a:endParaRPr b="0" lang="es-ES" sz="2000" strike="noStrike" u="none">
              <a:solidFill>
                <a:srgbClr val="000000"/>
              </a:solidFill>
              <a:uFillTx/>
              <a:latin typeface="Arial"/>
            </a:endParaRPr>
          </a:p>
          <a:p>
            <a:pPr algn="just" defTabSz="914400">
              <a:lnSpc>
                <a:spcPct val="150000"/>
              </a:lnSpc>
            </a:pPr>
            <a:r>
              <a:rPr b="0" lang="es-ES" sz="2000" strike="noStrike" u="none">
                <a:solidFill>
                  <a:srgbClr val="464646"/>
                </a:solidFill>
                <a:uFillTx/>
                <a:latin typeface="Source Sans Pro"/>
                <a:ea typeface="Source Sans Pro"/>
              </a:rPr>
              <a:t>Para cumplir este propósito se reúne periódicamente para realizar una revisión de la situación del sistema de la calidad y estudiar la evolución de aquellas acciones destinadas a la mejora que hayan sido implantadas.</a:t>
            </a:r>
            <a:endParaRPr b="0" lang="es-ES" sz="2000" strike="noStrike" u="none">
              <a:solidFill>
                <a:srgbClr val="000000"/>
              </a:solidFill>
              <a:uFillTx/>
              <a:latin typeface="Arial"/>
            </a:endParaRPr>
          </a:p>
          <a:p>
            <a:pPr algn="just" defTabSz="914400">
              <a:lnSpc>
                <a:spcPct val="150000"/>
              </a:lnSpc>
            </a:pPr>
            <a:endParaRPr b="0" lang="es-ES" sz="2000" strike="noStrike" u="none">
              <a:solidFill>
                <a:srgbClr val="000000"/>
              </a:solidFill>
              <a:uFillTx/>
              <a:latin typeface="Arial"/>
            </a:endParaRPr>
          </a:p>
          <a:p>
            <a:pPr algn="just" defTabSz="914400">
              <a:lnSpc>
                <a:spcPct val="150000"/>
              </a:lnSpc>
            </a:pPr>
            <a:endParaRPr b="0" lang="es-ES" sz="2000" strike="noStrike" u="none">
              <a:solidFill>
                <a:srgbClr val="000000"/>
              </a:solidFill>
              <a:uFillTx/>
              <a:latin typeface="Arial"/>
            </a:endParaRPr>
          </a:p>
        </p:txBody>
      </p:sp>
      <p:sp>
        <p:nvSpPr>
          <p:cNvPr id="458" name="CuadroTexto 10"/>
          <p:cNvSpPr/>
          <p:nvPr/>
        </p:nvSpPr>
        <p:spPr>
          <a:xfrm>
            <a:off x="9982080" y="8088840"/>
            <a:ext cx="914076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i="1" lang="es-ES" sz="1800" strike="noStrike" u="none">
                <a:solidFill>
                  <a:srgbClr val="000000"/>
                </a:solidFill>
                <a:uFillTx/>
                <a:latin typeface="Source Sans Pro"/>
                <a:ea typeface="Source Sans Pro"/>
              </a:rPr>
              <a:t>Organigrama de la Red de Oficinas de Turismo de la Región de Murcia</a:t>
            </a:r>
            <a:endParaRPr b="0" lang="es-ES" sz="1800" strike="noStrike" u="none">
              <a:solidFill>
                <a:srgbClr val="000000"/>
              </a:solidFill>
              <a:uFillTx/>
              <a:latin typeface="Arial"/>
            </a:endParaRPr>
          </a:p>
        </p:txBody>
      </p:sp>
      <p:sp>
        <p:nvSpPr>
          <p:cNvPr id="459" name="Rectángulo 27"/>
          <p:cNvSpPr/>
          <p:nvPr/>
        </p:nvSpPr>
        <p:spPr>
          <a:xfrm>
            <a:off x="9385200" y="2720880"/>
            <a:ext cx="6613560" cy="945000"/>
          </a:xfrm>
          <a:prstGeom prst="rect">
            <a:avLst/>
          </a:prstGeom>
          <a:solidFill>
            <a:schemeClr val="bg1"/>
          </a:solidFill>
          <a:ln w="38100">
            <a:solidFill>
              <a:srgbClr val="0d0d0d"/>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1" lang="es-ES" sz="2000" strike="noStrike" u="none">
                <a:solidFill>
                  <a:srgbClr val="000000"/>
                </a:solidFill>
                <a:uFillTx/>
                <a:latin typeface="Source Sans Pro"/>
                <a:ea typeface="Source Sans Pro"/>
              </a:rPr>
              <a:t>Instituto de Turismo de la Región de Murcia </a:t>
            </a:r>
            <a:endParaRPr b="0" lang="es-ES" sz="2000" strike="noStrike" u="none">
              <a:solidFill>
                <a:srgbClr val="000000"/>
              </a:solidFill>
              <a:uFillTx/>
              <a:latin typeface="Arial"/>
            </a:endParaRPr>
          </a:p>
        </p:txBody>
      </p:sp>
      <p:sp>
        <p:nvSpPr>
          <p:cNvPr id="460" name="Rectángulo 29"/>
          <p:cNvSpPr/>
          <p:nvPr/>
        </p:nvSpPr>
        <p:spPr>
          <a:xfrm>
            <a:off x="10896480" y="4045680"/>
            <a:ext cx="3578040" cy="945000"/>
          </a:xfrm>
          <a:prstGeom prst="rect">
            <a:avLst/>
          </a:prstGeom>
          <a:solidFill>
            <a:srgbClr val="1c5739"/>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es-ES" sz="1400" strike="noStrike" u="none">
                <a:solidFill>
                  <a:srgbClr val="ffffff"/>
                </a:solidFill>
                <a:uFillTx/>
                <a:latin typeface="Source Sans Pro"/>
                <a:ea typeface="Source Sans Pro"/>
              </a:rPr>
              <a:t>Dirección general del ITREM </a:t>
            </a:r>
            <a:endParaRPr b="0" lang="es-ES" sz="1400" strike="noStrike" u="none">
              <a:solidFill>
                <a:srgbClr val="ffffff"/>
              </a:solidFill>
              <a:uFillTx/>
              <a:latin typeface="Arial"/>
            </a:endParaRPr>
          </a:p>
        </p:txBody>
      </p:sp>
      <p:sp>
        <p:nvSpPr>
          <p:cNvPr id="461" name="Rectángulo 30"/>
          <p:cNvSpPr/>
          <p:nvPr/>
        </p:nvSpPr>
        <p:spPr>
          <a:xfrm>
            <a:off x="9065520" y="5336280"/>
            <a:ext cx="2282760" cy="874800"/>
          </a:xfrm>
          <a:prstGeom prst="rect">
            <a:avLst/>
          </a:prstGeom>
          <a:solidFill>
            <a:schemeClr val="bg1">
              <a:lumMod val="50000"/>
            </a:schemeClr>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es-ES" sz="1400" strike="noStrike" u="none">
                <a:solidFill>
                  <a:srgbClr val="ffffff"/>
                </a:solidFill>
                <a:uFillTx/>
                <a:latin typeface="Source Sans Pro"/>
                <a:ea typeface="Source Sans Pro"/>
              </a:rPr>
              <a:t>Dirección de calidad</a:t>
            </a:r>
            <a:endParaRPr b="0" lang="es-ES" sz="1400" strike="noStrike" u="none">
              <a:solidFill>
                <a:srgbClr val="ffffff"/>
              </a:solidFill>
              <a:uFillTx/>
              <a:latin typeface="Arial"/>
            </a:endParaRPr>
          </a:p>
        </p:txBody>
      </p:sp>
      <p:sp>
        <p:nvSpPr>
          <p:cNvPr id="462" name="Rectángulo 32"/>
          <p:cNvSpPr/>
          <p:nvPr/>
        </p:nvSpPr>
        <p:spPr>
          <a:xfrm>
            <a:off x="10370880" y="6927480"/>
            <a:ext cx="2013840" cy="678240"/>
          </a:xfrm>
          <a:prstGeom prst="rect">
            <a:avLst/>
          </a:prstGeom>
          <a:solidFill>
            <a:schemeClr val="bg1">
              <a:lumMod val="95000"/>
            </a:schemeClr>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es-ES" sz="1400" strike="noStrike" u="none">
                <a:solidFill>
                  <a:srgbClr val="000000"/>
                </a:solidFill>
                <a:uFillTx/>
                <a:latin typeface="Source Sans Pro"/>
                <a:ea typeface="Source Sans Pro"/>
              </a:rPr>
              <a:t>Comité de calidad</a:t>
            </a:r>
            <a:endParaRPr b="0" lang="es-ES" sz="1400" strike="noStrike" u="none">
              <a:solidFill>
                <a:srgbClr val="000000"/>
              </a:solidFill>
              <a:uFillTx/>
              <a:latin typeface="Arial"/>
            </a:endParaRPr>
          </a:p>
        </p:txBody>
      </p:sp>
      <p:sp>
        <p:nvSpPr>
          <p:cNvPr id="463" name="Rectángulo 33"/>
          <p:cNvSpPr/>
          <p:nvPr/>
        </p:nvSpPr>
        <p:spPr>
          <a:xfrm>
            <a:off x="12832200" y="6946920"/>
            <a:ext cx="2013840" cy="678240"/>
          </a:xfrm>
          <a:prstGeom prst="rect">
            <a:avLst/>
          </a:prstGeom>
          <a:solidFill>
            <a:schemeClr val="bg1">
              <a:lumMod val="95000"/>
            </a:schemeClr>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es-ES" sz="1400" strike="noStrike" u="none">
                <a:solidFill>
                  <a:srgbClr val="000000"/>
                </a:solidFill>
                <a:uFillTx/>
                <a:latin typeface="Source Sans Pro"/>
                <a:ea typeface="Source Sans Pro"/>
              </a:rPr>
              <a:t>Comité de mejora y sostenibilidad</a:t>
            </a:r>
            <a:endParaRPr b="0" lang="es-ES" sz="1400" strike="noStrike" u="none">
              <a:solidFill>
                <a:srgbClr val="000000"/>
              </a:solidFill>
              <a:uFillTx/>
              <a:latin typeface="Arial"/>
            </a:endParaRPr>
          </a:p>
        </p:txBody>
      </p:sp>
      <p:sp>
        <p:nvSpPr>
          <p:cNvPr id="464" name="Rectángulo 34"/>
          <p:cNvSpPr/>
          <p:nvPr/>
        </p:nvSpPr>
        <p:spPr>
          <a:xfrm>
            <a:off x="14951160" y="4045680"/>
            <a:ext cx="2282760" cy="945000"/>
          </a:xfrm>
          <a:prstGeom prst="rect">
            <a:avLst/>
          </a:prstGeom>
          <a:solidFill>
            <a:schemeClr val="bg1">
              <a:lumMod val="50000"/>
            </a:schemeClr>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es-ES" sz="1400" strike="noStrike" u="none">
                <a:solidFill>
                  <a:srgbClr val="ffffff"/>
                </a:solidFill>
                <a:uFillTx/>
                <a:latin typeface="Source Sans Pro"/>
                <a:ea typeface="Source Sans Pro"/>
              </a:rPr>
              <a:t>Concejalía de Turismo (Ayuntamiento)</a:t>
            </a:r>
            <a:endParaRPr b="0" lang="es-ES" sz="1400" strike="noStrike" u="none">
              <a:solidFill>
                <a:srgbClr val="ffffff"/>
              </a:solidFill>
              <a:uFillTx/>
              <a:latin typeface="Arial"/>
            </a:endParaRPr>
          </a:p>
        </p:txBody>
      </p:sp>
      <p:sp>
        <p:nvSpPr>
          <p:cNvPr id="465" name="Rectángulo 35"/>
          <p:cNvSpPr/>
          <p:nvPr/>
        </p:nvSpPr>
        <p:spPr>
          <a:xfrm>
            <a:off x="14973480" y="5227560"/>
            <a:ext cx="2282760" cy="662040"/>
          </a:xfrm>
          <a:prstGeom prst="rect">
            <a:avLst/>
          </a:prstGeom>
          <a:solidFill>
            <a:schemeClr val="bg1">
              <a:lumMod val="95000"/>
            </a:schemeClr>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es-ES" sz="1400" strike="noStrike" u="none">
                <a:solidFill>
                  <a:srgbClr val="000000"/>
                </a:solidFill>
                <a:uFillTx/>
                <a:latin typeface="Source Sans Pro"/>
                <a:ea typeface="Source Sans Pro"/>
              </a:rPr>
              <a:t>Responsable Oficina de Turismo (Técnico)</a:t>
            </a:r>
            <a:endParaRPr b="0" lang="es-ES" sz="1400" strike="noStrike" u="none">
              <a:solidFill>
                <a:srgbClr val="000000"/>
              </a:solidFill>
              <a:uFillTx/>
              <a:latin typeface="Arial"/>
            </a:endParaRPr>
          </a:p>
        </p:txBody>
      </p:sp>
      <p:sp>
        <p:nvSpPr>
          <p:cNvPr id="466" name="Conector recto 37"/>
          <p:cNvSpPr/>
          <p:nvPr/>
        </p:nvSpPr>
        <p:spPr>
          <a:xfrm>
            <a:off x="12687120" y="4993920"/>
            <a:ext cx="360" cy="1673280"/>
          </a:xfrm>
          <a:prstGeom prst="line">
            <a:avLst/>
          </a:prstGeom>
          <a:ln w="19050">
            <a:solidFill>
              <a:srgbClr val="1c5739"/>
            </a:solidFill>
            <a:round/>
          </a:ln>
        </p:spPr>
        <p:style>
          <a:lnRef idx="1">
            <a:schemeClr val="accent1"/>
          </a:lnRef>
          <a:fillRef idx="0">
            <a:schemeClr val="accent1"/>
          </a:fillRef>
          <a:effectRef idx="0">
            <a:schemeClr val="accent1"/>
          </a:effectRef>
          <a:fontRef idx="minor"/>
        </p:style>
        <p:txBody>
          <a:bodyPr lIns="90000" rIns="90000" tIns="45000" bIns="45000" anchor="t" anchorCtr="1">
            <a:noAutofit/>
          </a:bodyPr>
          <a:p>
            <a:endParaRPr b="0" lang="es-ES" sz="1800" strike="noStrike" u="none">
              <a:solidFill>
                <a:srgbClr val="000000"/>
              </a:solidFill>
              <a:uFillTx/>
              <a:latin typeface="Arial"/>
              <a:ea typeface="DejaVu Sans"/>
            </a:endParaRPr>
          </a:p>
        </p:txBody>
      </p:sp>
      <p:sp>
        <p:nvSpPr>
          <p:cNvPr id="467" name="Conector: angular 38"/>
          <p:cNvSpPr/>
          <p:nvPr/>
        </p:nvSpPr>
        <p:spPr>
          <a:xfrm flipH="1" flipV="1" rot="5400000">
            <a:off x="12705840" y="5581440"/>
            <a:ext cx="9360" cy="2663640"/>
          </a:xfrm>
          <a:prstGeom prst="bentConnector3">
            <a:avLst>
              <a:gd name="adj1" fmla="val 1800000"/>
            </a:avLst>
          </a:prstGeom>
          <a:noFill/>
          <a:ln w="19050">
            <a:solidFill>
              <a:srgbClr val="1c5739"/>
            </a:solidFill>
            <a:round/>
            <a:headEnd len="med" type="triangle" w="med"/>
            <a:tailEnd len="med" type="triangle" w="med"/>
          </a:ln>
        </p:spPr>
        <p:style>
          <a:lnRef idx="1">
            <a:schemeClr val="accent1"/>
          </a:lnRef>
          <a:fillRef idx="0">
            <a:schemeClr val="accent1"/>
          </a:fillRef>
          <a:effectRef idx="0">
            <a:schemeClr val="accent1"/>
          </a:effectRef>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68" name="Conector recto 39"/>
          <p:cNvSpPr/>
          <p:nvPr/>
        </p:nvSpPr>
        <p:spPr>
          <a:xfrm>
            <a:off x="11351160" y="5775120"/>
            <a:ext cx="1335960" cy="360"/>
          </a:xfrm>
          <a:prstGeom prst="line">
            <a:avLst/>
          </a:prstGeom>
          <a:ln w="19050">
            <a:solidFill>
              <a:srgbClr val="1c5739"/>
            </a:solidFill>
            <a:round/>
          </a:ln>
        </p:spPr>
        <p:style>
          <a:lnRef idx="1">
            <a:schemeClr val="accent1"/>
          </a:lnRef>
          <a:fillRef idx="0">
            <a:schemeClr val="accent1"/>
          </a:fillRef>
          <a:effectRef idx="0">
            <a:schemeClr val="accent1"/>
          </a:effectRef>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sp>
        <p:nvSpPr>
          <p:cNvPr id="469" name="Conector recto 40"/>
          <p:cNvSpPr/>
          <p:nvPr/>
        </p:nvSpPr>
        <p:spPr>
          <a:xfrm>
            <a:off x="14477760" y="4519800"/>
            <a:ext cx="473040" cy="360"/>
          </a:xfrm>
          <a:prstGeom prst="line">
            <a:avLst/>
          </a:prstGeom>
          <a:ln w="19050">
            <a:solidFill>
              <a:srgbClr val="1c5739"/>
            </a:solidFill>
            <a:round/>
          </a:ln>
        </p:spPr>
        <p:style>
          <a:lnRef idx="1">
            <a:schemeClr val="accent1"/>
          </a:lnRef>
          <a:fillRef idx="0">
            <a:schemeClr val="accent1"/>
          </a:fillRef>
          <a:effectRef idx="0">
            <a:schemeClr val="accent1"/>
          </a:effectRef>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sp>
        <p:nvSpPr>
          <p:cNvPr id="470" name="Marcador de número de diapositiva 13"/>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BEEE3260-50B9-4C16-8A9E-729EECFAEBDB}"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471" name="Imagen 1" descr="Imagen que contiene Flecha&#10;&#10;Descripción generada automáticamente"/>
          <p:cNvPicPr/>
          <p:nvPr/>
        </p:nvPicPr>
        <p:blipFill>
          <a:blip r:embed="rId3"/>
          <a:stretch/>
        </p:blipFill>
        <p:spPr>
          <a:xfrm>
            <a:off x="1905120" y="872928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472" name="Group 5"/>
          <p:cNvGrpSpPr/>
          <p:nvPr/>
        </p:nvGrpSpPr>
        <p:grpSpPr>
          <a:xfrm>
            <a:off x="-3885480" y="3289680"/>
            <a:ext cx="7552800" cy="6575040"/>
            <a:chOff x="-3885480" y="3289680"/>
            <a:chExt cx="7552800" cy="6575040"/>
          </a:xfrm>
        </p:grpSpPr>
        <p:sp>
          <p:nvSpPr>
            <p:cNvPr id="473" name="Freeform 6"/>
            <p:cNvSpPr/>
            <p:nvPr/>
          </p:nvSpPr>
          <p:spPr>
            <a:xfrm rot="19939800">
              <a:off x="-4231800" y="5189040"/>
              <a:ext cx="8279280" cy="401400"/>
            </a:xfrm>
            <a:custGeom>
              <a:avLst/>
              <a:gdLst>
                <a:gd name="textAreaLeft" fmla="*/ 0 w 8279280"/>
                <a:gd name="textAreaRight" fmla="*/ 8281080 w 8279280"/>
                <a:gd name="textAreaTop" fmla="*/ 0 h 401400"/>
                <a:gd name="textAreaBottom" fmla="*/ 403200 h 401400"/>
              </a:gdLst>
              <a:ahLst/>
              <a:rect l="textAreaLeft" t="textAreaTop" r="textAreaRight" b="textAreaBottom"/>
              <a:pathLst>
                <a:path w="2181366" h="106603">
                  <a:moveTo>
                    <a:pt x="0" y="0"/>
                  </a:moveTo>
                  <a:lnTo>
                    <a:pt x="2181366" y="0"/>
                  </a:lnTo>
                  <a:lnTo>
                    <a:pt x="2181366" y="106603"/>
                  </a:lnTo>
                  <a:lnTo>
                    <a:pt x="0" y="106603"/>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74" name="TextBox 7"/>
            <p:cNvSpPr/>
            <p:nvPr/>
          </p:nvSpPr>
          <p:spPr>
            <a:xfrm rot="19939800">
              <a:off x="-3328920" y="617400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475" name="Group 8"/>
          <p:cNvGrpSpPr/>
          <p:nvPr/>
        </p:nvGrpSpPr>
        <p:grpSpPr>
          <a:xfrm>
            <a:off x="4381920" y="-1004760"/>
            <a:ext cx="7319880" cy="6722640"/>
            <a:chOff x="4381920" y="-1004760"/>
            <a:chExt cx="7319880" cy="6722640"/>
          </a:xfrm>
        </p:grpSpPr>
        <p:sp>
          <p:nvSpPr>
            <p:cNvPr id="476" name="Freeform 9"/>
            <p:cNvSpPr/>
            <p:nvPr/>
          </p:nvSpPr>
          <p:spPr>
            <a:xfrm rot="19852800">
              <a:off x="3919320" y="1002960"/>
              <a:ext cx="8279280" cy="108000"/>
            </a:xfrm>
            <a:custGeom>
              <a:avLst/>
              <a:gdLst>
                <a:gd name="textAreaLeft" fmla="*/ 0 w 8279280"/>
                <a:gd name="textAreaRight" fmla="*/ 8281080 w 8279280"/>
                <a:gd name="textAreaTop" fmla="*/ 0 h 108000"/>
                <a:gd name="textAreaBottom" fmla="*/ 109800 h 108000"/>
              </a:gdLst>
              <a:ahLst/>
              <a:rect l="textAreaLeft" t="textAreaTop" r="textAreaRight" b="textAreaBottom"/>
              <a:pathLst>
                <a:path w="2181366" h="29282">
                  <a:moveTo>
                    <a:pt x="0" y="0"/>
                  </a:moveTo>
                  <a:lnTo>
                    <a:pt x="2181366" y="0"/>
                  </a:lnTo>
                  <a:lnTo>
                    <a:pt x="2181366" y="29282"/>
                  </a:lnTo>
                  <a:lnTo>
                    <a:pt x="0" y="2928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77" name="TextBox 10"/>
            <p:cNvSpPr/>
            <p:nvPr/>
          </p:nvSpPr>
          <p:spPr>
            <a:xfrm rot="19852800">
              <a:off x="4954680" y="201204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478" name="TextBox 35"/>
          <p:cNvSpPr/>
          <p:nvPr/>
        </p:nvSpPr>
        <p:spPr>
          <a:xfrm>
            <a:off x="1011600" y="6074640"/>
            <a:ext cx="4939560" cy="2143440"/>
          </a:xfrm>
          <a:prstGeom prst="rect">
            <a:avLst/>
          </a:prstGeom>
          <a:noFill/>
          <a:ln w="0">
            <a:noFill/>
          </a:ln>
        </p:spPr>
        <p:style>
          <a:lnRef idx="0"/>
          <a:fillRef idx="0"/>
          <a:effectRef idx="0"/>
          <a:fontRef idx="minor"/>
        </p:style>
        <p:txBody>
          <a:bodyPr lIns="0" rIns="0" tIns="0" bIns="0" anchor="t">
            <a:spAutoFit/>
          </a:bodyPr>
          <a:p>
            <a:pPr defTabSz="914400">
              <a:lnSpc>
                <a:spcPts val="5627"/>
              </a:lnSpc>
            </a:pPr>
            <a:r>
              <a:rPr b="0" lang="en-US" sz="5690" strike="noStrike" u="none">
                <a:solidFill>
                  <a:srgbClr val="040506"/>
                </a:solidFill>
                <a:uFillTx/>
                <a:latin typeface="Source Han Sans JP Heavy"/>
                <a:ea typeface="DejaVu Sans"/>
              </a:rPr>
              <a:t>2.2 Funciones del Comité</a:t>
            </a:r>
            <a:endParaRPr b="0" lang="es-ES" sz="5690" strike="noStrike" u="none">
              <a:solidFill>
                <a:srgbClr val="000000"/>
              </a:solidFill>
              <a:uFillTx/>
              <a:latin typeface="Arial"/>
            </a:endParaRPr>
          </a:p>
        </p:txBody>
      </p:sp>
      <p:pic>
        <p:nvPicPr>
          <p:cNvPr id="479" name="Imagen 18" descr="Imagen que contiene Logotipo&#10;&#10;Descripción generada automáticamente"/>
          <p:cNvPicPr/>
          <p:nvPr/>
        </p:nvPicPr>
        <p:blipFill>
          <a:blip r:embed="rId1"/>
          <a:stretch/>
        </p:blipFill>
        <p:spPr>
          <a:xfrm>
            <a:off x="3311640" y="8947440"/>
            <a:ext cx="1565280" cy="653040"/>
          </a:xfrm>
          <a:prstGeom prst="rect">
            <a:avLst/>
          </a:prstGeom>
          <a:noFill/>
          <a:ln w="0">
            <a:noFill/>
          </a:ln>
        </p:spPr>
      </p:pic>
      <p:pic>
        <p:nvPicPr>
          <p:cNvPr id="480" name="Google Shape;99;p1" descr=""/>
          <p:cNvPicPr/>
          <p:nvPr/>
        </p:nvPicPr>
        <p:blipFill>
          <a:blip r:embed="rId2"/>
          <a:stretch/>
        </p:blipFill>
        <p:spPr>
          <a:xfrm>
            <a:off x="5110200" y="8999280"/>
            <a:ext cx="1685520" cy="600840"/>
          </a:xfrm>
          <a:prstGeom prst="rect">
            <a:avLst/>
          </a:prstGeom>
          <a:noFill/>
          <a:ln w="0">
            <a:noFill/>
          </a:ln>
        </p:spPr>
      </p:pic>
      <p:sp>
        <p:nvSpPr>
          <p:cNvPr id="481" name="Triángulo rectángulo 37"/>
          <p:cNvSpPr/>
          <p:nvPr/>
        </p:nvSpPr>
        <p:spPr>
          <a:xfrm rot="5400000">
            <a:off x="2122200" y="-1731600"/>
            <a:ext cx="4605120" cy="8524080"/>
          </a:xfrm>
          <a:prstGeom prst="rtTriangle">
            <a:avLst/>
          </a:prstGeom>
          <a:solidFill>
            <a:srgbClr val="1c5739"/>
          </a:solidFill>
          <a:ln>
            <a:solidFill>
              <a:srgbClr val="1c573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82" name="CuadroTexto 39"/>
          <p:cNvSpPr/>
          <p:nvPr/>
        </p:nvSpPr>
        <p:spPr>
          <a:xfrm>
            <a:off x="7796880" y="2062800"/>
            <a:ext cx="9476280" cy="6364800"/>
          </a:xfrm>
          <a:prstGeom prst="rect">
            <a:avLst/>
          </a:prstGeom>
          <a:noFill/>
          <a:ln w="0">
            <a:noFill/>
          </a:ln>
        </p:spPr>
        <p:style>
          <a:lnRef idx="0"/>
          <a:fillRef idx="0"/>
          <a:effectRef idx="0"/>
          <a:fontRef idx="minor"/>
        </p:style>
        <p:txBody>
          <a:bodyPr lIns="90000" rIns="90000" tIns="45000" bIns="45000" anchor="t">
            <a:spAutoFit/>
          </a:bodyPr>
          <a:p>
            <a:pPr algn="just" defTabSz="914400">
              <a:lnSpc>
                <a:spcPct val="100000"/>
              </a:lnSpc>
              <a:spcBef>
                <a:spcPts val="1199"/>
              </a:spcBef>
              <a:spcAft>
                <a:spcPts val="1199"/>
              </a:spcAft>
            </a:pPr>
            <a:r>
              <a:rPr b="0" lang="es-ES" sz="1600" strike="noStrike" u="none">
                <a:solidFill>
                  <a:srgbClr val="464646"/>
                </a:solidFill>
                <a:uFillTx/>
                <a:latin typeface="Source Sans Pro"/>
                <a:ea typeface="Source Sans Pro"/>
              </a:rPr>
              <a:t>Garantizar que los sistemas de gestión implantados cumplan los requisitos de la normas y especificaciones de referencia y asegurar que los servicios prestados cumplen también con los requisitos establecidos y se alcanzan los resultados esperados.</a:t>
            </a:r>
            <a:endParaRPr b="0" lang="es-ES" sz="1600" strike="noStrike" u="none">
              <a:solidFill>
                <a:srgbClr val="000000"/>
              </a:solidFill>
              <a:uFillTx/>
              <a:latin typeface="Arial"/>
            </a:endParaRPr>
          </a:p>
          <a:p>
            <a:pPr algn="just" defTabSz="914400">
              <a:lnSpc>
                <a:spcPct val="100000"/>
              </a:lnSpc>
              <a:spcBef>
                <a:spcPts val="1199"/>
              </a:spcBef>
              <a:spcAft>
                <a:spcPts val="1199"/>
              </a:spcAft>
            </a:pPr>
            <a:r>
              <a:rPr b="0" lang="es-ES" sz="1600" strike="noStrike" u="none">
                <a:solidFill>
                  <a:srgbClr val="464646"/>
                </a:solidFill>
                <a:uFillTx/>
                <a:latin typeface="Source Sans Pro"/>
                <a:ea typeface="Source Sans Pro"/>
              </a:rPr>
              <a:t>Ser el órgano técnico que proponga, apruebe y valide las modificaciones en los procesos y servicios prestados, incluido el diseño de nuevos servicios. </a:t>
            </a:r>
            <a:endParaRPr b="0" lang="es-ES" sz="1600" strike="noStrike" u="none">
              <a:solidFill>
                <a:srgbClr val="000000"/>
              </a:solidFill>
              <a:uFillTx/>
              <a:latin typeface="Arial"/>
            </a:endParaRPr>
          </a:p>
          <a:p>
            <a:pPr algn="just" defTabSz="914400">
              <a:lnSpc>
                <a:spcPct val="100000"/>
              </a:lnSpc>
              <a:spcBef>
                <a:spcPts val="1199"/>
              </a:spcBef>
              <a:spcAft>
                <a:spcPts val="1199"/>
              </a:spcAft>
            </a:pPr>
            <a:r>
              <a:rPr b="0" lang="es-ES" sz="1600" strike="noStrike" u="none">
                <a:solidFill>
                  <a:srgbClr val="464646"/>
                </a:solidFill>
                <a:uFillTx/>
                <a:latin typeface="Source Sans Pro"/>
                <a:ea typeface="Source Sans Pro"/>
              </a:rPr>
              <a:t>Identificar, seleccionar y priorizado aquellos ODS sobre los que tiene capacidad de actuar, canalizando los intereses de las partes interesadas externas a la organización (otras administraciones locales, empresas, opinión pública, usuarios, asociaciones, etc.)</a:t>
            </a:r>
            <a:endParaRPr b="0" lang="es-ES" sz="1600" strike="noStrike" u="none">
              <a:solidFill>
                <a:srgbClr val="000000"/>
              </a:solidFill>
              <a:uFillTx/>
              <a:latin typeface="Arial"/>
            </a:endParaRPr>
          </a:p>
          <a:p>
            <a:pPr algn="just" defTabSz="914400">
              <a:lnSpc>
                <a:spcPct val="100000"/>
              </a:lnSpc>
              <a:spcBef>
                <a:spcPts val="1199"/>
              </a:spcBef>
              <a:spcAft>
                <a:spcPts val="1199"/>
              </a:spcAft>
            </a:pPr>
            <a:r>
              <a:rPr b="0" lang="es-ES" sz="1600" strike="noStrike" u="none">
                <a:solidFill>
                  <a:srgbClr val="464646"/>
                </a:solidFill>
                <a:uFillTx/>
                <a:latin typeface="Source Sans Pro"/>
                <a:ea typeface="Source Sans Pro"/>
              </a:rPr>
              <a:t>Aprobar los objetivos y las acciones de mejora en materia de calidad, sostenibilidad y seguridad que integran el Plan de objetivos anuales y el Plan de Sostenibilidad Turísticos de la Red. Realizar el seguimiento, medición y evaluación de los planes implementados, evaluando su eficacia y sus posibles mejoras. </a:t>
            </a:r>
            <a:endParaRPr b="0" lang="es-ES" sz="1600" strike="noStrike" u="none">
              <a:solidFill>
                <a:srgbClr val="000000"/>
              </a:solidFill>
              <a:uFillTx/>
              <a:latin typeface="Arial"/>
            </a:endParaRPr>
          </a:p>
          <a:p>
            <a:pPr algn="just" defTabSz="914400">
              <a:lnSpc>
                <a:spcPct val="100000"/>
              </a:lnSpc>
              <a:spcBef>
                <a:spcPts val="1199"/>
              </a:spcBef>
              <a:spcAft>
                <a:spcPts val="1199"/>
              </a:spcAft>
            </a:pPr>
            <a:r>
              <a:rPr b="0" lang="es-ES" sz="1600" strike="noStrike" u="none">
                <a:solidFill>
                  <a:srgbClr val="464646"/>
                </a:solidFill>
                <a:uFillTx/>
                <a:latin typeface="Source Sans Pro"/>
                <a:ea typeface="Source Sans Pro"/>
              </a:rPr>
              <a:t>Determinar las necesidades formativas para el personal de la Red de Oficinas de Turismo.</a:t>
            </a:r>
            <a:endParaRPr b="0" lang="es-ES" sz="1600" strike="noStrike" u="none">
              <a:solidFill>
                <a:srgbClr val="000000"/>
              </a:solidFill>
              <a:uFillTx/>
              <a:latin typeface="Arial"/>
            </a:endParaRPr>
          </a:p>
          <a:p>
            <a:pPr algn="just" defTabSz="914400">
              <a:lnSpc>
                <a:spcPct val="100000"/>
              </a:lnSpc>
              <a:spcBef>
                <a:spcPts val="1199"/>
              </a:spcBef>
              <a:spcAft>
                <a:spcPts val="1199"/>
              </a:spcAft>
            </a:pPr>
            <a:r>
              <a:rPr b="0" lang="es-ES" sz="1600" strike="noStrike" u="none">
                <a:solidFill>
                  <a:srgbClr val="464646"/>
                </a:solidFill>
                <a:uFillTx/>
                <a:latin typeface="Source Sans Pro"/>
                <a:ea typeface="Source Sans Pro"/>
              </a:rPr>
              <a:t>Revisar y aprobar la documentación y los cambios y modificaciones del Sistema de gestión integrado en la plataforma de gestión NEXO.</a:t>
            </a:r>
            <a:endParaRPr b="0" lang="es-ES" sz="1600" strike="noStrike" u="none">
              <a:solidFill>
                <a:srgbClr val="000000"/>
              </a:solidFill>
              <a:uFillTx/>
              <a:latin typeface="Arial"/>
            </a:endParaRPr>
          </a:p>
          <a:p>
            <a:pPr algn="just" defTabSz="914400">
              <a:lnSpc>
                <a:spcPct val="100000"/>
              </a:lnSpc>
              <a:spcBef>
                <a:spcPts val="1199"/>
              </a:spcBef>
              <a:spcAft>
                <a:spcPts val="1199"/>
              </a:spcAft>
            </a:pPr>
            <a:r>
              <a:rPr b="0" lang="es-ES" sz="1600" strike="noStrike" u="none">
                <a:solidFill>
                  <a:srgbClr val="464646"/>
                </a:solidFill>
                <a:uFillTx/>
                <a:latin typeface="Source Sans Pro"/>
                <a:ea typeface="Source Sans Pro"/>
              </a:rPr>
              <a:t>Analizar los riesgos asociados a los procesos y valide las acciones derivadas y oportunidades de mejora.</a:t>
            </a:r>
            <a:endParaRPr b="0" lang="es-ES" sz="1600" strike="noStrike" u="none">
              <a:solidFill>
                <a:srgbClr val="000000"/>
              </a:solidFill>
              <a:uFillTx/>
              <a:latin typeface="Arial"/>
            </a:endParaRPr>
          </a:p>
          <a:p>
            <a:pPr algn="just" defTabSz="914400">
              <a:lnSpc>
                <a:spcPct val="100000"/>
              </a:lnSpc>
              <a:spcBef>
                <a:spcPts val="1199"/>
              </a:spcBef>
              <a:spcAft>
                <a:spcPts val="1199"/>
              </a:spcAft>
            </a:pPr>
            <a:r>
              <a:rPr b="0" lang="es-ES" sz="1600" strike="noStrike" u="none">
                <a:solidFill>
                  <a:srgbClr val="464646"/>
                </a:solidFill>
                <a:uFillTx/>
                <a:latin typeface="Source Sans Pro"/>
                <a:ea typeface="Source Sans Pro"/>
              </a:rPr>
              <a:t>Determinar el diseño de nuevos servicios, o las modificaciones de los existentes, verifica, valida y aprueba el diseño de nuevos servicios y los cambios en los existente</a:t>
            </a:r>
            <a:endParaRPr b="0" lang="es-ES" sz="1600" strike="noStrike" u="none">
              <a:solidFill>
                <a:srgbClr val="000000"/>
              </a:solidFill>
              <a:uFillTx/>
              <a:latin typeface="Arial"/>
            </a:endParaRPr>
          </a:p>
        </p:txBody>
      </p:sp>
      <p:sp>
        <p:nvSpPr>
          <p:cNvPr id="483" name="TextBox 14"/>
          <p:cNvSpPr/>
          <p:nvPr/>
        </p:nvSpPr>
        <p:spPr>
          <a:xfrm>
            <a:off x="6806160" y="207792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01</a:t>
            </a:r>
            <a:endParaRPr b="0" lang="es-ES" sz="4270" strike="noStrike" u="none">
              <a:solidFill>
                <a:srgbClr val="000000"/>
              </a:solidFill>
              <a:uFillTx/>
              <a:latin typeface="Arial"/>
            </a:endParaRPr>
          </a:p>
        </p:txBody>
      </p:sp>
      <p:sp>
        <p:nvSpPr>
          <p:cNvPr id="484" name="TextBox 15"/>
          <p:cNvSpPr/>
          <p:nvPr/>
        </p:nvSpPr>
        <p:spPr>
          <a:xfrm>
            <a:off x="6806160" y="303408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02</a:t>
            </a:r>
            <a:endParaRPr b="0" lang="es-ES" sz="4270" strike="noStrike" u="none">
              <a:solidFill>
                <a:srgbClr val="000000"/>
              </a:solidFill>
              <a:uFillTx/>
              <a:latin typeface="Arial"/>
            </a:endParaRPr>
          </a:p>
        </p:txBody>
      </p:sp>
      <p:sp>
        <p:nvSpPr>
          <p:cNvPr id="485" name="TextBox 16"/>
          <p:cNvSpPr/>
          <p:nvPr/>
        </p:nvSpPr>
        <p:spPr>
          <a:xfrm>
            <a:off x="6806160" y="391644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03</a:t>
            </a:r>
            <a:endParaRPr b="0" lang="es-ES" sz="4270" strike="noStrike" u="none">
              <a:solidFill>
                <a:srgbClr val="000000"/>
              </a:solidFill>
              <a:uFillTx/>
              <a:latin typeface="Arial"/>
            </a:endParaRPr>
          </a:p>
        </p:txBody>
      </p:sp>
      <p:sp>
        <p:nvSpPr>
          <p:cNvPr id="486" name="TextBox 17"/>
          <p:cNvSpPr/>
          <p:nvPr/>
        </p:nvSpPr>
        <p:spPr>
          <a:xfrm>
            <a:off x="6806160" y="484344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04</a:t>
            </a:r>
            <a:endParaRPr b="0" lang="es-ES" sz="4270" strike="noStrike" u="none">
              <a:solidFill>
                <a:srgbClr val="000000"/>
              </a:solidFill>
              <a:uFillTx/>
              <a:latin typeface="Arial"/>
            </a:endParaRPr>
          </a:p>
        </p:txBody>
      </p:sp>
      <p:sp>
        <p:nvSpPr>
          <p:cNvPr id="487" name="TextBox 18"/>
          <p:cNvSpPr/>
          <p:nvPr/>
        </p:nvSpPr>
        <p:spPr>
          <a:xfrm>
            <a:off x="6825600" y="576108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05</a:t>
            </a:r>
            <a:endParaRPr b="0" lang="es-ES" sz="4270" strike="noStrike" u="none">
              <a:solidFill>
                <a:srgbClr val="000000"/>
              </a:solidFill>
              <a:uFillTx/>
              <a:latin typeface="Arial"/>
            </a:endParaRPr>
          </a:p>
        </p:txBody>
      </p:sp>
      <p:sp>
        <p:nvSpPr>
          <p:cNvPr id="488" name="TextBox 19"/>
          <p:cNvSpPr/>
          <p:nvPr/>
        </p:nvSpPr>
        <p:spPr>
          <a:xfrm>
            <a:off x="6825600" y="644688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06</a:t>
            </a:r>
            <a:endParaRPr b="0" lang="es-ES" sz="4270" strike="noStrike" u="none">
              <a:solidFill>
                <a:srgbClr val="000000"/>
              </a:solidFill>
              <a:uFillTx/>
              <a:latin typeface="Arial"/>
            </a:endParaRPr>
          </a:p>
        </p:txBody>
      </p:sp>
      <p:sp>
        <p:nvSpPr>
          <p:cNvPr id="489" name="TextBox 20"/>
          <p:cNvSpPr/>
          <p:nvPr/>
        </p:nvSpPr>
        <p:spPr>
          <a:xfrm>
            <a:off x="6825600" y="713268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07</a:t>
            </a:r>
            <a:endParaRPr b="0" lang="es-ES" sz="4270" strike="noStrike" u="none">
              <a:solidFill>
                <a:srgbClr val="000000"/>
              </a:solidFill>
              <a:uFillTx/>
              <a:latin typeface="Arial"/>
            </a:endParaRPr>
          </a:p>
        </p:txBody>
      </p:sp>
      <p:sp>
        <p:nvSpPr>
          <p:cNvPr id="490" name="TextBox 20"/>
          <p:cNvSpPr/>
          <p:nvPr/>
        </p:nvSpPr>
        <p:spPr>
          <a:xfrm>
            <a:off x="6781680" y="781848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08</a:t>
            </a:r>
            <a:endParaRPr b="0" lang="es-ES" sz="4270" strike="noStrike" u="none">
              <a:solidFill>
                <a:srgbClr val="000000"/>
              </a:solidFill>
              <a:uFillTx/>
              <a:latin typeface="Arial"/>
            </a:endParaRPr>
          </a:p>
        </p:txBody>
      </p:sp>
      <p:sp>
        <p:nvSpPr>
          <p:cNvPr id="491" name="Marcador de número de diapositiva 13"/>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945EDEC4-593F-4D98-9F59-D447125DA05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492" name="Imagen 1" descr="Imagen que contiene Flecha&#10;&#10;Descripción generada automáticamente"/>
          <p:cNvPicPr/>
          <p:nvPr/>
        </p:nvPicPr>
        <p:blipFill>
          <a:blip r:embed="rId3"/>
          <a:stretch/>
        </p:blipFill>
        <p:spPr>
          <a:xfrm>
            <a:off x="1779840" y="880560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c5739"/>
        </a:solidFill>
      </p:bgPr>
    </p:bg>
    <p:spTree>
      <p:nvGrpSpPr>
        <p:cNvPr id="1" name=""/>
        <p:cNvGrpSpPr/>
        <p:nvPr/>
      </p:nvGrpSpPr>
      <p:grpSpPr>
        <a:xfrm>
          <a:off x="0" y="0"/>
          <a:ext cx="0" cy="0"/>
          <a:chOff x="0" y="0"/>
          <a:chExt cx="0" cy="0"/>
        </a:xfrm>
      </p:grpSpPr>
      <p:sp>
        <p:nvSpPr>
          <p:cNvPr id="493" name="Freeform 2"/>
          <p:cNvSpPr/>
          <p:nvPr/>
        </p:nvSpPr>
        <p:spPr>
          <a:xfrm>
            <a:off x="0" y="-1852560"/>
            <a:ext cx="18217440" cy="12136320"/>
          </a:xfrm>
          <a:custGeom>
            <a:avLst/>
            <a:gdLst>
              <a:gd name="textAreaLeft" fmla="*/ 0 w 18217440"/>
              <a:gd name="textAreaRight" fmla="*/ 18219240 w 18217440"/>
              <a:gd name="textAreaTop" fmla="*/ 0 h 12136320"/>
              <a:gd name="textAreaBottom" fmla="*/ 12138120 h 12136320"/>
            </a:gdLst>
            <a:ahLst/>
            <a:rect l="textAreaLeft" t="textAreaTop" r="textAreaRight" b="textAreaBottom"/>
            <a:pathLst>
              <a:path w="18220520" h="12139422">
                <a:moveTo>
                  <a:pt x="0" y="0"/>
                </a:moveTo>
                <a:lnTo>
                  <a:pt x="18220520" y="0"/>
                </a:lnTo>
                <a:lnTo>
                  <a:pt x="18220520" y="12139422"/>
                </a:lnTo>
                <a:lnTo>
                  <a:pt x="0" y="12139422"/>
                </a:lnTo>
                <a:lnTo>
                  <a:pt x="0" y="0"/>
                </a:lnTo>
                <a:close/>
              </a:path>
            </a:pathLst>
          </a:custGeom>
          <a:blipFill rotWithShape="0">
            <a:blip r:embed="rId1">
              <a:alphaModFix amt="53000"/>
            </a:blip>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94" name="TextBox 3"/>
          <p:cNvSpPr/>
          <p:nvPr/>
        </p:nvSpPr>
        <p:spPr>
          <a:xfrm>
            <a:off x="1644120" y="2279880"/>
            <a:ext cx="14996880" cy="5155560"/>
          </a:xfrm>
          <a:prstGeom prst="rect">
            <a:avLst/>
          </a:prstGeom>
          <a:noFill/>
          <a:ln w="0">
            <a:noFill/>
          </a:ln>
        </p:spPr>
        <p:style>
          <a:lnRef idx="0"/>
          <a:fillRef idx="0"/>
          <a:effectRef idx="0"/>
          <a:fontRef idx="minor"/>
        </p:style>
        <p:txBody>
          <a:bodyPr lIns="0" rIns="0" tIns="0" bIns="0" anchor="t">
            <a:spAutoFit/>
          </a:bodyPr>
          <a:p>
            <a:pPr algn="ctr" defTabSz="914400">
              <a:lnSpc>
                <a:spcPts val="13533"/>
              </a:lnSpc>
            </a:pPr>
            <a:r>
              <a:rPr b="0" lang="en-US" sz="9810" spc="626" strike="noStrike" u="none">
                <a:solidFill>
                  <a:srgbClr val="ffffff"/>
                </a:solidFill>
                <a:uFillTx/>
                <a:latin typeface="Source Han Sans JP Heavy"/>
                <a:ea typeface="DejaVu Sans"/>
              </a:rPr>
              <a:t>3. POLÍTICA Y COMPROMISOS DE SOSTENIBILIDAD</a:t>
            </a:r>
            <a:endParaRPr b="0" lang="es-ES" sz="9810" strike="noStrike" u="none">
              <a:solidFill>
                <a:srgbClr val="ffffff"/>
              </a:solidFill>
              <a:uFillTx/>
              <a:latin typeface="Arial"/>
            </a:endParaRPr>
          </a:p>
        </p:txBody>
      </p:sp>
      <p:sp>
        <p:nvSpPr>
          <p:cNvPr id="495" name="Freeform 4"/>
          <p:cNvSpPr/>
          <p:nvPr/>
        </p:nvSpPr>
        <p:spPr>
          <a:xfrm flipH="1" flipV="1">
            <a:off x="-3804840" y="0"/>
            <a:ext cx="7599240" cy="6742080"/>
          </a:xfrm>
          <a:custGeom>
            <a:avLst/>
            <a:gdLst>
              <a:gd name="textAreaLeft" fmla="*/ 1080 w 7599240"/>
              <a:gd name="textAreaRight" fmla="*/ 7602120 w 7599240"/>
              <a:gd name="textAreaTop" fmla="*/ 1080 h 6742080"/>
              <a:gd name="textAreaBottom" fmla="*/ 6744960 h 6742080"/>
            </a:gdLst>
            <a:ahLst/>
            <a:rect l="textAreaLeft" t="textAreaTop" r="textAreaRight" b="textAreaBottom"/>
            <a:pathLst>
              <a:path w="7602505" h="6745495">
                <a:moveTo>
                  <a:pt x="7602506" y="6745495"/>
                </a:moveTo>
                <a:lnTo>
                  <a:pt x="0" y="6745495"/>
                </a:lnTo>
                <a:lnTo>
                  <a:pt x="0" y="0"/>
                </a:lnTo>
                <a:lnTo>
                  <a:pt x="7602506" y="0"/>
                </a:lnTo>
                <a:lnTo>
                  <a:pt x="7602506" y="674549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96" name="Freeform 5"/>
          <p:cNvSpPr/>
          <p:nvPr/>
        </p:nvSpPr>
        <p:spPr>
          <a:xfrm flipH="1">
            <a:off x="14483160" y="3541680"/>
            <a:ext cx="7599240" cy="6742080"/>
          </a:xfrm>
          <a:custGeom>
            <a:avLst/>
            <a:gdLst>
              <a:gd name="textAreaLeft" fmla="*/ -1080 w 7599240"/>
              <a:gd name="textAreaRight" fmla="*/ 7599960 w 7599240"/>
              <a:gd name="textAreaTop" fmla="*/ 0 h 6742080"/>
              <a:gd name="textAreaBottom" fmla="*/ 6743880 h 6742080"/>
            </a:gdLst>
            <a:ahLst/>
            <a:rect l="textAreaLeft" t="textAreaTop" r="textAreaRight" b="textAreaBottom"/>
            <a:pathLst>
              <a:path w="7602505" h="6745495">
                <a:moveTo>
                  <a:pt x="7602506" y="0"/>
                </a:moveTo>
                <a:lnTo>
                  <a:pt x="0" y="0"/>
                </a:lnTo>
                <a:lnTo>
                  <a:pt x="0" y="6745495"/>
                </a:lnTo>
                <a:lnTo>
                  <a:pt x="7602506" y="6745495"/>
                </a:lnTo>
                <a:lnTo>
                  <a:pt x="7602506"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497" name="Freeform 3"/>
          <p:cNvSpPr/>
          <p:nvPr/>
        </p:nvSpPr>
        <p:spPr>
          <a:xfrm>
            <a:off x="16384680" y="90097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98" name="Freeform 4"/>
          <p:cNvSpPr/>
          <p:nvPr/>
        </p:nvSpPr>
        <p:spPr>
          <a:xfrm>
            <a:off x="15882120" y="-2057400"/>
            <a:ext cx="4111560" cy="4111560"/>
          </a:xfrm>
          <a:custGeom>
            <a:avLst/>
            <a:gdLst>
              <a:gd name="textAreaLeft" fmla="*/ 0 w 4111560"/>
              <a:gd name="textAreaRight" fmla="*/ 4113360 w 4111560"/>
              <a:gd name="textAreaTop" fmla="*/ 0 h 4111560"/>
              <a:gd name="textAreaBottom" fmla="*/ 4113360 h 4111560"/>
            </a:gdLst>
            <a:ah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99" name="TextBox 5"/>
          <p:cNvSpPr/>
          <p:nvPr/>
        </p:nvSpPr>
        <p:spPr>
          <a:xfrm>
            <a:off x="6380280" y="568800"/>
            <a:ext cx="10509840" cy="1818720"/>
          </a:xfrm>
          <a:prstGeom prst="rect">
            <a:avLst/>
          </a:prstGeom>
          <a:noFill/>
          <a:ln w="0">
            <a:noFill/>
          </a:ln>
        </p:spPr>
        <p:style>
          <a:lnRef idx="0"/>
          <a:fillRef idx="0"/>
          <a:effectRef idx="0"/>
          <a:fontRef idx="minor"/>
        </p:style>
        <p:txBody>
          <a:bodyPr lIns="0" rIns="0" tIns="0" bIns="0" anchor="t">
            <a:spAutoFit/>
          </a:bodyPr>
          <a:p>
            <a:pPr defTabSz="914400">
              <a:lnSpc>
                <a:spcPts val="7529"/>
              </a:lnSpc>
            </a:pPr>
            <a:r>
              <a:rPr b="0" lang="en-US" sz="6170" strike="noStrike" u="none">
                <a:solidFill>
                  <a:srgbClr val="040506"/>
                </a:solidFill>
                <a:uFillTx/>
                <a:latin typeface="Source Han Sans JP Heavy"/>
                <a:ea typeface="DejaVu Sans"/>
              </a:rPr>
              <a:t>3.1 </a:t>
            </a:r>
            <a:endParaRPr b="0" lang="es-ES" sz="6170" strike="noStrike" u="none">
              <a:solidFill>
                <a:srgbClr val="000000"/>
              </a:solidFill>
              <a:uFillTx/>
              <a:latin typeface="Arial"/>
            </a:endParaRPr>
          </a:p>
          <a:p>
            <a:pPr defTabSz="914400">
              <a:lnSpc>
                <a:spcPts val="6795"/>
              </a:lnSpc>
            </a:pPr>
            <a:r>
              <a:rPr b="0" lang="en-US" sz="5570" strike="noStrike" u="none">
                <a:solidFill>
                  <a:srgbClr val="040506"/>
                </a:solidFill>
                <a:uFillTx/>
                <a:latin typeface="Source Han Sans JP Heavy"/>
                <a:ea typeface="DejaVu Sans"/>
              </a:rPr>
              <a:t>Política de sostenibilidad</a:t>
            </a:r>
            <a:endParaRPr b="0" lang="es-ES" sz="5570" strike="noStrike" u="none">
              <a:solidFill>
                <a:srgbClr val="000000"/>
              </a:solidFill>
              <a:uFillTx/>
              <a:latin typeface="Arial"/>
            </a:endParaRPr>
          </a:p>
        </p:txBody>
      </p:sp>
      <p:pic>
        <p:nvPicPr>
          <p:cNvPr id="500" name="Imagen 18" descr="Imagen que contiene Logotipo&#10;&#10;Descripción generada automáticamente"/>
          <p:cNvPicPr/>
          <p:nvPr/>
        </p:nvPicPr>
        <p:blipFill>
          <a:blip r:embed="rId3"/>
          <a:stretch/>
        </p:blipFill>
        <p:spPr>
          <a:xfrm>
            <a:off x="8915400" y="8806680"/>
            <a:ext cx="1565280" cy="653040"/>
          </a:xfrm>
          <a:prstGeom prst="rect">
            <a:avLst/>
          </a:prstGeom>
          <a:noFill/>
          <a:ln w="0">
            <a:noFill/>
          </a:ln>
        </p:spPr>
      </p:pic>
      <p:pic>
        <p:nvPicPr>
          <p:cNvPr id="501" name="Google Shape;99;p1" descr=""/>
          <p:cNvPicPr/>
          <p:nvPr/>
        </p:nvPicPr>
        <p:blipFill>
          <a:blip r:embed="rId4"/>
          <a:stretch/>
        </p:blipFill>
        <p:spPr>
          <a:xfrm>
            <a:off x="10967760" y="8858880"/>
            <a:ext cx="1685520" cy="600840"/>
          </a:xfrm>
          <a:prstGeom prst="rect">
            <a:avLst/>
          </a:prstGeom>
          <a:noFill/>
          <a:ln w="0">
            <a:noFill/>
          </a:ln>
        </p:spPr>
      </p:pic>
      <p:sp>
        <p:nvSpPr>
          <p:cNvPr id="502" name="TextBox 6"/>
          <p:cNvSpPr/>
          <p:nvPr/>
        </p:nvSpPr>
        <p:spPr>
          <a:xfrm>
            <a:off x="6380280" y="2711520"/>
            <a:ext cx="9237600" cy="5199120"/>
          </a:xfrm>
          <a:prstGeom prst="rect">
            <a:avLst/>
          </a:prstGeom>
          <a:noFill/>
          <a:ln w="0">
            <a:noFill/>
          </a:ln>
        </p:spPr>
        <p:style>
          <a:lnRef idx="0"/>
          <a:fillRef idx="0"/>
          <a:effectRef idx="0"/>
          <a:fontRef idx="minor"/>
        </p:style>
        <p:txBody>
          <a:bodyPr lIns="0" rIns="0" tIns="0" bIns="0" anchor="t">
            <a:spAutoFit/>
          </a:bodyPr>
          <a:p>
            <a:pPr algn="just" defTabSz="914400">
              <a:lnSpc>
                <a:spcPts val="3149"/>
              </a:lnSpc>
            </a:pPr>
            <a:r>
              <a:rPr b="0" lang="es-ES" sz="2000" strike="noStrike" u="none">
                <a:solidFill>
                  <a:srgbClr val="040506"/>
                </a:solidFill>
                <a:uFillTx/>
                <a:latin typeface="Source Sans Pro"/>
                <a:ea typeface="Source Sans Pro"/>
              </a:rPr>
              <a:t>Conscientes de la importancia de un desarrollo turístico sostenible, la Red de Oficinas de Turismo se compromete a llevar a cabo </a:t>
            </a:r>
            <a:r>
              <a:rPr b="1" lang="es-ES" sz="2000" strike="noStrike" u="none">
                <a:solidFill>
                  <a:srgbClr val="040506"/>
                </a:solidFill>
                <a:uFillTx/>
                <a:latin typeface="Source Sans Pro"/>
                <a:ea typeface="Source Sans Pro"/>
              </a:rPr>
              <a:t>una gestión sostenible de sus actividades</a:t>
            </a:r>
            <a:r>
              <a:rPr b="0" lang="es-ES" sz="2000" strike="noStrike" u="none">
                <a:solidFill>
                  <a:srgbClr val="040506"/>
                </a:solidFill>
                <a:uFillTx/>
                <a:latin typeface="Source Sans Pro"/>
                <a:ea typeface="Source Sans Pro"/>
              </a:rPr>
              <a:t>, mediante la adopción de compromisos orientados a prevenir, eliminar o reducir el impacto negativo de nuestras instalaciones y actividades, orientando sus acciones al cumplimiento de la Agenda 2030 para el Desarrollo Sostenible y los Objetivos de Desarrollo Sostenible (ODS).</a:t>
            </a:r>
            <a:endParaRPr b="0" lang="es-ES" sz="2000" strike="noStrike" u="none">
              <a:solidFill>
                <a:srgbClr val="000000"/>
              </a:solidFill>
              <a:uFillTx/>
              <a:latin typeface="Arial"/>
            </a:endParaRPr>
          </a:p>
          <a:p>
            <a:pPr algn="just" defTabSz="914400">
              <a:lnSpc>
                <a:spcPts val="3149"/>
              </a:lnSpc>
            </a:pPr>
            <a:endParaRPr b="0" lang="es-ES" sz="2000" strike="noStrike" u="none">
              <a:solidFill>
                <a:srgbClr val="000000"/>
              </a:solidFill>
              <a:uFillTx/>
              <a:latin typeface="Arial"/>
            </a:endParaRPr>
          </a:p>
          <a:p>
            <a:pPr algn="just" defTabSz="914400">
              <a:lnSpc>
                <a:spcPts val="3149"/>
              </a:lnSpc>
            </a:pPr>
            <a:r>
              <a:rPr b="0" lang="es-ES" sz="2000" strike="noStrike" u="none">
                <a:solidFill>
                  <a:srgbClr val="040506"/>
                </a:solidFill>
                <a:uFillTx/>
                <a:latin typeface="Source Sans Pro"/>
                <a:ea typeface="Source Sans Pro"/>
              </a:rPr>
              <a:t>Para ello se compromete al cumplimiento de los requisitos recogidos en la Especificación Técnica para el cumplimento de los ODS en Organizaciones Turísticas del Instituto para la Calidad Turística Española (ICTE) e implementar el </a:t>
            </a:r>
            <a:r>
              <a:rPr b="1" lang="es-ES" sz="2000" strike="noStrike" u="none">
                <a:solidFill>
                  <a:srgbClr val="040506"/>
                </a:solidFill>
                <a:uFillTx/>
                <a:latin typeface="Source Sans Pro"/>
                <a:ea typeface="Source Sans Pro"/>
              </a:rPr>
              <a:t>Decálogo de ODS de la Red de Oficinas de Turismo (DC-OFT-07) </a:t>
            </a:r>
            <a:r>
              <a:rPr b="0" lang="es-ES" sz="2000" strike="noStrike" u="none">
                <a:solidFill>
                  <a:srgbClr val="040506"/>
                </a:solidFill>
                <a:uFillTx/>
                <a:latin typeface="Source Sans Pro"/>
                <a:ea typeface="Source Sans Pro"/>
              </a:rPr>
              <a:t>que recoge los compromisos concretos con los 17 Objetivos de Desarrollo Sostenible, con los siguientes puntos de actuación que se exponen a continuación:</a:t>
            </a:r>
            <a:endParaRPr b="0" lang="es-ES" sz="2000" strike="noStrike" u="none">
              <a:solidFill>
                <a:srgbClr val="000000"/>
              </a:solidFill>
              <a:uFillTx/>
              <a:latin typeface="Arial"/>
            </a:endParaRPr>
          </a:p>
        </p:txBody>
      </p:sp>
      <p:sp>
        <p:nvSpPr>
          <p:cNvPr id="503" name="Marcador de número de diapositiva 13"/>
          <p:cNvSpPr/>
          <p:nvPr/>
        </p:nvSpPr>
        <p:spPr>
          <a:xfrm>
            <a:off x="13743000" y="897840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46B221C0-75AF-4471-B079-3516D3E6D994}"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504" name="Imagen 5" descr=""/>
          <p:cNvPicPr/>
          <p:nvPr/>
        </p:nvPicPr>
        <p:blipFill>
          <a:blip r:embed="rId5"/>
          <a:srcRect l="40953" t="0" r="0" b="0"/>
          <a:stretch/>
        </p:blipFill>
        <p:spPr>
          <a:xfrm>
            <a:off x="0" y="1665720"/>
            <a:ext cx="5599800" cy="6324480"/>
          </a:xfrm>
          <a:prstGeom prst="rect">
            <a:avLst/>
          </a:prstGeom>
          <a:noFill/>
          <a:ln w="0">
            <a:noFill/>
          </a:ln>
        </p:spPr>
      </p:pic>
      <p:pic>
        <p:nvPicPr>
          <p:cNvPr id="505" name="Imagen 1" descr="Imagen que contiene Flecha&#10;&#10;Descripción generada automáticamente"/>
          <p:cNvPicPr/>
          <p:nvPr/>
        </p:nvPicPr>
        <p:blipFill>
          <a:blip r:embed="rId6"/>
          <a:stretch/>
        </p:blipFill>
        <p:spPr>
          <a:xfrm>
            <a:off x="7342200" y="872928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TextBox 35"/>
          <p:cNvSpPr/>
          <p:nvPr/>
        </p:nvSpPr>
        <p:spPr>
          <a:xfrm>
            <a:off x="1623240" y="543960"/>
            <a:ext cx="7823520" cy="1010160"/>
          </a:xfrm>
          <a:prstGeom prst="rect">
            <a:avLst/>
          </a:prstGeom>
          <a:noFill/>
          <a:ln w="0">
            <a:noFill/>
          </a:ln>
        </p:spPr>
        <p:style>
          <a:lnRef idx="0"/>
          <a:fillRef idx="0"/>
          <a:effectRef idx="0"/>
          <a:fontRef idx="minor"/>
        </p:style>
        <p:txBody>
          <a:bodyPr lIns="0" rIns="0" tIns="0" bIns="0" anchor="t">
            <a:spAutoFit/>
          </a:bodyPr>
          <a:p>
            <a:pPr defTabSz="914400">
              <a:lnSpc>
                <a:spcPts val="7957"/>
              </a:lnSpc>
              <a:tabLst>
                <a:tab algn="l" pos="0"/>
              </a:tabLst>
            </a:pPr>
            <a:r>
              <a:rPr b="0" lang="en-US" sz="5770" strike="noStrike" u="none">
                <a:solidFill>
                  <a:srgbClr val="231f20"/>
                </a:solidFill>
                <a:uFillTx/>
                <a:latin typeface="Source Han Sans JP Heavy"/>
                <a:ea typeface="DejaVu Sans"/>
              </a:rPr>
              <a:t>3.2 Compromisos</a:t>
            </a:r>
            <a:endParaRPr b="0" lang="es-ES" sz="5770" strike="noStrike" u="none">
              <a:solidFill>
                <a:srgbClr val="000000"/>
              </a:solidFill>
              <a:uFillTx/>
              <a:latin typeface="Arial"/>
            </a:endParaRPr>
          </a:p>
        </p:txBody>
      </p:sp>
      <p:sp>
        <p:nvSpPr>
          <p:cNvPr id="507" name="Freeform 36"/>
          <p:cNvSpPr/>
          <p:nvPr/>
        </p:nvSpPr>
        <p:spPr>
          <a:xfrm>
            <a:off x="16322040" y="7754760"/>
            <a:ext cx="4115160" cy="3651120"/>
          </a:xfrm>
          <a:custGeom>
            <a:avLst/>
            <a:gdLst>
              <a:gd name="textAreaLeft" fmla="*/ 0 w 4115160"/>
              <a:gd name="textAreaRight" fmla="*/ 4116960 w 4115160"/>
              <a:gd name="textAreaTop" fmla="*/ 0 h 3651120"/>
              <a:gd name="textAreaBottom" fmla="*/ 3652920 h 3651120"/>
            </a:gdLst>
            <a:ahLst/>
            <a:rect l="textAreaLeft" t="textAreaTop" r="textAreaRight" b="textAreaBottom"/>
            <a:pathLst>
              <a:path w="4118443" h="3654183">
                <a:moveTo>
                  <a:pt x="0" y="0"/>
                </a:moveTo>
                <a:lnTo>
                  <a:pt x="4118443" y="0"/>
                </a:lnTo>
                <a:lnTo>
                  <a:pt x="4118443" y="3654183"/>
                </a:lnTo>
                <a:lnTo>
                  <a:pt x="0" y="3654183"/>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08" name="Freeform 37"/>
          <p:cNvSpPr/>
          <p:nvPr/>
        </p:nvSpPr>
        <p:spPr>
          <a:xfrm flipH="1" flipV="1">
            <a:off x="-2062800" y="-954720"/>
            <a:ext cx="4115160" cy="3651120"/>
          </a:xfrm>
          <a:custGeom>
            <a:avLst/>
            <a:gdLst>
              <a:gd name="textAreaLeft" fmla="*/ 1080 w 4115160"/>
              <a:gd name="textAreaRight" fmla="*/ 4118040 w 4115160"/>
              <a:gd name="textAreaTop" fmla="*/ 1080 h 3651120"/>
              <a:gd name="textAreaBottom" fmla="*/ 3654000 h 3651120"/>
            </a:gdLst>
            <a:ahLst/>
            <a:rect l="textAreaLeft" t="textAreaTop" r="textAreaRight" b="textAreaBottom"/>
            <a:pathLst>
              <a:path w="4118443" h="3654183">
                <a:moveTo>
                  <a:pt x="4118444" y="3654183"/>
                </a:moveTo>
                <a:lnTo>
                  <a:pt x="0" y="3654183"/>
                </a:lnTo>
                <a:lnTo>
                  <a:pt x="0" y="0"/>
                </a:lnTo>
                <a:lnTo>
                  <a:pt x="4118444" y="0"/>
                </a:lnTo>
                <a:lnTo>
                  <a:pt x="4118444" y="3654183"/>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09" name="Freeform 39"/>
          <p:cNvSpPr/>
          <p:nvPr/>
        </p:nvSpPr>
        <p:spPr>
          <a:xfrm>
            <a:off x="6981480" y="7465680"/>
            <a:ext cx="1363320" cy="1363320"/>
          </a:xfrm>
          <a:custGeom>
            <a:avLst/>
            <a:gdLst>
              <a:gd name="textAreaLeft" fmla="*/ 0 w 1363320"/>
              <a:gd name="textAreaRight" fmla="*/ 1365120 w 1363320"/>
              <a:gd name="textAreaTop" fmla="*/ 0 h 1363320"/>
              <a:gd name="textAreaBottom" fmla="*/ 1365120 h 1363320"/>
            </a:gdLst>
            <a:ahLst/>
            <a:rect l="textAreaLeft" t="textAreaTop" r="textAreaRight" b="textAreaBottom"/>
            <a:pathLst>
              <a:path w="1366718" h="1366718">
                <a:moveTo>
                  <a:pt x="0" y="0"/>
                </a:moveTo>
                <a:lnTo>
                  <a:pt x="1366718" y="0"/>
                </a:lnTo>
                <a:lnTo>
                  <a:pt x="1366718" y="1366718"/>
                </a:lnTo>
                <a:lnTo>
                  <a:pt x="0" y="1366718"/>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10" name="Freeform 40"/>
          <p:cNvSpPr/>
          <p:nvPr/>
        </p:nvSpPr>
        <p:spPr>
          <a:xfrm>
            <a:off x="6981480" y="2756520"/>
            <a:ext cx="1505160" cy="994320"/>
          </a:xfrm>
          <a:custGeom>
            <a:avLst/>
            <a:gdLst>
              <a:gd name="textAreaLeft" fmla="*/ 0 w 1505160"/>
              <a:gd name="textAreaRight" fmla="*/ 1506960 w 1505160"/>
              <a:gd name="textAreaTop" fmla="*/ 0 h 994320"/>
              <a:gd name="textAreaBottom" fmla="*/ 996120 h 994320"/>
            </a:gdLst>
            <a:ahLst/>
            <a:rect l="textAreaLeft" t="textAreaTop" r="textAreaRight" b="textAreaBottom"/>
            <a:pathLst>
              <a:path w="1508400" h="997429">
                <a:moveTo>
                  <a:pt x="0" y="0"/>
                </a:moveTo>
                <a:lnTo>
                  <a:pt x="1508399" y="0"/>
                </a:lnTo>
                <a:lnTo>
                  <a:pt x="1508399" y="997430"/>
                </a:lnTo>
                <a:lnTo>
                  <a:pt x="0" y="997430"/>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11" name="TextBox 43"/>
          <p:cNvSpPr/>
          <p:nvPr/>
        </p:nvSpPr>
        <p:spPr>
          <a:xfrm>
            <a:off x="1489680" y="2451960"/>
            <a:ext cx="6996960" cy="1461240"/>
          </a:xfrm>
          <a:prstGeom prst="rect">
            <a:avLst/>
          </a:prstGeom>
          <a:noFill/>
          <a:ln w="0">
            <a:noFill/>
          </a:ln>
        </p:spPr>
        <p:style>
          <a:lnRef idx="0"/>
          <a:fillRef idx="0"/>
          <a:effectRef idx="0"/>
          <a:fontRef idx="minor"/>
        </p:style>
        <p:txBody>
          <a:bodyPr lIns="0" rIns="0" tIns="0" bIns="0" anchor="t">
            <a:spAutoFit/>
          </a:bodyPr>
          <a:p>
            <a:pPr algn="just" defTabSz="914400">
              <a:lnSpc>
                <a:spcPct val="150000"/>
              </a:lnSpc>
              <a:tabLst>
                <a:tab algn="l" pos="0"/>
              </a:tabLst>
            </a:pPr>
            <a:r>
              <a:rPr b="0" lang="es-ES" sz="1600" strike="noStrike" u="none">
                <a:solidFill>
                  <a:srgbClr val="231f20"/>
                </a:solidFill>
                <a:uFillTx/>
                <a:latin typeface="Source Sans Pro"/>
                <a:ea typeface="Source Sans Pro"/>
              </a:rPr>
              <a:t>Uno de nuestros principales objetivos es integrar la gestión sostenible en los servicios de información turística prestados, asumiendo los compromisos de mejora continua en todos los ámbitos de la sostenibilidad: sociocultural, económico y ambiental.</a:t>
            </a:r>
            <a:endParaRPr b="0" lang="es-ES" sz="1600" strike="noStrike" u="none">
              <a:solidFill>
                <a:srgbClr val="000000"/>
              </a:solidFill>
              <a:uFillTx/>
              <a:latin typeface="Arial"/>
            </a:endParaRPr>
          </a:p>
        </p:txBody>
      </p:sp>
      <p:sp>
        <p:nvSpPr>
          <p:cNvPr id="512" name="TextBox 44"/>
          <p:cNvSpPr/>
          <p:nvPr/>
        </p:nvSpPr>
        <p:spPr>
          <a:xfrm>
            <a:off x="1482120" y="2019240"/>
            <a:ext cx="8591760" cy="304560"/>
          </a:xfrm>
          <a:prstGeom prst="rect">
            <a:avLst/>
          </a:prstGeom>
          <a:noFill/>
          <a:ln w="0">
            <a:noFill/>
          </a:ln>
        </p:spPr>
        <p:style>
          <a:lnRef idx="0"/>
          <a:fillRef idx="0"/>
          <a:effectRef idx="0"/>
          <a:fontRef idx="minor"/>
        </p:style>
        <p:txBody>
          <a:bodyPr lIns="0" rIns="0" tIns="0" bIns="0" anchor="t">
            <a:spAutoFit/>
          </a:bodyPr>
          <a:p>
            <a:pPr algn="just" defTabSz="914400">
              <a:lnSpc>
                <a:spcPct val="100000"/>
              </a:lnSpc>
              <a:tabLst>
                <a:tab algn="l" pos="0"/>
              </a:tabLst>
            </a:pPr>
            <a:r>
              <a:rPr b="0" lang="es-ES" sz="2000" strike="noStrike" u="none">
                <a:solidFill>
                  <a:srgbClr val="1c5739"/>
                </a:solidFill>
                <a:uFillTx/>
                <a:latin typeface="Source Han Sans JP Medium Bold"/>
                <a:ea typeface="DejaVu Sans"/>
              </a:rPr>
              <a:t>Integrar la gestión sostenible  en el servicio</a:t>
            </a:r>
            <a:endParaRPr b="0" lang="es-ES" sz="2000" strike="noStrike" u="none">
              <a:solidFill>
                <a:srgbClr val="000000"/>
              </a:solidFill>
              <a:uFillTx/>
              <a:latin typeface="Arial"/>
            </a:endParaRPr>
          </a:p>
        </p:txBody>
      </p:sp>
      <p:sp>
        <p:nvSpPr>
          <p:cNvPr id="513" name="TextBox 43"/>
          <p:cNvSpPr/>
          <p:nvPr/>
        </p:nvSpPr>
        <p:spPr>
          <a:xfrm>
            <a:off x="1489680" y="4534200"/>
            <a:ext cx="6996960" cy="1461240"/>
          </a:xfrm>
          <a:prstGeom prst="rect">
            <a:avLst/>
          </a:prstGeom>
          <a:noFill/>
          <a:ln w="0">
            <a:noFill/>
          </a:ln>
        </p:spPr>
        <p:style>
          <a:lnRef idx="0"/>
          <a:fillRef idx="0"/>
          <a:effectRef idx="0"/>
          <a:fontRef idx="minor"/>
        </p:style>
        <p:txBody>
          <a:bodyPr lIns="0" rIns="0" tIns="0" bIns="0" anchor="t">
            <a:spAutoFit/>
          </a:bodyPr>
          <a:p>
            <a:pPr algn="just" defTabSz="914400">
              <a:lnSpc>
                <a:spcPct val="150000"/>
              </a:lnSpc>
              <a:tabLst>
                <a:tab algn="l" pos="0"/>
              </a:tabLst>
            </a:pPr>
            <a:r>
              <a:rPr b="0" lang="es-ES" sz="1600" strike="noStrike" u="none">
                <a:solidFill>
                  <a:srgbClr val="231f20"/>
                </a:solidFill>
                <a:uFillTx/>
                <a:latin typeface="Source Sans Pro"/>
                <a:ea typeface="Source Sans Pro"/>
              </a:rPr>
              <a:t>Identificar, seleccionar y priorizar aquellos ODS sobre los que tiene capacidad de actuar y desarrollar un plan de acciones estratégicas a nivel de cada uno de los destinos, que den respuesta mediante acciones y objetivos concretos a la implantación de los ODS en la gestión de las oficinas de turismo</a:t>
            </a:r>
            <a:endParaRPr b="0" lang="es-ES" sz="1600" strike="noStrike" u="none">
              <a:solidFill>
                <a:srgbClr val="000000"/>
              </a:solidFill>
              <a:uFillTx/>
              <a:latin typeface="Arial"/>
            </a:endParaRPr>
          </a:p>
        </p:txBody>
      </p:sp>
      <p:sp>
        <p:nvSpPr>
          <p:cNvPr id="514" name="TextBox 44"/>
          <p:cNvSpPr/>
          <p:nvPr/>
        </p:nvSpPr>
        <p:spPr>
          <a:xfrm>
            <a:off x="1482120" y="4125240"/>
            <a:ext cx="8591760" cy="304560"/>
          </a:xfrm>
          <a:prstGeom prst="rect">
            <a:avLst/>
          </a:prstGeom>
          <a:noFill/>
          <a:ln w="0">
            <a:noFill/>
          </a:ln>
        </p:spPr>
        <p:style>
          <a:lnRef idx="0"/>
          <a:fillRef idx="0"/>
          <a:effectRef idx="0"/>
          <a:fontRef idx="minor"/>
        </p:style>
        <p:txBody>
          <a:bodyPr lIns="0" rIns="0" tIns="0" bIns="0" anchor="t">
            <a:spAutoFit/>
          </a:bodyPr>
          <a:p>
            <a:pPr algn="just" defTabSz="914400">
              <a:lnSpc>
                <a:spcPct val="100000"/>
              </a:lnSpc>
              <a:tabLst>
                <a:tab algn="l" pos="0"/>
              </a:tabLst>
            </a:pPr>
            <a:r>
              <a:rPr b="0" lang="es-ES" sz="2000" strike="noStrike" u="none">
                <a:solidFill>
                  <a:srgbClr val="1c5739"/>
                </a:solidFill>
                <a:uFillTx/>
                <a:latin typeface="Source Han Sans JP Medium Bold"/>
                <a:ea typeface="DejaVu Sans"/>
              </a:rPr>
              <a:t>Desarrollo del Plan de Sostenibilidad </a:t>
            </a:r>
            <a:endParaRPr b="0" lang="es-ES" sz="2000" strike="noStrike" u="none">
              <a:solidFill>
                <a:srgbClr val="000000"/>
              </a:solidFill>
              <a:uFillTx/>
              <a:latin typeface="Arial"/>
            </a:endParaRPr>
          </a:p>
        </p:txBody>
      </p:sp>
      <p:sp>
        <p:nvSpPr>
          <p:cNvPr id="515" name="TextBox 43"/>
          <p:cNvSpPr/>
          <p:nvPr/>
        </p:nvSpPr>
        <p:spPr>
          <a:xfrm>
            <a:off x="1497600" y="6604920"/>
            <a:ext cx="6989400" cy="1826640"/>
          </a:xfrm>
          <a:prstGeom prst="rect">
            <a:avLst/>
          </a:prstGeom>
          <a:noFill/>
          <a:ln w="0">
            <a:noFill/>
          </a:ln>
        </p:spPr>
        <p:style>
          <a:lnRef idx="0"/>
          <a:fillRef idx="0"/>
          <a:effectRef idx="0"/>
          <a:fontRef idx="minor"/>
        </p:style>
        <p:txBody>
          <a:bodyPr lIns="0" rIns="0" tIns="0" bIns="0" anchor="t">
            <a:spAutoFit/>
          </a:bodyPr>
          <a:p>
            <a:pPr algn="just" defTabSz="914400">
              <a:lnSpc>
                <a:spcPct val="150000"/>
              </a:lnSpc>
              <a:tabLst>
                <a:tab algn="l" pos="0"/>
              </a:tabLst>
            </a:pPr>
            <a:r>
              <a:rPr b="0" lang="es-ES" sz="1600" strike="noStrike" u="none">
                <a:solidFill>
                  <a:srgbClr val="231f20"/>
                </a:solidFill>
                <a:uFillTx/>
                <a:latin typeface="Source Sans Pro"/>
                <a:ea typeface="Source Sans Pro"/>
              </a:rPr>
              <a:t>Integrar en la organización de la Red, a través del Comité de mejora y sostenibilidad y Mejora, la coordinación de las actuaciones en materia de sostenibilidad en las diversas oficinas, revisando el Plan de Sostenibilidad con carácter anual, para identificar y marcar los nuevos retos, ayudar a mejorar las áreas más vulnerables y reforzar los puntos fuertes del destino.</a:t>
            </a:r>
            <a:endParaRPr b="0" lang="es-ES" sz="1600" strike="noStrike" u="none">
              <a:solidFill>
                <a:srgbClr val="000000"/>
              </a:solidFill>
              <a:uFillTx/>
              <a:latin typeface="Arial"/>
            </a:endParaRPr>
          </a:p>
        </p:txBody>
      </p:sp>
      <p:sp>
        <p:nvSpPr>
          <p:cNvPr id="516" name="TextBox 44"/>
          <p:cNvSpPr/>
          <p:nvPr/>
        </p:nvSpPr>
        <p:spPr>
          <a:xfrm>
            <a:off x="1489680" y="6168960"/>
            <a:ext cx="8591760" cy="304560"/>
          </a:xfrm>
          <a:prstGeom prst="rect">
            <a:avLst/>
          </a:prstGeom>
          <a:noFill/>
          <a:ln w="0">
            <a:noFill/>
          </a:ln>
        </p:spPr>
        <p:style>
          <a:lnRef idx="0"/>
          <a:fillRef idx="0"/>
          <a:effectRef idx="0"/>
          <a:fontRef idx="minor"/>
        </p:style>
        <p:txBody>
          <a:bodyPr lIns="0" rIns="0" tIns="0" bIns="0" anchor="t">
            <a:spAutoFit/>
          </a:bodyPr>
          <a:p>
            <a:pPr algn="just" defTabSz="914400">
              <a:lnSpc>
                <a:spcPct val="100000"/>
              </a:lnSpc>
              <a:tabLst>
                <a:tab algn="l" pos="0"/>
              </a:tabLst>
            </a:pPr>
            <a:r>
              <a:rPr b="0" lang="es-ES" sz="2000" strike="noStrike" u="none">
                <a:solidFill>
                  <a:srgbClr val="1c5739"/>
                </a:solidFill>
                <a:uFillTx/>
                <a:latin typeface="Source Han Sans JP Medium Bold"/>
                <a:ea typeface="DejaVu Sans"/>
              </a:rPr>
              <a:t>Gobernanza sostenible y mejora continua </a:t>
            </a:r>
            <a:endParaRPr b="0" lang="es-ES" sz="2000" strike="noStrike" u="none">
              <a:solidFill>
                <a:srgbClr val="000000"/>
              </a:solidFill>
              <a:uFillTx/>
              <a:latin typeface="Arial"/>
            </a:endParaRPr>
          </a:p>
        </p:txBody>
      </p:sp>
      <p:grpSp>
        <p:nvGrpSpPr>
          <p:cNvPr id="517" name="Group 32"/>
          <p:cNvGrpSpPr/>
          <p:nvPr/>
        </p:nvGrpSpPr>
        <p:grpSpPr>
          <a:xfrm>
            <a:off x="11859120" y="3963600"/>
            <a:ext cx="3232440" cy="3153960"/>
            <a:chOff x="11859120" y="3963600"/>
            <a:chExt cx="3232440" cy="3153960"/>
          </a:xfrm>
        </p:grpSpPr>
        <p:sp>
          <p:nvSpPr>
            <p:cNvPr id="518" name="Freeform 33"/>
            <p:cNvSpPr/>
            <p:nvPr/>
          </p:nvSpPr>
          <p:spPr>
            <a:xfrm>
              <a:off x="11859120" y="3963600"/>
              <a:ext cx="3232440" cy="3153960"/>
            </a:xfrm>
            <a:custGeom>
              <a:avLst/>
              <a:gdLst>
                <a:gd name="textAreaLeft" fmla="*/ 0 w 3232440"/>
                <a:gd name="textAreaRight" fmla="*/ 3234240 w 3232440"/>
                <a:gd name="textAreaTop" fmla="*/ 0 h 3153960"/>
                <a:gd name="textAreaBottom" fmla="*/ 3155760 h 315396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90500">
              <a:solidFill>
                <a:srgbClr val="397d5a"/>
              </a:solidFill>
              <a:round/>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19" name="TextBox 34"/>
            <p:cNvSpPr/>
            <p:nvPr/>
          </p:nvSpPr>
          <p:spPr>
            <a:xfrm>
              <a:off x="12156480" y="4185720"/>
              <a:ext cx="2637360" cy="263592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520" name="Group 4"/>
          <p:cNvGrpSpPr/>
          <p:nvPr/>
        </p:nvGrpSpPr>
        <p:grpSpPr>
          <a:xfrm>
            <a:off x="15640560" y="2714040"/>
            <a:ext cx="1436760" cy="1436760"/>
            <a:chOff x="15640560" y="2714040"/>
            <a:chExt cx="1436760" cy="1436760"/>
          </a:xfrm>
        </p:grpSpPr>
        <p:sp>
          <p:nvSpPr>
            <p:cNvPr id="521" name="Freeform 5"/>
            <p:cNvSpPr/>
            <p:nvPr/>
          </p:nvSpPr>
          <p:spPr>
            <a:xfrm>
              <a:off x="15640560" y="2714040"/>
              <a:ext cx="1436760" cy="1436760"/>
            </a:xfrm>
            <a:custGeom>
              <a:avLst/>
              <a:gdLst>
                <a:gd name="textAreaLeft" fmla="*/ 0 w 1436760"/>
                <a:gd name="textAreaRight" fmla="*/ 1438560 w 1436760"/>
                <a:gd name="textAreaTop" fmla="*/ 0 h 1436760"/>
                <a:gd name="textAreaBottom" fmla="*/ 1438560 h 1436760"/>
              </a:gdLst>
              <a:ahLst/>
              <a:rect l="textAreaLeft" t="textAreaTop" r="textAreaRight" b="textAreaBottom"/>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22" name="Group 9"/>
          <p:cNvGrpSpPr/>
          <p:nvPr/>
        </p:nvGrpSpPr>
        <p:grpSpPr>
          <a:xfrm>
            <a:off x="15625800" y="6498360"/>
            <a:ext cx="1436760" cy="1436760"/>
            <a:chOff x="15625800" y="6498360"/>
            <a:chExt cx="1436760" cy="1436760"/>
          </a:xfrm>
        </p:grpSpPr>
        <p:sp>
          <p:nvSpPr>
            <p:cNvPr id="523" name="Freeform 10"/>
            <p:cNvSpPr/>
            <p:nvPr/>
          </p:nvSpPr>
          <p:spPr>
            <a:xfrm>
              <a:off x="15625800" y="6498360"/>
              <a:ext cx="1436760" cy="1436760"/>
            </a:xfrm>
            <a:custGeom>
              <a:avLst/>
              <a:gdLst>
                <a:gd name="textAreaLeft" fmla="*/ 0 w 1436760"/>
                <a:gd name="textAreaRight" fmla="*/ 1438560 w 1436760"/>
                <a:gd name="textAreaTop" fmla="*/ 0 h 1436760"/>
                <a:gd name="textAreaBottom" fmla="*/ 1438560 h 1436760"/>
              </a:gdLst>
              <a:ahLst/>
              <a:rect l="textAreaLeft" t="textAreaTop" r="textAreaRight" b="textAreaBottom"/>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24" name="Group 16"/>
          <p:cNvGrpSpPr/>
          <p:nvPr/>
        </p:nvGrpSpPr>
        <p:grpSpPr>
          <a:xfrm>
            <a:off x="9765360" y="6498360"/>
            <a:ext cx="1436760" cy="1436760"/>
            <a:chOff x="9765360" y="6498360"/>
            <a:chExt cx="1436760" cy="1436760"/>
          </a:xfrm>
        </p:grpSpPr>
        <p:sp>
          <p:nvSpPr>
            <p:cNvPr id="525" name="Freeform 17"/>
            <p:cNvSpPr/>
            <p:nvPr/>
          </p:nvSpPr>
          <p:spPr>
            <a:xfrm>
              <a:off x="9765360" y="6498360"/>
              <a:ext cx="1436760" cy="1436760"/>
            </a:xfrm>
            <a:custGeom>
              <a:avLst/>
              <a:gdLst>
                <a:gd name="textAreaLeft" fmla="*/ 0 w 1436760"/>
                <a:gd name="textAreaRight" fmla="*/ 1438560 w 1436760"/>
                <a:gd name="textAreaTop" fmla="*/ 0 h 1436760"/>
                <a:gd name="textAreaBottom" fmla="*/ 1438560 h 1436760"/>
              </a:gdLst>
              <a:ahLst/>
              <a:rect l="textAreaLeft" t="textAreaTop" r="textAreaRight" b="textAreaBottom"/>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26" name="Group 23"/>
          <p:cNvGrpSpPr/>
          <p:nvPr/>
        </p:nvGrpSpPr>
        <p:grpSpPr>
          <a:xfrm>
            <a:off x="9834480" y="2670840"/>
            <a:ext cx="1436760" cy="1436760"/>
            <a:chOff x="9834480" y="2670840"/>
            <a:chExt cx="1436760" cy="1436760"/>
          </a:xfrm>
        </p:grpSpPr>
        <p:sp>
          <p:nvSpPr>
            <p:cNvPr id="527" name="Freeform 24"/>
            <p:cNvSpPr/>
            <p:nvPr/>
          </p:nvSpPr>
          <p:spPr>
            <a:xfrm>
              <a:off x="9834480" y="2670840"/>
              <a:ext cx="1436760" cy="1436760"/>
            </a:xfrm>
            <a:custGeom>
              <a:avLst/>
              <a:gdLst>
                <a:gd name="textAreaLeft" fmla="*/ 0 w 1436760"/>
                <a:gd name="textAreaRight" fmla="*/ 1438560 w 1436760"/>
                <a:gd name="textAreaTop" fmla="*/ 0 h 1436760"/>
                <a:gd name="textAreaBottom" fmla="*/ 1438560 h 1436760"/>
              </a:gdLst>
              <a:ahLst/>
              <a:rect l="textAreaLeft" t="textAreaTop" r="textAreaRight" b="textAreaBottom"/>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528" name="Freeform 38"/>
          <p:cNvSpPr/>
          <p:nvPr/>
        </p:nvSpPr>
        <p:spPr>
          <a:xfrm>
            <a:off x="15834600" y="6722280"/>
            <a:ext cx="1043280" cy="1029600"/>
          </a:xfrm>
          <a:custGeom>
            <a:avLst/>
            <a:gdLst>
              <a:gd name="textAreaLeft" fmla="*/ 0 w 1043280"/>
              <a:gd name="textAreaRight" fmla="*/ 1045080 w 1043280"/>
              <a:gd name="textAreaTop" fmla="*/ 0 h 1029600"/>
              <a:gd name="textAreaBottom" fmla="*/ 1031400 h 1029600"/>
            </a:gdLst>
            <a:ahLst/>
            <a:rect l="textAreaLeft" t="textAreaTop" r="textAreaRight" b="textAreaBottom"/>
            <a:pathLst>
              <a:path w="1355490" h="1365733">
                <a:moveTo>
                  <a:pt x="0" y="0"/>
                </a:moveTo>
                <a:lnTo>
                  <a:pt x="1355490" y="0"/>
                </a:lnTo>
                <a:lnTo>
                  <a:pt x="1355490" y="1365733"/>
                </a:lnTo>
                <a:lnTo>
                  <a:pt x="0" y="1365733"/>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29" name="Freeform 39"/>
          <p:cNvSpPr/>
          <p:nvPr/>
        </p:nvSpPr>
        <p:spPr>
          <a:xfrm>
            <a:off x="9969120" y="6847920"/>
            <a:ext cx="906120" cy="777960"/>
          </a:xfrm>
          <a:custGeom>
            <a:avLst/>
            <a:gdLst>
              <a:gd name="textAreaLeft" fmla="*/ 0 w 906120"/>
              <a:gd name="textAreaRight" fmla="*/ 907920 w 906120"/>
              <a:gd name="textAreaTop" fmla="*/ 0 h 777960"/>
              <a:gd name="textAreaBottom" fmla="*/ 779760 h 777960"/>
            </a:gdLst>
            <a:ahLst/>
            <a:rect l="textAreaLeft" t="textAreaTop" r="textAreaRight" b="textAreaBottom"/>
            <a:pathLst>
              <a:path w="1366718" h="1366718">
                <a:moveTo>
                  <a:pt x="0" y="0"/>
                </a:moveTo>
                <a:lnTo>
                  <a:pt x="1366718" y="0"/>
                </a:lnTo>
                <a:lnTo>
                  <a:pt x="1366718" y="1366718"/>
                </a:lnTo>
                <a:lnTo>
                  <a:pt x="0" y="1366718"/>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30" name="Freeform 40"/>
          <p:cNvSpPr/>
          <p:nvPr/>
        </p:nvSpPr>
        <p:spPr>
          <a:xfrm>
            <a:off x="9936720" y="2973240"/>
            <a:ext cx="1232640" cy="777240"/>
          </a:xfrm>
          <a:custGeom>
            <a:avLst/>
            <a:gdLst>
              <a:gd name="textAreaLeft" fmla="*/ 0 w 1232640"/>
              <a:gd name="textAreaRight" fmla="*/ 1234440 w 1232640"/>
              <a:gd name="textAreaTop" fmla="*/ 0 h 777240"/>
              <a:gd name="textAreaBottom" fmla="*/ 779040 h 777240"/>
            </a:gdLst>
            <a:ahLst/>
            <a:rect l="textAreaLeft" t="textAreaTop" r="textAreaRight" b="textAreaBottom"/>
            <a:pathLst>
              <a:path w="1508400" h="997429">
                <a:moveTo>
                  <a:pt x="0" y="0"/>
                </a:moveTo>
                <a:lnTo>
                  <a:pt x="1508399" y="0"/>
                </a:lnTo>
                <a:lnTo>
                  <a:pt x="1508399" y="997430"/>
                </a:lnTo>
                <a:lnTo>
                  <a:pt x="0" y="997430"/>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31" name="Freeform 41"/>
          <p:cNvSpPr/>
          <p:nvPr/>
        </p:nvSpPr>
        <p:spPr>
          <a:xfrm>
            <a:off x="15838920" y="2899440"/>
            <a:ext cx="1040040" cy="1009080"/>
          </a:xfrm>
          <a:custGeom>
            <a:avLst/>
            <a:gdLst>
              <a:gd name="textAreaLeft" fmla="*/ 0 w 1040040"/>
              <a:gd name="textAreaRight" fmla="*/ 1041840 w 1040040"/>
              <a:gd name="textAreaTop" fmla="*/ 0 h 1009080"/>
              <a:gd name="textAreaBottom" fmla="*/ 1010880 h 1009080"/>
            </a:gdLst>
            <a:ahLst/>
            <a:rect l="textAreaLeft" t="textAreaTop" r="textAreaRight" b="textAreaBottom"/>
            <a:pathLst>
              <a:path w="1349916" h="1417235">
                <a:moveTo>
                  <a:pt x="0" y="0"/>
                </a:moveTo>
                <a:lnTo>
                  <a:pt x="1349916" y="0"/>
                </a:lnTo>
                <a:lnTo>
                  <a:pt x="1349916" y="1417235"/>
                </a:lnTo>
                <a:lnTo>
                  <a:pt x="0" y="1417235"/>
                </a:lnTo>
                <a:lnTo>
                  <a:pt x="0" y="0"/>
                </a:lnTo>
                <a:close/>
              </a:path>
            </a:pathLst>
          </a:custGeom>
          <a:blipFill rotWithShape="0">
            <a:blip r:embed="rId8"/>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532" name="Group 2"/>
          <p:cNvGrpSpPr/>
          <p:nvPr/>
        </p:nvGrpSpPr>
        <p:grpSpPr>
          <a:xfrm>
            <a:off x="11031120" y="2973600"/>
            <a:ext cx="4804560" cy="4961520"/>
            <a:chOff x="11031120" y="2973600"/>
            <a:chExt cx="4804560" cy="4961520"/>
          </a:xfrm>
        </p:grpSpPr>
        <p:sp>
          <p:nvSpPr>
            <p:cNvPr id="533" name="Freeform 3"/>
            <p:cNvSpPr/>
            <p:nvPr/>
          </p:nvSpPr>
          <p:spPr>
            <a:xfrm>
              <a:off x="11031120" y="2973600"/>
              <a:ext cx="4804560" cy="4961520"/>
            </a:xfrm>
            <a:custGeom>
              <a:avLst/>
              <a:gdLst>
                <a:gd name="textAreaLeft" fmla="*/ 0 w 4804560"/>
                <a:gd name="textAreaRight" fmla="*/ 4806360 w 4804560"/>
                <a:gd name="textAreaTop" fmla="*/ 0 h 4961520"/>
                <a:gd name="textAreaBottom" fmla="*/ 4963320 h 4961520"/>
              </a:gdLst>
              <a:ahLst/>
              <a:rect l="textAreaLeft" t="textAreaTop" r="textAreaRight" b="textAreaBottom"/>
              <a:pathLst>
                <a:path w="6832726" h="6835394">
                  <a:moveTo>
                    <a:pt x="3408807" y="6835394"/>
                  </a:moveTo>
                  <a:cubicBezTo>
                    <a:pt x="3385947" y="6835394"/>
                    <a:pt x="3370707" y="6812534"/>
                    <a:pt x="3370707" y="6797294"/>
                  </a:cubicBezTo>
                  <a:cubicBezTo>
                    <a:pt x="3370707" y="6797294"/>
                    <a:pt x="3370707" y="6797294"/>
                    <a:pt x="3370707" y="6797294"/>
                  </a:cubicBezTo>
                  <a:cubicBezTo>
                    <a:pt x="3370707" y="6774434"/>
                    <a:pt x="3385947" y="6759194"/>
                    <a:pt x="3408807" y="6759194"/>
                  </a:cubicBezTo>
                  <a:cubicBezTo>
                    <a:pt x="3408807" y="6759194"/>
                    <a:pt x="3408807" y="6759194"/>
                    <a:pt x="3408807" y="6759194"/>
                  </a:cubicBezTo>
                  <a:cubicBezTo>
                    <a:pt x="3424047" y="6759194"/>
                    <a:pt x="3446907" y="6774434"/>
                    <a:pt x="3446907" y="6797294"/>
                  </a:cubicBezTo>
                  <a:cubicBezTo>
                    <a:pt x="3446907" y="6797294"/>
                    <a:pt x="3446907" y="6797294"/>
                    <a:pt x="3446907" y="6797294"/>
                  </a:cubicBezTo>
                  <a:cubicBezTo>
                    <a:pt x="3446907" y="6812534"/>
                    <a:pt x="3424047" y="6835394"/>
                    <a:pt x="3408807" y="6835394"/>
                  </a:cubicBezTo>
                  <a:cubicBezTo>
                    <a:pt x="3408807" y="6835394"/>
                    <a:pt x="3408807" y="6835394"/>
                    <a:pt x="3408807" y="6835394"/>
                  </a:cubicBezTo>
                  <a:close/>
                  <a:moveTo>
                    <a:pt x="3584194" y="6789674"/>
                  </a:moveTo>
                  <a:cubicBezTo>
                    <a:pt x="3584194" y="6766814"/>
                    <a:pt x="3599434" y="6751574"/>
                    <a:pt x="3614674" y="6751574"/>
                  </a:cubicBezTo>
                  <a:cubicBezTo>
                    <a:pt x="3614674" y="6751574"/>
                    <a:pt x="3614674" y="6751574"/>
                    <a:pt x="3614674" y="6751574"/>
                  </a:cubicBezTo>
                  <a:cubicBezTo>
                    <a:pt x="3637534" y="6751574"/>
                    <a:pt x="3660394" y="6766814"/>
                    <a:pt x="3660394" y="6789674"/>
                  </a:cubicBezTo>
                  <a:cubicBezTo>
                    <a:pt x="3660394" y="6789674"/>
                    <a:pt x="3660394" y="6789674"/>
                    <a:pt x="3660394" y="6789674"/>
                  </a:cubicBezTo>
                  <a:cubicBezTo>
                    <a:pt x="3660394" y="6804914"/>
                    <a:pt x="3645154" y="6827774"/>
                    <a:pt x="3622294" y="6827774"/>
                  </a:cubicBezTo>
                  <a:cubicBezTo>
                    <a:pt x="3622294" y="6827774"/>
                    <a:pt x="3622294" y="6827774"/>
                    <a:pt x="3622294" y="6827774"/>
                  </a:cubicBezTo>
                  <a:cubicBezTo>
                    <a:pt x="3622294" y="6827774"/>
                    <a:pt x="3622294" y="6827774"/>
                    <a:pt x="3622294" y="6827774"/>
                  </a:cubicBezTo>
                  <a:cubicBezTo>
                    <a:pt x="3622294" y="6827774"/>
                    <a:pt x="3622294" y="6827774"/>
                    <a:pt x="3622294" y="6827774"/>
                  </a:cubicBezTo>
                  <a:cubicBezTo>
                    <a:pt x="3599434" y="6827774"/>
                    <a:pt x="3584194" y="6812534"/>
                    <a:pt x="3584194" y="6789674"/>
                  </a:cubicBezTo>
                  <a:close/>
                  <a:moveTo>
                    <a:pt x="3187700" y="6827774"/>
                  </a:moveTo>
                  <a:cubicBezTo>
                    <a:pt x="3187700" y="6827774"/>
                    <a:pt x="3187700" y="6827774"/>
                    <a:pt x="3187700" y="6827774"/>
                  </a:cubicBezTo>
                  <a:cubicBezTo>
                    <a:pt x="3187700" y="6827774"/>
                    <a:pt x="3187700" y="6827774"/>
                    <a:pt x="3187700" y="6827774"/>
                  </a:cubicBezTo>
                  <a:cubicBezTo>
                    <a:pt x="3172460" y="6827774"/>
                    <a:pt x="3149600" y="6804914"/>
                    <a:pt x="3157220" y="6782054"/>
                  </a:cubicBezTo>
                  <a:cubicBezTo>
                    <a:pt x="3157220" y="6782054"/>
                    <a:pt x="3157220" y="6782054"/>
                    <a:pt x="3157220" y="6782054"/>
                  </a:cubicBezTo>
                  <a:cubicBezTo>
                    <a:pt x="3157220" y="6766814"/>
                    <a:pt x="3172460" y="6751574"/>
                    <a:pt x="3195320" y="6751574"/>
                  </a:cubicBezTo>
                  <a:cubicBezTo>
                    <a:pt x="3195320" y="6751574"/>
                    <a:pt x="3195320" y="6751574"/>
                    <a:pt x="3195320" y="6751574"/>
                  </a:cubicBezTo>
                  <a:cubicBezTo>
                    <a:pt x="3218180" y="6751574"/>
                    <a:pt x="3233420" y="6766814"/>
                    <a:pt x="3233420" y="6789674"/>
                  </a:cubicBezTo>
                  <a:cubicBezTo>
                    <a:pt x="3233420" y="6789674"/>
                    <a:pt x="3233420" y="6789674"/>
                    <a:pt x="3233420" y="6789674"/>
                  </a:cubicBezTo>
                  <a:cubicBezTo>
                    <a:pt x="3225800" y="6812534"/>
                    <a:pt x="3210560" y="6827774"/>
                    <a:pt x="3195320" y="6827774"/>
                  </a:cubicBezTo>
                  <a:cubicBezTo>
                    <a:pt x="3195320" y="6827774"/>
                    <a:pt x="3195320" y="6827774"/>
                    <a:pt x="3195320" y="6827774"/>
                  </a:cubicBezTo>
                  <a:cubicBezTo>
                    <a:pt x="3195320" y="6827774"/>
                    <a:pt x="3187700" y="6827774"/>
                    <a:pt x="3187700" y="6827774"/>
                  </a:cubicBezTo>
                  <a:close/>
                  <a:moveTo>
                    <a:pt x="3797808" y="6774307"/>
                  </a:moveTo>
                  <a:cubicBezTo>
                    <a:pt x="3790188" y="6751447"/>
                    <a:pt x="3805428" y="6736207"/>
                    <a:pt x="3828288" y="6728587"/>
                  </a:cubicBezTo>
                  <a:cubicBezTo>
                    <a:pt x="3828288" y="6728587"/>
                    <a:pt x="3828288" y="6728587"/>
                    <a:pt x="3828288" y="6728587"/>
                  </a:cubicBezTo>
                  <a:cubicBezTo>
                    <a:pt x="3851148" y="6728587"/>
                    <a:pt x="3866388" y="6743827"/>
                    <a:pt x="3874008" y="6766687"/>
                  </a:cubicBezTo>
                  <a:cubicBezTo>
                    <a:pt x="3874008" y="6766687"/>
                    <a:pt x="3874008" y="6766687"/>
                    <a:pt x="3874008" y="6766687"/>
                  </a:cubicBezTo>
                  <a:cubicBezTo>
                    <a:pt x="3874008" y="6781927"/>
                    <a:pt x="3858768" y="6804787"/>
                    <a:pt x="3835908" y="6804787"/>
                  </a:cubicBezTo>
                  <a:cubicBezTo>
                    <a:pt x="3835908" y="6804787"/>
                    <a:pt x="3835908" y="6804787"/>
                    <a:pt x="3835908" y="6804787"/>
                  </a:cubicBezTo>
                  <a:cubicBezTo>
                    <a:pt x="3835908" y="6804787"/>
                    <a:pt x="3835908" y="6804787"/>
                    <a:pt x="3835908" y="6804787"/>
                  </a:cubicBezTo>
                  <a:cubicBezTo>
                    <a:pt x="3835908" y="6804787"/>
                    <a:pt x="3835908" y="6804787"/>
                    <a:pt x="3835908" y="6804787"/>
                  </a:cubicBezTo>
                  <a:cubicBezTo>
                    <a:pt x="3813048" y="6804787"/>
                    <a:pt x="3797808" y="6789547"/>
                    <a:pt x="3797808" y="6774307"/>
                  </a:cubicBezTo>
                  <a:close/>
                  <a:moveTo>
                    <a:pt x="2974213" y="6804787"/>
                  </a:moveTo>
                  <a:cubicBezTo>
                    <a:pt x="2951353" y="6804787"/>
                    <a:pt x="2936113" y="6781927"/>
                    <a:pt x="2943733" y="6759067"/>
                  </a:cubicBezTo>
                  <a:cubicBezTo>
                    <a:pt x="2943733" y="6759067"/>
                    <a:pt x="2943733" y="6759067"/>
                    <a:pt x="2943733" y="6759067"/>
                  </a:cubicBezTo>
                  <a:cubicBezTo>
                    <a:pt x="2943733" y="6743827"/>
                    <a:pt x="2966593" y="6728587"/>
                    <a:pt x="2981833" y="6728587"/>
                  </a:cubicBezTo>
                  <a:cubicBezTo>
                    <a:pt x="2981833" y="6728587"/>
                    <a:pt x="2981833" y="6728587"/>
                    <a:pt x="2981833" y="6728587"/>
                  </a:cubicBezTo>
                  <a:cubicBezTo>
                    <a:pt x="3004693" y="6728587"/>
                    <a:pt x="3019933" y="6751447"/>
                    <a:pt x="3019933" y="6774307"/>
                  </a:cubicBezTo>
                  <a:cubicBezTo>
                    <a:pt x="3019933" y="6774307"/>
                    <a:pt x="3019933" y="6774307"/>
                    <a:pt x="3019933" y="6774307"/>
                  </a:cubicBezTo>
                  <a:cubicBezTo>
                    <a:pt x="3012313" y="6789547"/>
                    <a:pt x="2997073" y="6804787"/>
                    <a:pt x="2981833" y="6804787"/>
                  </a:cubicBezTo>
                  <a:cubicBezTo>
                    <a:pt x="2981833" y="6804787"/>
                    <a:pt x="2981833" y="6804787"/>
                    <a:pt x="2981833" y="6804787"/>
                  </a:cubicBezTo>
                  <a:cubicBezTo>
                    <a:pt x="2974213" y="6804787"/>
                    <a:pt x="2974213" y="6804787"/>
                    <a:pt x="2974213" y="6804787"/>
                  </a:cubicBezTo>
                  <a:close/>
                  <a:moveTo>
                    <a:pt x="4011295" y="6743700"/>
                  </a:moveTo>
                  <a:cubicBezTo>
                    <a:pt x="4003675" y="6720840"/>
                    <a:pt x="4018915" y="6705600"/>
                    <a:pt x="4041775" y="6697980"/>
                  </a:cubicBezTo>
                  <a:cubicBezTo>
                    <a:pt x="4041775" y="6697980"/>
                    <a:pt x="4041775" y="6697980"/>
                    <a:pt x="4041775" y="6697980"/>
                  </a:cubicBezTo>
                  <a:cubicBezTo>
                    <a:pt x="4057015" y="6697980"/>
                    <a:pt x="4079875" y="6705600"/>
                    <a:pt x="4079875" y="6728460"/>
                  </a:cubicBezTo>
                  <a:cubicBezTo>
                    <a:pt x="4079875" y="6728460"/>
                    <a:pt x="4079875" y="6728460"/>
                    <a:pt x="4079875" y="6728460"/>
                  </a:cubicBezTo>
                  <a:cubicBezTo>
                    <a:pt x="4087495" y="6751320"/>
                    <a:pt x="4072255" y="6766560"/>
                    <a:pt x="4049395" y="6774180"/>
                  </a:cubicBezTo>
                  <a:cubicBezTo>
                    <a:pt x="4049395" y="6774180"/>
                    <a:pt x="4049395" y="6774180"/>
                    <a:pt x="4049395" y="6774180"/>
                  </a:cubicBezTo>
                  <a:cubicBezTo>
                    <a:pt x="4049395" y="6774180"/>
                    <a:pt x="4049395" y="6774180"/>
                    <a:pt x="4041775" y="6774180"/>
                  </a:cubicBezTo>
                  <a:cubicBezTo>
                    <a:pt x="4041775" y="6774180"/>
                    <a:pt x="4041775" y="6774180"/>
                    <a:pt x="4041775" y="6774180"/>
                  </a:cubicBezTo>
                  <a:cubicBezTo>
                    <a:pt x="4026535" y="6774180"/>
                    <a:pt x="4011295" y="6758940"/>
                    <a:pt x="4011295" y="6743700"/>
                  </a:cubicBezTo>
                  <a:close/>
                  <a:moveTo>
                    <a:pt x="2760599" y="6766560"/>
                  </a:moveTo>
                  <a:cubicBezTo>
                    <a:pt x="2737739" y="6766560"/>
                    <a:pt x="2730119" y="6743700"/>
                    <a:pt x="2730119" y="6728460"/>
                  </a:cubicBezTo>
                  <a:cubicBezTo>
                    <a:pt x="2730119" y="6728460"/>
                    <a:pt x="2730119" y="6728460"/>
                    <a:pt x="2730119" y="6728460"/>
                  </a:cubicBezTo>
                  <a:cubicBezTo>
                    <a:pt x="2737739" y="6705600"/>
                    <a:pt x="2752979" y="6690360"/>
                    <a:pt x="2775839" y="6697980"/>
                  </a:cubicBezTo>
                  <a:cubicBezTo>
                    <a:pt x="2775839" y="6697980"/>
                    <a:pt x="2775839" y="6697980"/>
                    <a:pt x="2775839" y="6697980"/>
                  </a:cubicBezTo>
                  <a:cubicBezTo>
                    <a:pt x="2798699" y="6697980"/>
                    <a:pt x="2806319" y="6720840"/>
                    <a:pt x="2806319" y="6736080"/>
                  </a:cubicBezTo>
                  <a:cubicBezTo>
                    <a:pt x="2806319" y="6736080"/>
                    <a:pt x="2806319" y="6736080"/>
                    <a:pt x="2806319" y="6736080"/>
                  </a:cubicBezTo>
                  <a:cubicBezTo>
                    <a:pt x="2798699" y="6758940"/>
                    <a:pt x="2783459" y="6774180"/>
                    <a:pt x="2768219" y="6774180"/>
                  </a:cubicBezTo>
                  <a:cubicBezTo>
                    <a:pt x="2768219" y="6774180"/>
                    <a:pt x="2768219" y="6774180"/>
                    <a:pt x="2768219" y="6774180"/>
                  </a:cubicBezTo>
                  <a:cubicBezTo>
                    <a:pt x="2768219" y="6774180"/>
                    <a:pt x="2760599" y="6774180"/>
                    <a:pt x="2760599" y="6766560"/>
                  </a:cubicBezTo>
                  <a:close/>
                  <a:moveTo>
                    <a:pt x="4217162" y="6697853"/>
                  </a:moveTo>
                  <a:cubicBezTo>
                    <a:pt x="4209542" y="6682613"/>
                    <a:pt x="4224782" y="6659753"/>
                    <a:pt x="4247642" y="6652133"/>
                  </a:cubicBezTo>
                  <a:cubicBezTo>
                    <a:pt x="4247642" y="6652133"/>
                    <a:pt x="4247642" y="6652133"/>
                    <a:pt x="4247642" y="6652133"/>
                  </a:cubicBezTo>
                  <a:cubicBezTo>
                    <a:pt x="4262882" y="6644513"/>
                    <a:pt x="4285742" y="6659753"/>
                    <a:pt x="4293362" y="6682613"/>
                  </a:cubicBezTo>
                  <a:cubicBezTo>
                    <a:pt x="4293362" y="6682613"/>
                    <a:pt x="4293362" y="6682613"/>
                    <a:pt x="4293362" y="6682613"/>
                  </a:cubicBezTo>
                  <a:cubicBezTo>
                    <a:pt x="4293362" y="6697853"/>
                    <a:pt x="4285742" y="6720713"/>
                    <a:pt x="4262882" y="6728333"/>
                  </a:cubicBezTo>
                  <a:cubicBezTo>
                    <a:pt x="4262882" y="6728333"/>
                    <a:pt x="4262882" y="6728333"/>
                    <a:pt x="4262882" y="6728333"/>
                  </a:cubicBezTo>
                  <a:cubicBezTo>
                    <a:pt x="4262882" y="6728333"/>
                    <a:pt x="4262882" y="6728333"/>
                    <a:pt x="4262882" y="6728333"/>
                  </a:cubicBezTo>
                  <a:cubicBezTo>
                    <a:pt x="4262882" y="6728333"/>
                    <a:pt x="4262882" y="6728333"/>
                    <a:pt x="4262882" y="6728333"/>
                  </a:cubicBezTo>
                  <a:cubicBezTo>
                    <a:pt x="4262882" y="6728333"/>
                    <a:pt x="4255262" y="6728333"/>
                    <a:pt x="4255262" y="6728333"/>
                  </a:cubicBezTo>
                  <a:cubicBezTo>
                    <a:pt x="4255262" y="6728333"/>
                    <a:pt x="4255262" y="6728333"/>
                    <a:pt x="4255262" y="6728333"/>
                  </a:cubicBezTo>
                  <a:cubicBezTo>
                    <a:pt x="4240022" y="6728333"/>
                    <a:pt x="4224782" y="6713093"/>
                    <a:pt x="4217162" y="6697853"/>
                  </a:cubicBezTo>
                  <a:close/>
                  <a:moveTo>
                    <a:pt x="2547112" y="6720713"/>
                  </a:moveTo>
                  <a:cubicBezTo>
                    <a:pt x="2531872" y="6713093"/>
                    <a:pt x="2516632" y="6697853"/>
                    <a:pt x="2524252" y="6674993"/>
                  </a:cubicBezTo>
                  <a:cubicBezTo>
                    <a:pt x="2524252" y="6674993"/>
                    <a:pt x="2524252" y="6674993"/>
                    <a:pt x="2524252" y="6674993"/>
                  </a:cubicBezTo>
                  <a:cubicBezTo>
                    <a:pt x="2524252" y="6652133"/>
                    <a:pt x="2547112" y="6644513"/>
                    <a:pt x="2569972" y="6644513"/>
                  </a:cubicBezTo>
                  <a:cubicBezTo>
                    <a:pt x="2569972" y="6644513"/>
                    <a:pt x="2569972" y="6644513"/>
                    <a:pt x="2569972" y="6644513"/>
                  </a:cubicBezTo>
                  <a:cubicBezTo>
                    <a:pt x="2585212" y="6652133"/>
                    <a:pt x="2600452" y="6674993"/>
                    <a:pt x="2592832" y="6697980"/>
                  </a:cubicBezTo>
                  <a:cubicBezTo>
                    <a:pt x="2592832" y="6697980"/>
                    <a:pt x="2592832" y="6697980"/>
                    <a:pt x="2592832" y="6697980"/>
                  </a:cubicBezTo>
                  <a:cubicBezTo>
                    <a:pt x="2592832" y="6713220"/>
                    <a:pt x="2577592" y="6720840"/>
                    <a:pt x="2562352" y="6720840"/>
                  </a:cubicBezTo>
                  <a:cubicBezTo>
                    <a:pt x="2562352" y="6720840"/>
                    <a:pt x="2562352" y="6720840"/>
                    <a:pt x="2562352" y="6720840"/>
                  </a:cubicBezTo>
                  <a:cubicBezTo>
                    <a:pt x="2554732" y="6720840"/>
                    <a:pt x="2554732" y="6720840"/>
                    <a:pt x="2547112" y="6720840"/>
                  </a:cubicBezTo>
                  <a:close/>
                  <a:moveTo>
                    <a:pt x="4423029" y="6644386"/>
                  </a:moveTo>
                  <a:cubicBezTo>
                    <a:pt x="4415409" y="6621526"/>
                    <a:pt x="4430649" y="6598666"/>
                    <a:pt x="4445889" y="6590919"/>
                  </a:cubicBezTo>
                  <a:cubicBezTo>
                    <a:pt x="4445889" y="6590919"/>
                    <a:pt x="4445889" y="6590919"/>
                    <a:pt x="4445889" y="6590919"/>
                  </a:cubicBezTo>
                  <a:cubicBezTo>
                    <a:pt x="4468749" y="6590919"/>
                    <a:pt x="4491609" y="6598539"/>
                    <a:pt x="4499229" y="6621399"/>
                  </a:cubicBezTo>
                  <a:cubicBezTo>
                    <a:pt x="4499229" y="6621399"/>
                    <a:pt x="4499229" y="6621399"/>
                    <a:pt x="4499229" y="6621399"/>
                  </a:cubicBezTo>
                  <a:cubicBezTo>
                    <a:pt x="4499229" y="6636639"/>
                    <a:pt x="4491609" y="6659499"/>
                    <a:pt x="4468749" y="6667119"/>
                  </a:cubicBezTo>
                  <a:cubicBezTo>
                    <a:pt x="4468749" y="6667119"/>
                    <a:pt x="4468749" y="6667119"/>
                    <a:pt x="4468749" y="6667119"/>
                  </a:cubicBezTo>
                  <a:cubicBezTo>
                    <a:pt x="4468749" y="6667119"/>
                    <a:pt x="4461129" y="6667119"/>
                    <a:pt x="4461129" y="6667119"/>
                  </a:cubicBezTo>
                  <a:cubicBezTo>
                    <a:pt x="4461129" y="6667119"/>
                    <a:pt x="4461129" y="6667119"/>
                    <a:pt x="4461129" y="6667119"/>
                  </a:cubicBezTo>
                  <a:cubicBezTo>
                    <a:pt x="4445889" y="6667119"/>
                    <a:pt x="4430649" y="6659499"/>
                    <a:pt x="4423029" y="6644259"/>
                  </a:cubicBezTo>
                  <a:close/>
                  <a:moveTo>
                    <a:pt x="2341118" y="6659626"/>
                  </a:moveTo>
                  <a:cubicBezTo>
                    <a:pt x="2341118" y="6659626"/>
                    <a:pt x="2341118" y="6659626"/>
                    <a:pt x="2341118" y="6659626"/>
                  </a:cubicBezTo>
                  <a:cubicBezTo>
                    <a:pt x="2341118" y="6659626"/>
                    <a:pt x="2341118" y="6659626"/>
                    <a:pt x="2341118" y="6659626"/>
                  </a:cubicBezTo>
                  <a:cubicBezTo>
                    <a:pt x="2318258" y="6652006"/>
                    <a:pt x="2310638" y="6629146"/>
                    <a:pt x="2318258" y="6613906"/>
                  </a:cubicBezTo>
                  <a:cubicBezTo>
                    <a:pt x="2318258" y="6613906"/>
                    <a:pt x="2318258" y="6613906"/>
                    <a:pt x="2318258" y="6613906"/>
                  </a:cubicBezTo>
                  <a:cubicBezTo>
                    <a:pt x="2325878" y="6591046"/>
                    <a:pt x="2348738" y="6583426"/>
                    <a:pt x="2363978" y="6591046"/>
                  </a:cubicBezTo>
                  <a:cubicBezTo>
                    <a:pt x="2363978" y="6591046"/>
                    <a:pt x="2363978" y="6591046"/>
                    <a:pt x="2363978" y="6591046"/>
                  </a:cubicBezTo>
                  <a:cubicBezTo>
                    <a:pt x="2386838" y="6591046"/>
                    <a:pt x="2394458" y="6613906"/>
                    <a:pt x="2386838" y="6636766"/>
                  </a:cubicBezTo>
                  <a:cubicBezTo>
                    <a:pt x="2386838" y="6636766"/>
                    <a:pt x="2386838" y="6636766"/>
                    <a:pt x="2386838" y="6636766"/>
                  </a:cubicBezTo>
                  <a:cubicBezTo>
                    <a:pt x="2386838" y="6652006"/>
                    <a:pt x="2371598" y="6659626"/>
                    <a:pt x="2356358" y="6659626"/>
                  </a:cubicBezTo>
                  <a:cubicBezTo>
                    <a:pt x="2356358" y="6659626"/>
                    <a:pt x="2356358" y="6659626"/>
                    <a:pt x="2356358" y="6659626"/>
                  </a:cubicBezTo>
                  <a:cubicBezTo>
                    <a:pt x="2348738" y="6659626"/>
                    <a:pt x="2348738" y="6659626"/>
                    <a:pt x="2341118" y="6659626"/>
                  </a:cubicBezTo>
                  <a:close/>
                  <a:moveTo>
                    <a:pt x="4628896" y="6568059"/>
                  </a:moveTo>
                  <a:cubicBezTo>
                    <a:pt x="4621276" y="6552819"/>
                    <a:pt x="4628896" y="6529959"/>
                    <a:pt x="4644136" y="6522339"/>
                  </a:cubicBezTo>
                  <a:cubicBezTo>
                    <a:pt x="4644136" y="6522339"/>
                    <a:pt x="4644136" y="6522339"/>
                    <a:pt x="4644136" y="6522339"/>
                  </a:cubicBezTo>
                  <a:cubicBezTo>
                    <a:pt x="4666996" y="6514719"/>
                    <a:pt x="4689856" y="6522339"/>
                    <a:pt x="4697476" y="6545199"/>
                  </a:cubicBezTo>
                  <a:cubicBezTo>
                    <a:pt x="4697476" y="6545199"/>
                    <a:pt x="4697476" y="6545199"/>
                    <a:pt x="4697476" y="6545199"/>
                  </a:cubicBezTo>
                  <a:cubicBezTo>
                    <a:pt x="4705096" y="6560439"/>
                    <a:pt x="4697476" y="6583299"/>
                    <a:pt x="4674616" y="6590919"/>
                  </a:cubicBezTo>
                  <a:cubicBezTo>
                    <a:pt x="4674616" y="6590919"/>
                    <a:pt x="4674616" y="6590919"/>
                    <a:pt x="4674616" y="6590919"/>
                  </a:cubicBezTo>
                  <a:cubicBezTo>
                    <a:pt x="4674616" y="6590919"/>
                    <a:pt x="4666996" y="6598539"/>
                    <a:pt x="4659376" y="6598539"/>
                  </a:cubicBezTo>
                  <a:cubicBezTo>
                    <a:pt x="4659376" y="6598539"/>
                    <a:pt x="4659376" y="6598539"/>
                    <a:pt x="4659376" y="6598539"/>
                  </a:cubicBezTo>
                  <a:cubicBezTo>
                    <a:pt x="4644136" y="6598539"/>
                    <a:pt x="4628896" y="6583299"/>
                    <a:pt x="4628896" y="6568059"/>
                  </a:cubicBezTo>
                  <a:close/>
                  <a:moveTo>
                    <a:pt x="2135251" y="6583299"/>
                  </a:moveTo>
                  <a:cubicBezTo>
                    <a:pt x="2120011" y="6575679"/>
                    <a:pt x="2112391" y="6552819"/>
                    <a:pt x="2120011" y="6537579"/>
                  </a:cubicBezTo>
                  <a:cubicBezTo>
                    <a:pt x="2120011" y="6537579"/>
                    <a:pt x="2120011" y="6537579"/>
                    <a:pt x="2120011" y="6537579"/>
                  </a:cubicBezTo>
                  <a:cubicBezTo>
                    <a:pt x="2127631" y="6514719"/>
                    <a:pt x="2150491" y="6507099"/>
                    <a:pt x="2165731" y="6514719"/>
                  </a:cubicBezTo>
                  <a:cubicBezTo>
                    <a:pt x="2165731" y="6514719"/>
                    <a:pt x="2165731" y="6514719"/>
                    <a:pt x="2165731" y="6514719"/>
                  </a:cubicBezTo>
                  <a:cubicBezTo>
                    <a:pt x="2188591" y="6522339"/>
                    <a:pt x="2196211" y="6545199"/>
                    <a:pt x="2188591" y="6560439"/>
                  </a:cubicBezTo>
                  <a:cubicBezTo>
                    <a:pt x="2188591" y="6560439"/>
                    <a:pt x="2188591" y="6560439"/>
                    <a:pt x="2188591" y="6560439"/>
                  </a:cubicBezTo>
                  <a:cubicBezTo>
                    <a:pt x="2180971" y="6575679"/>
                    <a:pt x="2165731" y="6590919"/>
                    <a:pt x="2150491" y="6590919"/>
                  </a:cubicBezTo>
                  <a:cubicBezTo>
                    <a:pt x="2150491" y="6590919"/>
                    <a:pt x="2150491" y="6590919"/>
                    <a:pt x="2150491" y="6590919"/>
                  </a:cubicBezTo>
                  <a:cubicBezTo>
                    <a:pt x="2150491" y="6590919"/>
                    <a:pt x="2142871" y="6590919"/>
                    <a:pt x="2135251" y="6583299"/>
                  </a:cubicBezTo>
                  <a:close/>
                  <a:moveTo>
                    <a:pt x="4827143" y="6491732"/>
                  </a:moveTo>
                  <a:cubicBezTo>
                    <a:pt x="4811903" y="6468872"/>
                    <a:pt x="4819523" y="6446012"/>
                    <a:pt x="4842383" y="6438265"/>
                  </a:cubicBezTo>
                  <a:cubicBezTo>
                    <a:pt x="4842383" y="6438265"/>
                    <a:pt x="4842383" y="6438265"/>
                    <a:pt x="4842383" y="6438265"/>
                  </a:cubicBezTo>
                  <a:cubicBezTo>
                    <a:pt x="4857623" y="6430645"/>
                    <a:pt x="4880483" y="6438265"/>
                    <a:pt x="4895723" y="6453505"/>
                  </a:cubicBezTo>
                  <a:cubicBezTo>
                    <a:pt x="4895723" y="6453505"/>
                    <a:pt x="4895723" y="6453505"/>
                    <a:pt x="4895723" y="6453505"/>
                  </a:cubicBezTo>
                  <a:cubicBezTo>
                    <a:pt x="4903343" y="6476365"/>
                    <a:pt x="4895723" y="6499225"/>
                    <a:pt x="4872863" y="6506972"/>
                  </a:cubicBezTo>
                  <a:cubicBezTo>
                    <a:pt x="4872863" y="6506972"/>
                    <a:pt x="4872863" y="6506972"/>
                    <a:pt x="4872863" y="6506972"/>
                  </a:cubicBezTo>
                  <a:cubicBezTo>
                    <a:pt x="4872863" y="6506972"/>
                    <a:pt x="4865243" y="6506972"/>
                    <a:pt x="4857623" y="6506972"/>
                  </a:cubicBezTo>
                  <a:cubicBezTo>
                    <a:pt x="4857623" y="6506972"/>
                    <a:pt x="4857623" y="6506972"/>
                    <a:pt x="4857623" y="6506972"/>
                  </a:cubicBezTo>
                  <a:cubicBezTo>
                    <a:pt x="4842383" y="6506972"/>
                    <a:pt x="4827143" y="6499352"/>
                    <a:pt x="4827143" y="6491732"/>
                  </a:cubicBezTo>
                  <a:close/>
                  <a:moveTo>
                    <a:pt x="1936877" y="6499352"/>
                  </a:moveTo>
                  <a:cubicBezTo>
                    <a:pt x="1921637" y="6491732"/>
                    <a:pt x="1914017" y="6468872"/>
                    <a:pt x="1921637" y="6445885"/>
                  </a:cubicBezTo>
                  <a:cubicBezTo>
                    <a:pt x="1921637" y="6445885"/>
                    <a:pt x="1921637" y="6445885"/>
                    <a:pt x="1921637" y="6445885"/>
                  </a:cubicBezTo>
                  <a:cubicBezTo>
                    <a:pt x="1929257" y="6430645"/>
                    <a:pt x="1952117" y="6423025"/>
                    <a:pt x="1974977" y="6430645"/>
                  </a:cubicBezTo>
                  <a:cubicBezTo>
                    <a:pt x="1974977" y="6430645"/>
                    <a:pt x="1974977" y="6430645"/>
                    <a:pt x="1974977" y="6430645"/>
                  </a:cubicBezTo>
                  <a:cubicBezTo>
                    <a:pt x="1990217" y="6438265"/>
                    <a:pt x="1997837" y="6461125"/>
                    <a:pt x="1990217" y="6476365"/>
                  </a:cubicBezTo>
                  <a:cubicBezTo>
                    <a:pt x="1990217" y="6476365"/>
                    <a:pt x="1990217" y="6476365"/>
                    <a:pt x="1990217" y="6476365"/>
                  </a:cubicBezTo>
                  <a:cubicBezTo>
                    <a:pt x="1982597" y="6491605"/>
                    <a:pt x="1967357" y="6499225"/>
                    <a:pt x="1959737" y="6499225"/>
                  </a:cubicBezTo>
                  <a:cubicBezTo>
                    <a:pt x="1959737" y="6499225"/>
                    <a:pt x="1959737" y="6499225"/>
                    <a:pt x="1959737" y="6499225"/>
                  </a:cubicBezTo>
                  <a:cubicBezTo>
                    <a:pt x="1952117" y="6499225"/>
                    <a:pt x="1944497" y="6499225"/>
                    <a:pt x="1936877" y="6499225"/>
                  </a:cubicBezTo>
                  <a:close/>
                  <a:moveTo>
                    <a:pt x="5017770" y="6392545"/>
                  </a:moveTo>
                  <a:cubicBezTo>
                    <a:pt x="5002530" y="6377305"/>
                    <a:pt x="5010150" y="6354445"/>
                    <a:pt x="5033010" y="6339078"/>
                  </a:cubicBezTo>
                  <a:cubicBezTo>
                    <a:pt x="5033010" y="6339078"/>
                    <a:pt x="5033010" y="6339078"/>
                    <a:pt x="5033010" y="6339078"/>
                  </a:cubicBezTo>
                  <a:cubicBezTo>
                    <a:pt x="5048250" y="6331458"/>
                    <a:pt x="5071110" y="6339078"/>
                    <a:pt x="5078730" y="6354318"/>
                  </a:cubicBezTo>
                  <a:cubicBezTo>
                    <a:pt x="5078730" y="6354318"/>
                    <a:pt x="5078730" y="6354318"/>
                    <a:pt x="5078730" y="6354318"/>
                  </a:cubicBezTo>
                  <a:cubicBezTo>
                    <a:pt x="5093970" y="6377178"/>
                    <a:pt x="5086350" y="6400038"/>
                    <a:pt x="5063490" y="6407785"/>
                  </a:cubicBezTo>
                  <a:cubicBezTo>
                    <a:pt x="5063490" y="6407785"/>
                    <a:pt x="5063490" y="6407785"/>
                    <a:pt x="5063490" y="6407785"/>
                  </a:cubicBezTo>
                  <a:cubicBezTo>
                    <a:pt x="5063490" y="6407785"/>
                    <a:pt x="5055870" y="6415405"/>
                    <a:pt x="5048250" y="6415405"/>
                  </a:cubicBezTo>
                  <a:cubicBezTo>
                    <a:pt x="5048250" y="6415405"/>
                    <a:pt x="5048250" y="6415405"/>
                    <a:pt x="5048250" y="6415405"/>
                  </a:cubicBezTo>
                  <a:cubicBezTo>
                    <a:pt x="5033010" y="6415405"/>
                    <a:pt x="5025390" y="6407785"/>
                    <a:pt x="5017770" y="6392545"/>
                  </a:cubicBezTo>
                  <a:close/>
                  <a:moveTo>
                    <a:pt x="1746250" y="6400165"/>
                  </a:moveTo>
                  <a:cubicBezTo>
                    <a:pt x="1731010" y="6384925"/>
                    <a:pt x="1723390" y="6362065"/>
                    <a:pt x="1731010" y="6346698"/>
                  </a:cubicBezTo>
                  <a:cubicBezTo>
                    <a:pt x="1731010" y="6346698"/>
                    <a:pt x="1731010" y="6346698"/>
                    <a:pt x="1731010" y="6346698"/>
                  </a:cubicBezTo>
                  <a:cubicBezTo>
                    <a:pt x="1746250" y="6323838"/>
                    <a:pt x="1769110" y="6323838"/>
                    <a:pt x="1784350" y="6331458"/>
                  </a:cubicBezTo>
                  <a:cubicBezTo>
                    <a:pt x="1784350" y="6331458"/>
                    <a:pt x="1784350" y="6331458"/>
                    <a:pt x="1784350" y="6331458"/>
                  </a:cubicBezTo>
                  <a:cubicBezTo>
                    <a:pt x="1807210" y="6339078"/>
                    <a:pt x="1807210" y="6361938"/>
                    <a:pt x="1799590" y="6384925"/>
                  </a:cubicBezTo>
                  <a:cubicBezTo>
                    <a:pt x="1799590" y="6384925"/>
                    <a:pt x="1799590" y="6384925"/>
                    <a:pt x="1799590" y="6384925"/>
                  </a:cubicBezTo>
                  <a:cubicBezTo>
                    <a:pt x="1791970" y="6392545"/>
                    <a:pt x="1776730" y="6400165"/>
                    <a:pt x="1769110" y="6400165"/>
                  </a:cubicBezTo>
                  <a:cubicBezTo>
                    <a:pt x="1769110" y="6400165"/>
                    <a:pt x="1769110" y="6400165"/>
                    <a:pt x="1769110" y="6400165"/>
                  </a:cubicBezTo>
                  <a:cubicBezTo>
                    <a:pt x="1761490" y="6400165"/>
                    <a:pt x="1753870" y="6400165"/>
                    <a:pt x="1746250" y="6400165"/>
                  </a:cubicBezTo>
                  <a:close/>
                  <a:moveTo>
                    <a:pt x="5200777" y="6285738"/>
                  </a:moveTo>
                  <a:cubicBezTo>
                    <a:pt x="5185537" y="6270498"/>
                    <a:pt x="5193157" y="6247638"/>
                    <a:pt x="5208397" y="6232271"/>
                  </a:cubicBezTo>
                  <a:cubicBezTo>
                    <a:pt x="5208397" y="6232271"/>
                    <a:pt x="5208397" y="6232271"/>
                    <a:pt x="5208397" y="6232271"/>
                  </a:cubicBezTo>
                  <a:cubicBezTo>
                    <a:pt x="5231257" y="6224651"/>
                    <a:pt x="5254117" y="6224651"/>
                    <a:pt x="5261737" y="6247511"/>
                  </a:cubicBezTo>
                  <a:cubicBezTo>
                    <a:pt x="5261737" y="6247511"/>
                    <a:pt x="5261737" y="6247511"/>
                    <a:pt x="5261737" y="6247511"/>
                  </a:cubicBezTo>
                  <a:cubicBezTo>
                    <a:pt x="5276977" y="6262751"/>
                    <a:pt x="5269357" y="6285611"/>
                    <a:pt x="5254117" y="6293231"/>
                  </a:cubicBezTo>
                  <a:cubicBezTo>
                    <a:pt x="5254117" y="6293231"/>
                    <a:pt x="5254117" y="6293231"/>
                    <a:pt x="5254117" y="6293231"/>
                  </a:cubicBezTo>
                  <a:cubicBezTo>
                    <a:pt x="5246497" y="6300851"/>
                    <a:pt x="5238877" y="6300851"/>
                    <a:pt x="5231257" y="6300851"/>
                  </a:cubicBezTo>
                  <a:cubicBezTo>
                    <a:pt x="5231257" y="6300851"/>
                    <a:pt x="5231257" y="6300851"/>
                    <a:pt x="5231257" y="6300851"/>
                  </a:cubicBezTo>
                  <a:cubicBezTo>
                    <a:pt x="5223637" y="6300851"/>
                    <a:pt x="5208397" y="6293231"/>
                    <a:pt x="5200777" y="6285611"/>
                  </a:cubicBezTo>
                  <a:close/>
                  <a:moveTo>
                    <a:pt x="1563243" y="6285738"/>
                  </a:moveTo>
                  <a:cubicBezTo>
                    <a:pt x="1563243" y="6285738"/>
                    <a:pt x="1563243" y="6285738"/>
                    <a:pt x="1563243" y="6285738"/>
                  </a:cubicBezTo>
                  <a:cubicBezTo>
                    <a:pt x="1563243" y="6285738"/>
                    <a:pt x="1563243" y="6285738"/>
                    <a:pt x="1563243" y="6285738"/>
                  </a:cubicBezTo>
                  <a:cubicBezTo>
                    <a:pt x="1548003" y="6270498"/>
                    <a:pt x="1540383" y="6247638"/>
                    <a:pt x="1548003" y="6232271"/>
                  </a:cubicBezTo>
                  <a:cubicBezTo>
                    <a:pt x="1548003" y="6232271"/>
                    <a:pt x="1548003" y="6232271"/>
                    <a:pt x="1548003" y="6232271"/>
                  </a:cubicBezTo>
                  <a:cubicBezTo>
                    <a:pt x="1563243" y="6217031"/>
                    <a:pt x="1586103" y="6209411"/>
                    <a:pt x="1601343" y="6224651"/>
                  </a:cubicBezTo>
                  <a:cubicBezTo>
                    <a:pt x="1601343" y="6224651"/>
                    <a:pt x="1601343" y="6224651"/>
                    <a:pt x="1601343" y="6224651"/>
                  </a:cubicBezTo>
                  <a:cubicBezTo>
                    <a:pt x="1624203" y="6232271"/>
                    <a:pt x="1624203" y="6255131"/>
                    <a:pt x="1616583" y="6278118"/>
                  </a:cubicBezTo>
                  <a:cubicBezTo>
                    <a:pt x="1616583" y="6278118"/>
                    <a:pt x="1616583" y="6278118"/>
                    <a:pt x="1616583" y="6278118"/>
                  </a:cubicBezTo>
                  <a:cubicBezTo>
                    <a:pt x="1608963" y="6285738"/>
                    <a:pt x="1593723" y="6293358"/>
                    <a:pt x="1586103" y="6293358"/>
                  </a:cubicBezTo>
                  <a:cubicBezTo>
                    <a:pt x="1586103" y="6293358"/>
                    <a:pt x="1586103" y="6293358"/>
                    <a:pt x="1586103" y="6293358"/>
                  </a:cubicBezTo>
                  <a:cubicBezTo>
                    <a:pt x="1578483" y="6293358"/>
                    <a:pt x="1570863" y="6293358"/>
                    <a:pt x="1563243" y="6285738"/>
                  </a:cubicBezTo>
                  <a:close/>
                  <a:moveTo>
                    <a:pt x="5376164" y="6163691"/>
                  </a:moveTo>
                  <a:cubicBezTo>
                    <a:pt x="5368544" y="6148451"/>
                    <a:pt x="5368544" y="6125591"/>
                    <a:pt x="5383784" y="6110224"/>
                  </a:cubicBezTo>
                  <a:cubicBezTo>
                    <a:pt x="5383784" y="6110224"/>
                    <a:pt x="5383784" y="6110224"/>
                    <a:pt x="5383784" y="6110224"/>
                  </a:cubicBezTo>
                  <a:cubicBezTo>
                    <a:pt x="5406644" y="6102604"/>
                    <a:pt x="5429504" y="6102604"/>
                    <a:pt x="5437124" y="6117844"/>
                  </a:cubicBezTo>
                  <a:cubicBezTo>
                    <a:pt x="5437124" y="6117844"/>
                    <a:pt x="5437124" y="6117844"/>
                    <a:pt x="5437124" y="6117844"/>
                  </a:cubicBezTo>
                  <a:cubicBezTo>
                    <a:pt x="5452364" y="6140704"/>
                    <a:pt x="5452364" y="6163564"/>
                    <a:pt x="5429504" y="6171311"/>
                  </a:cubicBezTo>
                  <a:cubicBezTo>
                    <a:pt x="5429504" y="6171311"/>
                    <a:pt x="5429504" y="6171311"/>
                    <a:pt x="5429504" y="6171311"/>
                  </a:cubicBezTo>
                  <a:cubicBezTo>
                    <a:pt x="5421884" y="6178931"/>
                    <a:pt x="5414264" y="6178931"/>
                    <a:pt x="5406644" y="6178931"/>
                  </a:cubicBezTo>
                  <a:cubicBezTo>
                    <a:pt x="5406644" y="6178931"/>
                    <a:pt x="5406644" y="6178931"/>
                    <a:pt x="5406644" y="6178931"/>
                  </a:cubicBezTo>
                  <a:cubicBezTo>
                    <a:pt x="5399024" y="6178931"/>
                    <a:pt x="5383784" y="6178931"/>
                    <a:pt x="5376164" y="6163691"/>
                  </a:cubicBezTo>
                  <a:close/>
                  <a:moveTo>
                    <a:pt x="1387856" y="6163691"/>
                  </a:moveTo>
                  <a:cubicBezTo>
                    <a:pt x="1387856" y="6163691"/>
                    <a:pt x="1387856" y="6163691"/>
                    <a:pt x="1387856" y="6163691"/>
                  </a:cubicBezTo>
                  <a:cubicBezTo>
                    <a:pt x="1387856" y="6163691"/>
                    <a:pt x="1387856" y="6163691"/>
                    <a:pt x="1387856" y="6163691"/>
                  </a:cubicBezTo>
                  <a:cubicBezTo>
                    <a:pt x="1364996" y="6148451"/>
                    <a:pt x="1364996" y="6125591"/>
                    <a:pt x="1380236" y="6110224"/>
                  </a:cubicBezTo>
                  <a:cubicBezTo>
                    <a:pt x="1380236" y="6110224"/>
                    <a:pt x="1380236" y="6110224"/>
                    <a:pt x="1380236" y="6110224"/>
                  </a:cubicBezTo>
                  <a:cubicBezTo>
                    <a:pt x="1387856" y="6094984"/>
                    <a:pt x="1410716" y="6087364"/>
                    <a:pt x="1425956" y="6102604"/>
                  </a:cubicBezTo>
                  <a:cubicBezTo>
                    <a:pt x="1425956" y="6102604"/>
                    <a:pt x="1425956" y="6102604"/>
                    <a:pt x="1425956" y="6102604"/>
                  </a:cubicBezTo>
                  <a:cubicBezTo>
                    <a:pt x="1448816" y="6110224"/>
                    <a:pt x="1448816" y="6140704"/>
                    <a:pt x="1441196" y="6156071"/>
                  </a:cubicBezTo>
                  <a:cubicBezTo>
                    <a:pt x="1441196" y="6156071"/>
                    <a:pt x="1441196" y="6156071"/>
                    <a:pt x="1441196" y="6156071"/>
                  </a:cubicBezTo>
                  <a:cubicBezTo>
                    <a:pt x="1433576" y="6163691"/>
                    <a:pt x="1418336" y="6171311"/>
                    <a:pt x="1410716" y="6171311"/>
                  </a:cubicBezTo>
                  <a:cubicBezTo>
                    <a:pt x="1410716" y="6171311"/>
                    <a:pt x="1410716" y="6171311"/>
                    <a:pt x="1410716" y="6171311"/>
                  </a:cubicBezTo>
                  <a:cubicBezTo>
                    <a:pt x="1395476" y="6171311"/>
                    <a:pt x="1387856" y="6163691"/>
                    <a:pt x="1387856" y="6163691"/>
                  </a:cubicBezTo>
                  <a:close/>
                  <a:moveTo>
                    <a:pt x="5551551" y="6034024"/>
                  </a:moveTo>
                  <a:cubicBezTo>
                    <a:pt x="5536311" y="6018784"/>
                    <a:pt x="5536311" y="5995924"/>
                    <a:pt x="5551551" y="5980557"/>
                  </a:cubicBezTo>
                  <a:cubicBezTo>
                    <a:pt x="5551551" y="5980557"/>
                    <a:pt x="5551551" y="5980557"/>
                    <a:pt x="5551551" y="5980557"/>
                  </a:cubicBezTo>
                  <a:cubicBezTo>
                    <a:pt x="5566791" y="5965317"/>
                    <a:pt x="5597271" y="5972937"/>
                    <a:pt x="5604891" y="5988177"/>
                  </a:cubicBezTo>
                  <a:cubicBezTo>
                    <a:pt x="5604891" y="5988177"/>
                    <a:pt x="5604891" y="5988177"/>
                    <a:pt x="5604891" y="5988177"/>
                  </a:cubicBezTo>
                  <a:cubicBezTo>
                    <a:pt x="5620131" y="6003417"/>
                    <a:pt x="5620131" y="6026277"/>
                    <a:pt x="5604891" y="6041644"/>
                  </a:cubicBezTo>
                  <a:cubicBezTo>
                    <a:pt x="5604891" y="6041644"/>
                    <a:pt x="5604891" y="6041644"/>
                    <a:pt x="5604891" y="6041644"/>
                  </a:cubicBezTo>
                  <a:cubicBezTo>
                    <a:pt x="5597271" y="6049264"/>
                    <a:pt x="5589651" y="6049264"/>
                    <a:pt x="5574411" y="6049264"/>
                  </a:cubicBezTo>
                  <a:cubicBezTo>
                    <a:pt x="5574411" y="6049264"/>
                    <a:pt x="5574411" y="6049264"/>
                    <a:pt x="5574411" y="6049264"/>
                  </a:cubicBezTo>
                  <a:cubicBezTo>
                    <a:pt x="5566791" y="6049264"/>
                    <a:pt x="5559171" y="6041644"/>
                    <a:pt x="5551551" y="6034024"/>
                  </a:cubicBezTo>
                  <a:close/>
                  <a:moveTo>
                    <a:pt x="1212469" y="6026404"/>
                  </a:moveTo>
                  <a:cubicBezTo>
                    <a:pt x="1212469" y="6026404"/>
                    <a:pt x="1212469" y="6026404"/>
                    <a:pt x="1212469" y="6026404"/>
                  </a:cubicBezTo>
                  <a:cubicBezTo>
                    <a:pt x="1212469" y="6026404"/>
                    <a:pt x="1212469" y="6026404"/>
                    <a:pt x="1212469" y="6026404"/>
                  </a:cubicBezTo>
                  <a:cubicBezTo>
                    <a:pt x="1197229" y="6011164"/>
                    <a:pt x="1197229" y="5988304"/>
                    <a:pt x="1212469" y="5972937"/>
                  </a:cubicBezTo>
                  <a:cubicBezTo>
                    <a:pt x="1212469" y="5972937"/>
                    <a:pt x="1212469" y="5972937"/>
                    <a:pt x="1212469" y="5972937"/>
                  </a:cubicBezTo>
                  <a:cubicBezTo>
                    <a:pt x="1220089" y="5957697"/>
                    <a:pt x="1250569" y="5957697"/>
                    <a:pt x="1265809" y="5972937"/>
                  </a:cubicBezTo>
                  <a:cubicBezTo>
                    <a:pt x="1265809" y="5972937"/>
                    <a:pt x="1265809" y="5972937"/>
                    <a:pt x="1265809" y="5972937"/>
                  </a:cubicBezTo>
                  <a:cubicBezTo>
                    <a:pt x="1281049" y="5980557"/>
                    <a:pt x="1281049" y="6003417"/>
                    <a:pt x="1265809" y="6026404"/>
                  </a:cubicBezTo>
                  <a:cubicBezTo>
                    <a:pt x="1265809" y="6026404"/>
                    <a:pt x="1265809" y="6026404"/>
                    <a:pt x="1265809" y="6026404"/>
                  </a:cubicBezTo>
                  <a:cubicBezTo>
                    <a:pt x="1258189" y="6034024"/>
                    <a:pt x="1250569" y="6034024"/>
                    <a:pt x="1235329" y="6034024"/>
                  </a:cubicBezTo>
                  <a:cubicBezTo>
                    <a:pt x="1235329" y="6034024"/>
                    <a:pt x="1235329" y="6034024"/>
                    <a:pt x="1235329" y="6034024"/>
                  </a:cubicBezTo>
                  <a:cubicBezTo>
                    <a:pt x="1227709" y="6034024"/>
                    <a:pt x="1220089" y="6034024"/>
                    <a:pt x="1212469" y="6026404"/>
                  </a:cubicBezTo>
                  <a:close/>
                  <a:moveTo>
                    <a:pt x="5711698" y="5896737"/>
                  </a:moveTo>
                  <a:cubicBezTo>
                    <a:pt x="5696458" y="5881497"/>
                    <a:pt x="5696458" y="5858637"/>
                    <a:pt x="5711698" y="5843270"/>
                  </a:cubicBezTo>
                  <a:cubicBezTo>
                    <a:pt x="5711698" y="5843270"/>
                    <a:pt x="5711698" y="5843270"/>
                    <a:pt x="5711698" y="5843270"/>
                  </a:cubicBezTo>
                  <a:cubicBezTo>
                    <a:pt x="5726938" y="5828030"/>
                    <a:pt x="5749798" y="5828030"/>
                    <a:pt x="5765038" y="5843270"/>
                  </a:cubicBezTo>
                  <a:cubicBezTo>
                    <a:pt x="5765038" y="5843270"/>
                    <a:pt x="5765038" y="5843270"/>
                    <a:pt x="5765038" y="5843270"/>
                  </a:cubicBezTo>
                  <a:cubicBezTo>
                    <a:pt x="5780278" y="5858510"/>
                    <a:pt x="5780278" y="5881370"/>
                    <a:pt x="5765038" y="5896737"/>
                  </a:cubicBezTo>
                  <a:cubicBezTo>
                    <a:pt x="5765038" y="5896737"/>
                    <a:pt x="5765038" y="5896737"/>
                    <a:pt x="5765038" y="5896737"/>
                  </a:cubicBezTo>
                  <a:cubicBezTo>
                    <a:pt x="5757418" y="5904357"/>
                    <a:pt x="5749798" y="5904357"/>
                    <a:pt x="5734558" y="5904357"/>
                  </a:cubicBezTo>
                  <a:cubicBezTo>
                    <a:pt x="5734558" y="5904357"/>
                    <a:pt x="5734558" y="5904357"/>
                    <a:pt x="5734558" y="5904357"/>
                  </a:cubicBezTo>
                  <a:cubicBezTo>
                    <a:pt x="5726938" y="5904357"/>
                    <a:pt x="5719318" y="5904357"/>
                    <a:pt x="5711698" y="5896737"/>
                  </a:cubicBezTo>
                  <a:close/>
                  <a:moveTo>
                    <a:pt x="1052322" y="5881497"/>
                  </a:moveTo>
                  <a:cubicBezTo>
                    <a:pt x="1037082" y="5866257"/>
                    <a:pt x="1037082" y="5843397"/>
                    <a:pt x="1052322" y="5828030"/>
                  </a:cubicBezTo>
                  <a:cubicBezTo>
                    <a:pt x="1052322" y="5828030"/>
                    <a:pt x="1052322" y="5828030"/>
                    <a:pt x="1052322" y="5828030"/>
                  </a:cubicBezTo>
                  <a:cubicBezTo>
                    <a:pt x="1067562" y="5812790"/>
                    <a:pt x="1090422" y="5812790"/>
                    <a:pt x="1105662" y="5828030"/>
                  </a:cubicBezTo>
                  <a:cubicBezTo>
                    <a:pt x="1105662" y="5828030"/>
                    <a:pt x="1105662" y="5828030"/>
                    <a:pt x="1105662" y="5828030"/>
                  </a:cubicBezTo>
                  <a:cubicBezTo>
                    <a:pt x="1120902" y="5843270"/>
                    <a:pt x="1120902" y="5866130"/>
                    <a:pt x="1105662" y="5881497"/>
                  </a:cubicBezTo>
                  <a:cubicBezTo>
                    <a:pt x="1105662" y="5881497"/>
                    <a:pt x="1105662" y="5881497"/>
                    <a:pt x="1105662" y="5881497"/>
                  </a:cubicBezTo>
                  <a:cubicBezTo>
                    <a:pt x="1098042" y="5889117"/>
                    <a:pt x="1090422" y="5896737"/>
                    <a:pt x="1082802" y="5896737"/>
                  </a:cubicBezTo>
                  <a:cubicBezTo>
                    <a:pt x="1082802" y="5896737"/>
                    <a:pt x="1082802" y="5896737"/>
                    <a:pt x="1082802" y="5896737"/>
                  </a:cubicBezTo>
                  <a:cubicBezTo>
                    <a:pt x="1067562" y="5896737"/>
                    <a:pt x="1059942" y="5889117"/>
                    <a:pt x="1052322" y="5881497"/>
                  </a:cubicBezTo>
                  <a:close/>
                  <a:moveTo>
                    <a:pt x="5864225" y="5744210"/>
                  </a:moveTo>
                  <a:cubicBezTo>
                    <a:pt x="5848985" y="5728970"/>
                    <a:pt x="5848985" y="5706110"/>
                    <a:pt x="5864225" y="5690743"/>
                  </a:cubicBezTo>
                  <a:cubicBezTo>
                    <a:pt x="5864225" y="5690743"/>
                    <a:pt x="5864225" y="5690743"/>
                    <a:pt x="5864225" y="5690743"/>
                  </a:cubicBezTo>
                  <a:cubicBezTo>
                    <a:pt x="5871845" y="5675503"/>
                    <a:pt x="5902325" y="5675503"/>
                    <a:pt x="5917565" y="5690743"/>
                  </a:cubicBezTo>
                  <a:cubicBezTo>
                    <a:pt x="5917565" y="5690743"/>
                    <a:pt x="5917565" y="5690743"/>
                    <a:pt x="5917565" y="5690743"/>
                  </a:cubicBezTo>
                  <a:cubicBezTo>
                    <a:pt x="5932805" y="5705983"/>
                    <a:pt x="5932805" y="5728843"/>
                    <a:pt x="5917565" y="5744210"/>
                  </a:cubicBezTo>
                  <a:cubicBezTo>
                    <a:pt x="5917565" y="5744210"/>
                    <a:pt x="5917565" y="5744210"/>
                    <a:pt x="5917565" y="5744210"/>
                  </a:cubicBezTo>
                  <a:cubicBezTo>
                    <a:pt x="5909945" y="5751830"/>
                    <a:pt x="5902325" y="5751830"/>
                    <a:pt x="5887085" y="5751830"/>
                  </a:cubicBezTo>
                  <a:cubicBezTo>
                    <a:pt x="5887085" y="5751830"/>
                    <a:pt x="5887085" y="5751830"/>
                    <a:pt x="5887085" y="5751830"/>
                  </a:cubicBezTo>
                  <a:cubicBezTo>
                    <a:pt x="5879465" y="5751830"/>
                    <a:pt x="5871845" y="5751830"/>
                    <a:pt x="5864225" y="5744210"/>
                  </a:cubicBezTo>
                  <a:close/>
                  <a:moveTo>
                    <a:pt x="899795" y="5728970"/>
                  </a:moveTo>
                  <a:cubicBezTo>
                    <a:pt x="899795" y="5728970"/>
                    <a:pt x="899795" y="5728970"/>
                    <a:pt x="899795" y="5728970"/>
                  </a:cubicBezTo>
                  <a:cubicBezTo>
                    <a:pt x="899795" y="5728970"/>
                    <a:pt x="899795" y="5728970"/>
                    <a:pt x="899795" y="5728970"/>
                  </a:cubicBezTo>
                  <a:cubicBezTo>
                    <a:pt x="884555" y="5713730"/>
                    <a:pt x="892175" y="5690870"/>
                    <a:pt x="907415" y="5675503"/>
                  </a:cubicBezTo>
                  <a:cubicBezTo>
                    <a:pt x="907415" y="5675503"/>
                    <a:pt x="907415" y="5675503"/>
                    <a:pt x="907415" y="5675503"/>
                  </a:cubicBezTo>
                  <a:cubicBezTo>
                    <a:pt x="922655" y="5660263"/>
                    <a:pt x="945515" y="5660263"/>
                    <a:pt x="960755" y="5675503"/>
                  </a:cubicBezTo>
                  <a:cubicBezTo>
                    <a:pt x="960755" y="5675503"/>
                    <a:pt x="960755" y="5675503"/>
                    <a:pt x="960755" y="5675503"/>
                  </a:cubicBezTo>
                  <a:cubicBezTo>
                    <a:pt x="975995" y="5690743"/>
                    <a:pt x="968375" y="5713603"/>
                    <a:pt x="953135" y="5728970"/>
                  </a:cubicBezTo>
                  <a:cubicBezTo>
                    <a:pt x="953135" y="5728970"/>
                    <a:pt x="953135" y="5728970"/>
                    <a:pt x="953135" y="5728970"/>
                  </a:cubicBezTo>
                  <a:cubicBezTo>
                    <a:pt x="945515" y="5736590"/>
                    <a:pt x="937895" y="5736590"/>
                    <a:pt x="930275" y="5736590"/>
                  </a:cubicBezTo>
                  <a:cubicBezTo>
                    <a:pt x="930275" y="5736590"/>
                    <a:pt x="930275" y="5736590"/>
                    <a:pt x="930275" y="5736590"/>
                  </a:cubicBezTo>
                  <a:cubicBezTo>
                    <a:pt x="922655" y="5736590"/>
                    <a:pt x="907415" y="5736590"/>
                    <a:pt x="899795" y="5728970"/>
                  </a:cubicBezTo>
                  <a:close/>
                  <a:moveTo>
                    <a:pt x="6009132" y="5584063"/>
                  </a:moveTo>
                  <a:cubicBezTo>
                    <a:pt x="5986272" y="5568823"/>
                    <a:pt x="5986272" y="5545963"/>
                    <a:pt x="6001512" y="5530596"/>
                  </a:cubicBezTo>
                  <a:cubicBezTo>
                    <a:pt x="6001512" y="5530596"/>
                    <a:pt x="6001512" y="5530596"/>
                    <a:pt x="6001512" y="5530596"/>
                  </a:cubicBezTo>
                  <a:cubicBezTo>
                    <a:pt x="6016752" y="5515356"/>
                    <a:pt x="6039612" y="5515356"/>
                    <a:pt x="6054852" y="5522976"/>
                  </a:cubicBezTo>
                  <a:cubicBezTo>
                    <a:pt x="6054852" y="5522976"/>
                    <a:pt x="6054852" y="5522976"/>
                    <a:pt x="6054852" y="5522976"/>
                  </a:cubicBezTo>
                  <a:cubicBezTo>
                    <a:pt x="6070092" y="5538216"/>
                    <a:pt x="6070092" y="5561076"/>
                    <a:pt x="6062472" y="5576443"/>
                  </a:cubicBezTo>
                  <a:cubicBezTo>
                    <a:pt x="6062472" y="5576443"/>
                    <a:pt x="6062472" y="5576443"/>
                    <a:pt x="6062472" y="5576443"/>
                  </a:cubicBezTo>
                  <a:cubicBezTo>
                    <a:pt x="6054852" y="5591683"/>
                    <a:pt x="6039612" y="5591683"/>
                    <a:pt x="6031992" y="5591683"/>
                  </a:cubicBezTo>
                  <a:cubicBezTo>
                    <a:pt x="6031992" y="5591683"/>
                    <a:pt x="6031992" y="5591683"/>
                    <a:pt x="6031992" y="5591683"/>
                  </a:cubicBezTo>
                  <a:cubicBezTo>
                    <a:pt x="6024372" y="5591683"/>
                    <a:pt x="6009132" y="5591683"/>
                    <a:pt x="6009132" y="5584063"/>
                  </a:cubicBezTo>
                  <a:close/>
                  <a:moveTo>
                    <a:pt x="762508" y="5561203"/>
                  </a:moveTo>
                  <a:cubicBezTo>
                    <a:pt x="762508" y="5561203"/>
                    <a:pt x="762508" y="5561203"/>
                    <a:pt x="762508" y="5561203"/>
                  </a:cubicBezTo>
                  <a:cubicBezTo>
                    <a:pt x="762508" y="5561203"/>
                    <a:pt x="762508" y="5561203"/>
                    <a:pt x="762508" y="5561203"/>
                  </a:cubicBezTo>
                  <a:cubicBezTo>
                    <a:pt x="747268" y="5545963"/>
                    <a:pt x="747268" y="5523103"/>
                    <a:pt x="762508" y="5507736"/>
                  </a:cubicBezTo>
                  <a:cubicBezTo>
                    <a:pt x="762508" y="5507736"/>
                    <a:pt x="762508" y="5507736"/>
                    <a:pt x="762508" y="5507736"/>
                  </a:cubicBezTo>
                  <a:cubicBezTo>
                    <a:pt x="785368" y="5500116"/>
                    <a:pt x="808228" y="5500116"/>
                    <a:pt x="823468" y="5515356"/>
                  </a:cubicBezTo>
                  <a:cubicBezTo>
                    <a:pt x="823468" y="5515356"/>
                    <a:pt x="823468" y="5515356"/>
                    <a:pt x="823468" y="5515356"/>
                  </a:cubicBezTo>
                  <a:cubicBezTo>
                    <a:pt x="831088" y="5530596"/>
                    <a:pt x="831088" y="5553456"/>
                    <a:pt x="815848" y="5568823"/>
                  </a:cubicBezTo>
                  <a:cubicBezTo>
                    <a:pt x="815848" y="5568823"/>
                    <a:pt x="815848" y="5568823"/>
                    <a:pt x="815848" y="5568823"/>
                  </a:cubicBezTo>
                  <a:cubicBezTo>
                    <a:pt x="808228" y="5576443"/>
                    <a:pt x="800608" y="5576443"/>
                    <a:pt x="792988" y="5576443"/>
                  </a:cubicBezTo>
                  <a:cubicBezTo>
                    <a:pt x="792988" y="5576443"/>
                    <a:pt x="792988" y="5576443"/>
                    <a:pt x="792988" y="5576443"/>
                  </a:cubicBezTo>
                  <a:cubicBezTo>
                    <a:pt x="777748" y="5576443"/>
                    <a:pt x="770128" y="5576443"/>
                    <a:pt x="762508" y="5561203"/>
                  </a:cubicBezTo>
                  <a:close/>
                  <a:moveTo>
                    <a:pt x="6138799" y="5416296"/>
                  </a:moveTo>
                  <a:cubicBezTo>
                    <a:pt x="6123559" y="5401056"/>
                    <a:pt x="6115939" y="5378196"/>
                    <a:pt x="6131179" y="5362829"/>
                  </a:cubicBezTo>
                  <a:cubicBezTo>
                    <a:pt x="6131179" y="5362829"/>
                    <a:pt x="6131179" y="5362829"/>
                    <a:pt x="6131179" y="5362829"/>
                  </a:cubicBezTo>
                  <a:cubicBezTo>
                    <a:pt x="6138799" y="5347589"/>
                    <a:pt x="6161659" y="5339969"/>
                    <a:pt x="6184519" y="5355209"/>
                  </a:cubicBezTo>
                  <a:cubicBezTo>
                    <a:pt x="6184519" y="5355209"/>
                    <a:pt x="6184519" y="5355209"/>
                    <a:pt x="6184519" y="5355209"/>
                  </a:cubicBezTo>
                  <a:cubicBezTo>
                    <a:pt x="6199759" y="5370449"/>
                    <a:pt x="6199759" y="5393309"/>
                    <a:pt x="6192139" y="5408676"/>
                  </a:cubicBezTo>
                  <a:cubicBezTo>
                    <a:pt x="6192139" y="5408676"/>
                    <a:pt x="6192139" y="5408676"/>
                    <a:pt x="6192139" y="5408676"/>
                  </a:cubicBezTo>
                  <a:cubicBezTo>
                    <a:pt x="6184519" y="5416296"/>
                    <a:pt x="6169279" y="5423916"/>
                    <a:pt x="6161659" y="5423916"/>
                  </a:cubicBezTo>
                  <a:cubicBezTo>
                    <a:pt x="6161659" y="5423916"/>
                    <a:pt x="6161659" y="5423916"/>
                    <a:pt x="6161659" y="5423916"/>
                  </a:cubicBezTo>
                  <a:cubicBezTo>
                    <a:pt x="6154039" y="5423916"/>
                    <a:pt x="6146419" y="5423916"/>
                    <a:pt x="6138799" y="5416296"/>
                  </a:cubicBezTo>
                  <a:close/>
                  <a:moveTo>
                    <a:pt x="632841" y="5393436"/>
                  </a:moveTo>
                  <a:cubicBezTo>
                    <a:pt x="617601" y="5370576"/>
                    <a:pt x="625221" y="5347716"/>
                    <a:pt x="640461" y="5339969"/>
                  </a:cubicBezTo>
                  <a:cubicBezTo>
                    <a:pt x="640461" y="5339969"/>
                    <a:pt x="640461" y="5339969"/>
                    <a:pt x="640461" y="5339969"/>
                  </a:cubicBezTo>
                  <a:cubicBezTo>
                    <a:pt x="655701" y="5324729"/>
                    <a:pt x="678561" y="5332349"/>
                    <a:pt x="693801" y="5347589"/>
                  </a:cubicBezTo>
                  <a:cubicBezTo>
                    <a:pt x="693801" y="5347589"/>
                    <a:pt x="693801" y="5347589"/>
                    <a:pt x="693801" y="5347589"/>
                  </a:cubicBezTo>
                  <a:cubicBezTo>
                    <a:pt x="701421" y="5362829"/>
                    <a:pt x="701421" y="5385689"/>
                    <a:pt x="686181" y="5401056"/>
                  </a:cubicBezTo>
                  <a:cubicBezTo>
                    <a:pt x="686181" y="5401056"/>
                    <a:pt x="686181" y="5401056"/>
                    <a:pt x="686181" y="5401056"/>
                  </a:cubicBezTo>
                  <a:cubicBezTo>
                    <a:pt x="678561" y="5408676"/>
                    <a:pt x="670941" y="5408676"/>
                    <a:pt x="663321" y="5408676"/>
                  </a:cubicBezTo>
                  <a:cubicBezTo>
                    <a:pt x="663321" y="5408676"/>
                    <a:pt x="663321" y="5408676"/>
                    <a:pt x="663321" y="5408676"/>
                  </a:cubicBezTo>
                  <a:cubicBezTo>
                    <a:pt x="648081" y="5408676"/>
                    <a:pt x="640461" y="5401056"/>
                    <a:pt x="632841" y="5393436"/>
                  </a:cubicBezTo>
                  <a:close/>
                  <a:moveTo>
                    <a:pt x="6260719" y="5240909"/>
                  </a:moveTo>
                  <a:cubicBezTo>
                    <a:pt x="6237859" y="5225669"/>
                    <a:pt x="6237859" y="5202809"/>
                    <a:pt x="6245479" y="5187442"/>
                  </a:cubicBezTo>
                  <a:cubicBezTo>
                    <a:pt x="6245479" y="5187442"/>
                    <a:pt x="6245479" y="5187442"/>
                    <a:pt x="6245479" y="5187442"/>
                  </a:cubicBezTo>
                  <a:cubicBezTo>
                    <a:pt x="6260719" y="5172202"/>
                    <a:pt x="6283579" y="5164582"/>
                    <a:pt x="6298819" y="5172202"/>
                  </a:cubicBezTo>
                  <a:cubicBezTo>
                    <a:pt x="6298819" y="5172202"/>
                    <a:pt x="6298819" y="5172202"/>
                    <a:pt x="6298819" y="5172202"/>
                  </a:cubicBezTo>
                  <a:cubicBezTo>
                    <a:pt x="6314059" y="5187442"/>
                    <a:pt x="6321679" y="5210302"/>
                    <a:pt x="6314059" y="5225669"/>
                  </a:cubicBezTo>
                  <a:cubicBezTo>
                    <a:pt x="6314059" y="5225669"/>
                    <a:pt x="6314059" y="5225669"/>
                    <a:pt x="6314059" y="5225669"/>
                  </a:cubicBezTo>
                  <a:cubicBezTo>
                    <a:pt x="6306439" y="5240909"/>
                    <a:pt x="6291199" y="5248529"/>
                    <a:pt x="6275959" y="5248529"/>
                  </a:cubicBezTo>
                  <a:cubicBezTo>
                    <a:pt x="6275959" y="5248529"/>
                    <a:pt x="6275959" y="5248529"/>
                    <a:pt x="6275959" y="5248529"/>
                  </a:cubicBezTo>
                  <a:cubicBezTo>
                    <a:pt x="6275959" y="5248529"/>
                    <a:pt x="6268339" y="5240909"/>
                    <a:pt x="6260719" y="5240909"/>
                  </a:cubicBezTo>
                  <a:close/>
                  <a:moveTo>
                    <a:pt x="510794" y="5210429"/>
                  </a:moveTo>
                  <a:cubicBezTo>
                    <a:pt x="510794" y="5210429"/>
                    <a:pt x="510794" y="5210429"/>
                    <a:pt x="510794" y="5210429"/>
                  </a:cubicBezTo>
                  <a:cubicBezTo>
                    <a:pt x="510794" y="5210429"/>
                    <a:pt x="510794" y="5210429"/>
                    <a:pt x="510794" y="5210429"/>
                  </a:cubicBezTo>
                  <a:cubicBezTo>
                    <a:pt x="495554" y="5195189"/>
                    <a:pt x="503174" y="5172329"/>
                    <a:pt x="526034" y="5156962"/>
                  </a:cubicBezTo>
                  <a:cubicBezTo>
                    <a:pt x="526034" y="5156962"/>
                    <a:pt x="526034" y="5156962"/>
                    <a:pt x="526034" y="5156962"/>
                  </a:cubicBezTo>
                  <a:cubicBezTo>
                    <a:pt x="541274" y="5149342"/>
                    <a:pt x="564134" y="5149342"/>
                    <a:pt x="571754" y="5172202"/>
                  </a:cubicBezTo>
                  <a:cubicBezTo>
                    <a:pt x="571754" y="5172202"/>
                    <a:pt x="571754" y="5172202"/>
                    <a:pt x="571754" y="5172202"/>
                  </a:cubicBezTo>
                  <a:cubicBezTo>
                    <a:pt x="586994" y="5187442"/>
                    <a:pt x="579374" y="5210302"/>
                    <a:pt x="564134" y="5225669"/>
                  </a:cubicBezTo>
                  <a:cubicBezTo>
                    <a:pt x="564134" y="5225669"/>
                    <a:pt x="564134" y="5225669"/>
                    <a:pt x="564134" y="5225669"/>
                  </a:cubicBezTo>
                  <a:cubicBezTo>
                    <a:pt x="556514" y="5225669"/>
                    <a:pt x="548894" y="5225669"/>
                    <a:pt x="541274" y="5225669"/>
                  </a:cubicBezTo>
                  <a:cubicBezTo>
                    <a:pt x="541274" y="5225669"/>
                    <a:pt x="541274" y="5225669"/>
                    <a:pt x="541274" y="5225669"/>
                  </a:cubicBezTo>
                  <a:cubicBezTo>
                    <a:pt x="526034" y="5225669"/>
                    <a:pt x="518414" y="5225669"/>
                    <a:pt x="510794" y="5210429"/>
                  </a:cubicBezTo>
                  <a:close/>
                  <a:moveTo>
                    <a:pt x="6367526" y="5057902"/>
                  </a:moveTo>
                  <a:cubicBezTo>
                    <a:pt x="6352286" y="5042662"/>
                    <a:pt x="6344666" y="5019802"/>
                    <a:pt x="6352286" y="5004435"/>
                  </a:cubicBezTo>
                  <a:cubicBezTo>
                    <a:pt x="6352286" y="5004435"/>
                    <a:pt x="6352286" y="5004435"/>
                    <a:pt x="6352286" y="5004435"/>
                  </a:cubicBezTo>
                  <a:cubicBezTo>
                    <a:pt x="6367526" y="4989195"/>
                    <a:pt x="6390386" y="4981575"/>
                    <a:pt x="6405626" y="4989195"/>
                  </a:cubicBezTo>
                  <a:cubicBezTo>
                    <a:pt x="6405626" y="4989195"/>
                    <a:pt x="6405626" y="4989195"/>
                    <a:pt x="6405626" y="4989195"/>
                  </a:cubicBezTo>
                  <a:cubicBezTo>
                    <a:pt x="6420866" y="4996815"/>
                    <a:pt x="6428486" y="5019675"/>
                    <a:pt x="6420866" y="5042662"/>
                  </a:cubicBezTo>
                  <a:cubicBezTo>
                    <a:pt x="6420866" y="5042662"/>
                    <a:pt x="6420866" y="5042662"/>
                    <a:pt x="6420866" y="5042662"/>
                  </a:cubicBezTo>
                  <a:cubicBezTo>
                    <a:pt x="6413246" y="5050282"/>
                    <a:pt x="6398006" y="5057902"/>
                    <a:pt x="6390386" y="5057902"/>
                  </a:cubicBezTo>
                  <a:cubicBezTo>
                    <a:pt x="6390386" y="5057902"/>
                    <a:pt x="6390386" y="5057902"/>
                    <a:pt x="6390386" y="5057902"/>
                  </a:cubicBezTo>
                  <a:cubicBezTo>
                    <a:pt x="6382766" y="5057902"/>
                    <a:pt x="6375146" y="5057902"/>
                    <a:pt x="6367526" y="5057902"/>
                  </a:cubicBezTo>
                  <a:close/>
                  <a:moveTo>
                    <a:pt x="404114" y="5019802"/>
                  </a:moveTo>
                  <a:cubicBezTo>
                    <a:pt x="388874" y="5004562"/>
                    <a:pt x="396494" y="4981702"/>
                    <a:pt x="419354" y="4974082"/>
                  </a:cubicBezTo>
                  <a:cubicBezTo>
                    <a:pt x="419354" y="4974082"/>
                    <a:pt x="419354" y="4974082"/>
                    <a:pt x="419354" y="4974082"/>
                  </a:cubicBezTo>
                  <a:cubicBezTo>
                    <a:pt x="434594" y="4958842"/>
                    <a:pt x="457454" y="4966462"/>
                    <a:pt x="472694" y="4989322"/>
                  </a:cubicBezTo>
                  <a:cubicBezTo>
                    <a:pt x="472694" y="4989322"/>
                    <a:pt x="472694" y="4989322"/>
                    <a:pt x="472694" y="4989322"/>
                  </a:cubicBezTo>
                  <a:cubicBezTo>
                    <a:pt x="480314" y="5004562"/>
                    <a:pt x="472694" y="5027422"/>
                    <a:pt x="449834" y="5035042"/>
                  </a:cubicBezTo>
                  <a:cubicBezTo>
                    <a:pt x="449834" y="5035042"/>
                    <a:pt x="449834" y="5035042"/>
                    <a:pt x="449834" y="5035042"/>
                  </a:cubicBezTo>
                  <a:cubicBezTo>
                    <a:pt x="449834" y="5042662"/>
                    <a:pt x="442214" y="5042662"/>
                    <a:pt x="434594" y="5042662"/>
                  </a:cubicBezTo>
                  <a:cubicBezTo>
                    <a:pt x="434594" y="5042662"/>
                    <a:pt x="434594" y="5042662"/>
                    <a:pt x="434594" y="5042662"/>
                  </a:cubicBezTo>
                  <a:cubicBezTo>
                    <a:pt x="419354" y="5042662"/>
                    <a:pt x="411734" y="5035042"/>
                    <a:pt x="404114" y="5019802"/>
                  </a:cubicBezTo>
                  <a:close/>
                  <a:moveTo>
                    <a:pt x="6466713" y="4867275"/>
                  </a:moveTo>
                  <a:cubicBezTo>
                    <a:pt x="6451473" y="4859655"/>
                    <a:pt x="6436233" y="4836795"/>
                    <a:pt x="6451473" y="4813808"/>
                  </a:cubicBezTo>
                  <a:cubicBezTo>
                    <a:pt x="6451473" y="4813808"/>
                    <a:pt x="6451473" y="4813808"/>
                    <a:pt x="6451473" y="4813808"/>
                  </a:cubicBezTo>
                  <a:cubicBezTo>
                    <a:pt x="6459093" y="4798568"/>
                    <a:pt x="6481953" y="4790948"/>
                    <a:pt x="6497193" y="4798568"/>
                  </a:cubicBezTo>
                  <a:cubicBezTo>
                    <a:pt x="6497193" y="4798568"/>
                    <a:pt x="6497193" y="4798568"/>
                    <a:pt x="6497193" y="4798568"/>
                  </a:cubicBezTo>
                  <a:cubicBezTo>
                    <a:pt x="6520053" y="4806188"/>
                    <a:pt x="6527673" y="4829048"/>
                    <a:pt x="6520053" y="4844288"/>
                  </a:cubicBezTo>
                  <a:cubicBezTo>
                    <a:pt x="6520053" y="4844288"/>
                    <a:pt x="6520053" y="4844288"/>
                    <a:pt x="6520053" y="4844288"/>
                  </a:cubicBezTo>
                  <a:cubicBezTo>
                    <a:pt x="6512433" y="4859528"/>
                    <a:pt x="6497193" y="4867148"/>
                    <a:pt x="6481953" y="4867148"/>
                  </a:cubicBezTo>
                  <a:cubicBezTo>
                    <a:pt x="6481953" y="4867148"/>
                    <a:pt x="6481953" y="4867148"/>
                    <a:pt x="6481953" y="4867148"/>
                  </a:cubicBezTo>
                  <a:cubicBezTo>
                    <a:pt x="6474333" y="4867148"/>
                    <a:pt x="6474333" y="4867148"/>
                    <a:pt x="6466713" y="4867148"/>
                  </a:cubicBezTo>
                  <a:close/>
                  <a:moveTo>
                    <a:pt x="305054" y="4829175"/>
                  </a:moveTo>
                  <a:cubicBezTo>
                    <a:pt x="297434" y="4806315"/>
                    <a:pt x="305054" y="4783455"/>
                    <a:pt x="327914" y="4775708"/>
                  </a:cubicBezTo>
                  <a:cubicBezTo>
                    <a:pt x="327914" y="4775708"/>
                    <a:pt x="327914" y="4775708"/>
                    <a:pt x="327914" y="4775708"/>
                  </a:cubicBezTo>
                  <a:cubicBezTo>
                    <a:pt x="343154" y="4768088"/>
                    <a:pt x="366014" y="4775708"/>
                    <a:pt x="373634" y="4798568"/>
                  </a:cubicBezTo>
                  <a:cubicBezTo>
                    <a:pt x="373634" y="4798568"/>
                    <a:pt x="373634" y="4798568"/>
                    <a:pt x="373634" y="4798568"/>
                  </a:cubicBezTo>
                  <a:cubicBezTo>
                    <a:pt x="381254" y="4813808"/>
                    <a:pt x="373634" y="4836668"/>
                    <a:pt x="358394" y="4844288"/>
                  </a:cubicBezTo>
                  <a:cubicBezTo>
                    <a:pt x="358394" y="4844288"/>
                    <a:pt x="358394" y="4844288"/>
                    <a:pt x="358394" y="4844288"/>
                  </a:cubicBezTo>
                  <a:cubicBezTo>
                    <a:pt x="350774" y="4851908"/>
                    <a:pt x="343154" y="4851908"/>
                    <a:pt x="343154" y="4851908"/>
                  </a:cubicBezTo>
                  <a:cubicBezTo>
                    <a:pt x="343154" y="4851908"/>
                    <a:pt x="343154" y="4851908"/>
                    <a:pt x="343154" y="4851908"/>
                  </a:cubicBezTo>
                  <a:cubicBezTo>
                    <a:pt x="327914" y="4851908"/>
                    <a:pt x="312674" y="4844288"/>
                    <a:pt x="305054" y="4829048"/>
                  </a:cubicBezTo>
                  <a:close/>
                  <a:moveTo>
                    <a:pt x="6550660" y="4668774"/>
                  </a:moveTo>
                  <a:cubicBezTo>
                    <a:pt x="6535420" y="4661154"/>
                    <a:pt x="6520180" y="4638294"/>
                    <a:pt x="6527800" y="4623054"/>
                  </a:cubicBezTo>
                  <a:cubicBezTo>
                    <a:pt x="6527800" y="4623054"/>
                    <a:pt x="6527800" y="4623054"/>
                    <a:pt x="6527800" y="4623054"/>
                  </a:cubicBezTo>
                  <a:cubicBezTo>
                    <a:pt x="6535420" y="4600194"/>
                    <a:pt x="6558280" y="4592574"/>
                    <a:pt x="6581140" y="4600194"/>
                  </a:cubicBezTo>
                  <a:cubicBezTo>
                    <a:pt x="6581140" y="4600194"/>
                    <a:pt x="6581140" y="4600194"/>
                    <a:pt x="6581140" y="4600194"/>
                  </a:cubicBezTo>
                  <a:cubicBezTo>
                    <a:pt x="6604000" y="4607814"/>
                    <a:pt x="6611620" y="4630674"/>
                    <a:pt x="6604000" y="4645914"/>
                  </a:cubicBezTo>
                  <a:cubicBezTo>
                    <a:pt x="6604000" y="4645914"/>
                    <a:pt x="6604000" y="4645914"/>
                    <a:pt x="6604000" y="4645914"/>
                  </a:cubicBezTo>
                  <a:cubicBezTo>
                    <a:pt x="6604000" y="4645914"/>
                    <a:pt x="6604000" y="4645914"/>
                    <a:pt x="6604000" y="4645914"/>
                  </a:cubicBezTo>
                  <a:cubicBezTo>
                    <a:pt x="6604000" y="4645914"/>
                    <a:pt x="6604000" y="4645914"/>
                    <a:pt x="6604000" y="4645914"/>
                  </a:cubicBezTo>
                  <a:cubicBezTo>
                    <a:pt x="6596380" y="4661154"/>
                    <a:pt x="6581140" y="4668774"/>
                    <a:pt x="6565900" y="4668774"/>
                  </a:cubicBezTo>
                  <a:cubicBezTo>
                    <a:pt x="6565900" y="4668774"/>
                    <a:pt x="6565900" y="4668774"/>
                    <a:pt x="6565900" y="4668774"/>
                  </a:cubicBezTo>
                  <a:cubicBezTo>
                    <a:pt x="6565900" y="4668774"/>
                    <a:pt x="6558280" y="4668774"/>
                    <a:pt x="6550660" y="4668774"/>
                  </a:cubicBezTo>
                  <a:close/>
                  <a:moveTo>
                    <a:pt x="221107" y="4630674"/>
                  </a:moveTo>
                  <a:cubicBezTo>
                    <a:pt x="221107" y="4630674"/>
                    <a:pt x="221107" y="4630674"/>
                    <a:pt x="221107" y="4630674"/>
                  </a:cubicBezTo>
                  <a:cubicBezTo>
                    <a:pt x="221107" y="4630674"/>
                    <a:pt x="221107" y="4630674"/>
                    <a:pt x="221107" y="4630674"/>
                  </a:cubicBezTo>
                  <a:cubicBezTo>
                    <a:pt x="213487" y="4607814"/>
                    <a:pt x="228727" y="4584954"/>
                    <a:pt x="243967" y="4577207"/>
                  </a:cubicBezTo>
                  <a:cubicBezTo>
                    <a:pt x="243967" y="4577207"/>
                    <a:pt x="243967" y="4577207"/>
                    <a:pt x="243967" y="4577207"/>
                  </a:cubicBezTo>
                  <a:cubicBezTo>
                    <a:pt x="266827" y="4569587"/>
                    <a:pt x="289687" y="4584827"/>
                    <a:pt x="297307" y="4600067"/>
                  </a:cubicBezTo>
                  <a:cubicBezTo>
                    <a:pt x="297307" y="4600067"/>
                    <a:pt x="297307" y="4600067"/>
                    <a:pt x="297307" y="4600067"/>
                  </a:cubicBezTo>
                  <a:cubicBezTo>
                    <a:pt x="304927" y="4622927"/>
                    <a:pt x="289687" y="4645787"/>
                    <a:pt x="274447" y="4653534"/>
                  </a:cubicBezTo>
                  <a:cubicBezTo>
                    <a:pt x="274447" y="4653534"/>
                    <a:pt x="274447" y="4653534"/>
                    <a:pt x="274447" y="4653534"/>
                  </a:cubicBezTo>
                  <a:cubicBezTo>
                    <a:pt x="266827" y="4653534"/>
                    <a:pt x="266827" y="4653534"/>
                    <a:pt x="259207" y="4653534"/>
                  </a:cubicBezTo>
                  <a:cubicBezTo>
                    <a:pt x="259207" y="4653534"/>
                    <a:pt x="259207" y="4653534"/>
                    <a:pt x="259207" y="4653534"/>
                  </a:cubicBezTo>
                  <a:cubicBezTo>
                    <a:pt x="243967" y="4653534"/>
                    <a:pt x="228727" y="4645914"/>
                    <a:pt x="221107" y="4630674"/>
                  </a:cubicBezTo>
                  <a:close/>
                  <a:moveTo>
                    <a:pt x="6626860" y="4470400"/>
                  </a:moveTo>
                  <a:cubicBezTo>
                    <a:pt x="6604000" y="4462780"/>
                    <a:pt x="6596380" y="4439920"/>
                    <a:pt x="6604000" y="4416933"/>
                  </a:cubicBezTo>
                  <a:cubicBezTo>
                    <a:pt x="6604000" y="4416933"/>
                    <a:pt x="6604000" y="4416933"/>
                    <a:pt x="6604000" y="4416933"/>
                  </a:cubicBezTo>
                  <a:cubicBezTo>
                    <a:pt x="6604000" y="4401693"/>
                    <a:pt x="6626860" y="4386453"/>
                    <a:pt x="6649720" y="4394073"/>
                  </a:cubicBezTo>
                  <a:cubicBezTo>
                    <a:pt x="6649720" y="4394073"/>
                    <a:pt x="6649720" y="4394073"/>
                    <a:pt x="6649720" y="4394073"/>
                  </a:cubicBezTo>
                  <a:cubicBezTo>
                    <a:pt x="6672580" y="4401693"/>
                    <a:pt x="6680200" y="4424553"/>
                    <a:pt x="6672580" y="4439793"/>
                  </a:cubicBezTo>
                  <a:cubicBezTo>
                    <a:pt x="6672580" y="4439793"/>
                    <a:pt x="6672580" y="4439793"/>
                    <a:pt x="6672580" y="4439793"/>
                  </a:cubicBezTo>
                  <a:cubicBezTo>
                    <a:pt x="6672580" y="4455033"/>
                    <a:pt x="6657340" y="4470273"/>
                    <a:pt x="6634480" y="4470273"/>
                  </a:cubicBezTo>
                  <a:cubicBezTo>
                    <a:pt x="6634480" y="4470273"/>
                    <a:pt x="6634480" y="4470273"/>
                    <a:pt x="6634480" y="4470273"/>
                  </a:cubicBezTo>
                  <a:cubicBezTo>
                    <a:pt x="6634480" y="4470273"/>
                    <a:pt x="6626860" y="4470273"/>
                    <a:pt x="6626860" y="4470273"/>
                  </a:cubicBezTo>
                  <a:close/>
                  <a:moveTo>
                    <a:pt x="152527" y="4424680"/>
                  </a:moveTo>
                  <a:cubicBezTo>
                    <a:pt x="152527" y="4424680"/>
                    <a:pt x="152527" y="4424680"/>
                    <a:pt x="152527" y="4424680"/>
                  </a:cubicBezTo>
                  <a:cubicBezTo>
                    <a:pt x="152527" y="4424680"/>
                    <a:pt x="152527" y="4424680"/>
                    <a:pt x="152527" y="4424680"/>
                  </a:cubicBezTo>
                  <a:cubicBezTo>
                    <a:pt x="144907" y="4401820"/>
                    <a:pt x="160147" y="4378960"/>
                    <a:pt x="175387" y="4378960"/>
                  </a:cubicBezTo>
                  <a:cubicBezTo>
                    <a:pt x="175387" y="4378960"/>
                    <a:pt x="175387" y="4378960"/>
                    <a:pt x="175387" y="4378960"/>
                  </a:cubicBezTo>
                  <a:cubicBezTo>
                    <a:pt x="198247" y="4371340"/>
                    <a:pt x="221107" y="4378960"/>
                    <a:pt x="228727" y="4401820"/>
                  </a:cubicBezTo>
                  <a:cubicBezTo>
                    <a:pt x="228727" y="4401820"/>
                    <a:pt x="228727" y="4401820"/>
                    <a:pt x="228727" y="4401820"/>
                  </a:cubicBezTo>
                  <a:cubicBezTo>
                    <a:pt x="228727" y="4424680"/>
                    <a:pt x="221107" y="4439920"/>
                    <a:pt x="198247" y="4447540"/>
                  </a:cubicBezTo>
                  <a:cubicBezTo>
                    <a:pt x="198247" y="4447540"/>
                    <a:pt x="198247" y="4447540"/>
                    <a:pt x="198247" y="4447540"/>
                  </a:cubicBezTo>
                  <a:cubicBezTo>
                    <a:pt x="198247" y="4447540"/>
                    <a:pt x="190627" y="4447540"/>
                    <a:pt x="190627" y="4447540"/>
                  </a:cubicBezTo>
                  <a:cubicBezTo>
                    <a:pt x="190627" y="4447540"/>
                    <a:pt x="190627" y="4447540"/>
                    <a:pt x="190627" y="4447540"/>
                  </a:cubicBezTo>
                  <a:cubicBezTo>
                    <a:pt x="175387" y="4447540"/>
                    <a:pt x="160147" y="4439920"/>
                    <a:pt x="152527" y="4424680"/>
                  </a:cubicBezTo>
                  <a:close/>
                  <a:moveTo>
                    <a:pt x="6687947" y="4264406"/>
                  </a:moveTo>
                  <a:cubicBezTo>
                    <a:pt x="6665086" y="4256786"/>
                    <a:pt x="6649847" y="4233926"/>
                    <a:pt x="6657467" y="4218686"/>
                  </a:cubicBezTo>
                  <a:cubicBezTo>
                    <a:pt x="6657467" y="4218686"/>
                    <a:pt x="6657467" y="4218686"/>
                    <a:pt x="6657467" y="4218686"/>
                  </a:cubicBezTo>
                  <a:cubicBezTo>
                    <a:pt x="6665086" y="4195826"/>
                    <a:pt x="6680326" y="4180586"/>
                    <a:pt x="6703186" y="4188206"/>
                  </a:cubicBezTo>
                  <a:cubicBezTo>
                    <a:pt x="6703186" y="4188206"/>
                    <a:pt x="6703186" y="4188206"/>
                    <a:pt x="6703186" y="4188206"/>
                  </a:cubicBezTo>
                  <a:cubicBezTo>
                    <a:pt x="6726047" y="4195826"/>
                    <a:pt x="6733667" y="4211066"/>
                    <a:pt x="6733667" y="4233926"/>
                  </a:cubicBezTo>
                  <a:cubicBezTo>
                    <a:pt x="6733667" y="4233926"/>
                    <a:pt x="6733667" y="4233926"/>
                    <a:pt x="6733667" y="4233926"/>
                  </a:cubicBezTo>
                  <a:cubicBezTo>
                    <a:pt x="6726047" y="4249166"/>
                    <a:pt x="6710807" y="4264406"/>
                    <a:pt x="6695567" y="4264406"/>
                  </a:cubicBezTo>
                  <a:cubicBezTo>
                    <a:pt x="6695567" y="4264406"/>
                    <a:pt x="6695567" y="4264406"/>
                    <a:pt x="6695567" y="4264406"/>
                  </a:cubicBezTo>
                  <a:cubicBezTo>
                    <a:pt x="6695567" y="4264406"/>
                    <a:pt x="6687947" y="4264406"/>
                    <a:pt x="6687947" y="4264406"/>
                  </a:cubicBezTo>
                  <a:close/>
                  <a:moveTo>
                    <a:pt x="99187" y="4211066"/>
                  </a:moveTo>
                  <a:cubicBezTo>
                    <a:pt x="91567" y="4195826"/>
                    <a:pt x="106807" y="4172966"/>
                    <a:pt x="122047" y="4165346"/>
                  </a:cubicBezTo>
                  <a:cubicBezTo>
                    <a:pt x="122047" y="4165346"/>
                    <a:pt x="122047" y="4165346"/>
                    <a:pt x="122047" y="4165346"/>
                  </a:cubicBezTo>
                  <a:cubicBezTo>
                    <a:pt x="144907" y="4165346"/>
                    <a:pt x="167767" y="4172966"/>
                    <a:pt x="167767" y="4195826"/>
                  </a:cubicBezTo>
                  <a:cubicBezTo>
                    <a:pt x="167767" y="4195826"/>
                    <a:pt x="167767" y="4195826"/>
                    <a:pt x="167767" y="4195826"/>
                  </a:cubicBezTo>
                  <a:cubicBezTo>
                    <a:pt x="175387" y="4218686"/>
                    <a:pt x="160147" y="4241546"/>
                    <a:pt x="144907" y="4241546"/>
                  </a:cubicBezTo>
                  <a:cubicBezTo>
                    <a:pt x="144907" y="4241546"/>
                    <a:pt x="144907" y="4241546"/>
                    <a:pt x="144907" y="4241546"/>
                  </a:cubicBezTo>
                  <a:cubicBezTo>
                    <a:pt x="137287" y="4241546"/>
                    <a:pt x="137287" y="4241546"/>
                    <a:pt x="129667" y="4241546"/>
                  </a:cubicBezTo>
                  <a:cubicBezTo>
                    <a:pt x="129667" y="4241546"/>
                    <a:pt x="129667" y="4241546"/>
                    <a:pt x="129667" y="4241546"/>
                  </a:cubicBezTo>
                  <a:cubicBezTo>
                    <a:pt x="114427" y="4241546"/>
                    <a:pt x="99187" y="4233926"/>
                    <a:pt x="99187" y="4211066"/>
                  </a:cubicBezTo>
                  <a:close/>
                  <a:moveTo>
                    <a:pt x="6733667" y="4050792"/>
                  </a:moveTo>
                  <a:cubicBezTo>
                    <a:pt x="6710807" y="4050792"/>
                    <a:pt x="6695567" y="4027932"/>
                    <a:pt x="6703187" y="4005072"/>
                  </a:cubicBezTo>
                  <a:cubicBezTo>
                    <a:pt x="6703187" y="4005072"/>
                    <a:pt x="6703187" y="4005072"/>
                    <a:pt x="6703187" y="4005072"/>
                  </a:cubicBezTo>
                  <a:cubicBezTo>
                    <a:pt x="6703187" y="3989832"/>
                    <a:pt x="6726048" y="3974592"/>
                    <a:pt x="6748907" y="3974592"/>
                  </a:cubicBezTo>
                  <a:cubicBezTo>
                    <a:pt x="6748907" y="3974592"/>
                    <a:pt x="6748907" y="3974592"/>
                    <a:pt x="6748907" y="3974592"/>
                  </a:cubicBezTo>
                  <a:cubicBezTo>
                    <a:pt x="6764148" y="3982212"/>
                    <a:pt x="6779387" y="3997452"/>
                    <a:pt x="6779387" y="4020312"/>
                  </a:cubicBezTo>
                  <a:cubicBezTo>
                    <a:pt x="6779387" y="4020312"/>
                    <a:pt x="6779387" y="4020312"/>
                    <a:pt x="6779387" y="4020312"/>
                  </a:cubicBezTo>
                  <a:cubicBezTo>
                    <a:pt x="6771767" y="4043172"/>
                    <a:pt x="6756527" y="4050792"/>
                    <a:pt x="6741287" y="4050792"/>
                  </a:cubicBezTo>
                  <a:cubicBezTo>
                    <a:pt x="6741287" y="4050792"/>
                    <a:pt x="6741287" y="4050792"/>
                    <a:pt x="6741287" y="4050792"/>
                  </a:cubicBezTo>
                  <a:cubicBezTo>
                    <a:pt x="6741287" y="4050792"/>
                    <a:pt x="6733667" y="4050792"/>
                    <a:pt x="6733667" y="4050792"/>
                  </a:cubicBezTo>
                  <a:close/>
                  <a:moveTo>
                    <a:pt x="53340" y="4005072"/>
                  </a:moveTo>
                  <a:cubicBezTo>
                    <a:pt x="45720" y="3982212"/>
                    <a:pt x="60960" y="3959352"/>
                    <a:pt x="83820" y="3959352"/>
                  </a:cubicBezTo>
                  <a:cubicBezTo>
                    <a:pt x="83820" y="3959352"/>
                    <a:pt x="83820" y="3959352"/>
                    <a:pt x="83820" y="3959352"/>
                  </a:cubicBezTo>
                  <a:cubicBezTo>
                    <a:pt x="106680" y="3951732"/>
                    <a:pt x="121920" y="3966972"/>
                    <a:pt x="129540" y="3989832"/>
                  </a:cubicBezTo>
                  <a:cubicBezTo>
                    <a:pt x="129540" y="3989832"/>
                    <a:pt x="129540" y="3989832"/>
                    <a:pt x="129540" y="3989832"/>
                  </a:cubicBezTo>
                  <a:cubicBezTo>
                    <a:pt x="129540" y="4012692"/>
                    <a:pt x="114300" y="4027932"/>
                    <a:pt x="99060" y="4035552"/>
                  </a:cubicBezTo>
                  <a:cubicBezTo>
                    <a:pt x="99060" y="4035552"/>
                    <a:pt x="99060" y="4035552"/>
                    <a:pt x="99060" y="4035552"/>
                  </a:cubicBezTo>
                  <a:cubicBezTo>
                    <a:pt x="91440" y="4035552"/>
                    <a:pt x="91440" y="4035552"/>
                    <a:pt x="91440" y="4035552"/>
                  </a:cubicBezTo>
                  <a:cubicBezTo>
                    <a:pt x="91440" y="4035552"/>
                    <a:pt x="91440" y="4035552"/>
                    <a:pt x="91440" y="4035552"/>
                  </a:cubicBezTo>
                  <a:cubicBezTo>
                    <a:pt x="68580" y="4035552"/>
                    <a:pt x="53340" y="4020312"/>
                    <a:pt x="53340" y="4005072"/>
                  </a:cubicBezTo>
                  <a:close/>
                  <a:moveTo>
                    <a:pt x="6764147" y="3837178"/>
                  </a:moveTo>
                  <a:cubicBezTo>
                    <a:pt x="6748907" y="3837178"/>
                    <a:pt x="6733667" y="3821938"/>
                    <a:pt x="6733667" y="3799078"/>
                  </a:cubicBezTo>
                  <a:cubicBezTo>
                    <a:pt x="6733667" y="3799078"/>
                    <a:pt x="6733667" y="3799078"/>
                    <a:pt x="6733667" y="3799078"/>
                  </a:cubicBezTo>
                  <a:cubicBezTo>
                    <a:pt x="6733667" y="3776218"/>
                    <a:pt x="6756526" y="3760978"/>
                    <a:pt x="6771767" y="3768598"/>
                  </a:cubicBezTo>
                  <a:cubicBezTo>
                    <a:pt x="6771767" y="3768598"/>
                    <a:pt x="6771767" y="3768598"/>
                    <a:pt x="6771767" y="3768598"/>
                  </a:cubicBezTo>
                  <a:cubicBezTo>
                    <a:pt x="6794626" y="3768598"/>
                    <a:pt x="6809867" y="3783838"/>
                    <a:pt x="6809867" y="3806698"/>
                  </a:cubicBezTo>
                  <a:cubicBezTo>
                    <a:pt x="6809867" y="3806698"/>
                    <a:pt x="6809867" y="3806698"/>
                    <a:pt x="6809867" y="3806698"/>
                  </a:cubicBezTo>
                  <a:cubicBezTo>
                    <a:pt x="6809867" y="3829558"/>
                    <a:pt x="6787007" y="3844798"/>
                    <a:pt x="6771767" y="3844798"/>
                  </a:cubicBezTo>
                  <a:cubicBezTo>
                    <a:pt x="6771767" y="3844798"/>
                    <a:pt x="6771767" y="3844798"/>
                    <a:pt x="6771767" y="3844798"/>
                  </a:cubicBezTo>
                  <a:cubicBezTo>
                    <a:pt x="6771767" y="3844798"/>
                    <a:pt x="6764147" y="3837178"/>
                    <a:pt x="6764147" y="3837178"/>
                  </a:cubicBezTo>
                  <a:close/>
                  <a:moveTo>
                    <a:pt x="22860" y="3791458"/>
                  </a:moveTo>
                  <a:cubicBezTo>
                    <a:pt x="22860" y="3791458"/>
                    <a:pt x="22860" y="3791458"/>
                    <a:pt x="22860" y="3791458"/>
                  </a:cubicBezTo>
                  <a:cubicBezTo>
                    <a:pt x="22860" y="3791458"/>
                    <a:pt x="22860" y="3791458"/>
                    <a:pt x="22860" y="3791458"/>
                  </a:cubicBezTo>
                  <a:cubicBezTo>
                    <a:pt x="22860" y="3768598"/>
                    <a:pt x="38100" y="3745738"/>
                    <a:pt x="53340" y="3745738"/>
                  </a:cubicBezTo>
                  <a:cubicBezTo>
                    <a:pt x="53340" y="3745738"/>
                    <a:pt x="53340" y="3745738"/>
                    <a:pt x="53340" y="3745738"/>
                  </a:cubicBezTo>
                  <a:cubicBezTo>
                    <a:pt x="76200" y="3745738"/>
                    <a:pt x="99060" y="3760978"/>
                    <a:pt x="99060" y="3776218"/>
                  </a:cubicBezTo>
                  <a:cubicBezTo>
                    <a:pt x="99060" y="3776218"/>
                    <a:pt x="99060" y="3776218"/>
                    <a:pt x="99060" y="3776218"/>
                  </a:cubicBezTo>
                  <a:cubicBezTo>
                    <a:pt x="99060" y="3799078"/>
                    <a:pt x="83820" y="3821938"/>
                    <a:pt x="60960" y="3821938"/>
                  </a:cubicBezTo>
                  <a:cubicBezTo>
                    <a:pt x="60960" y="3821938"/>
                    <a:pt x="60960" y="3821938"/>
                    <a:pt x="60960" y="3821938"/>
                  </a:cubicBezTo>
                  <a:cubicBezTo>
                    <a:pt x="60960" y="3821938"/>
                    <a:pt x="60960" y="3821938"/>
                    <a:pt x="60960" y="3821938"/>
                  </a:cubicBezTo>
                  <a:cubicBezTo>
                    <a:pt x="60960" y="3821938"/>
                    <a:pt x="60960" y="3821938"/>
                    <a:pt x="60960" y="3821938"/>
                  </a:cubicBezTo>
                  <a:cubicBezTo>
                    <a:pt x="38100" y="3821938"/>
                    <a:pt x="22860" y="3806698"/>
                    <a:pt x="22860" y="3791458"/>
                  </a:cubicBezTo>
                  <a:close/>
                  <a:moveTo>
                    <a:pt x="6787007" y="3623564"/>
                  </a:moveTo>
                  <a:cubicBezTo>
                    <a:pt x="6764147" y="3623564"/>
                    <a:pt x="6748907" y="3608324"/>
                    <a:pt x="6748907" y="3585464"/>
                  </a:cubicBezTo>
                  <a:cubicBezTo>
                    <a:pt x="6748907" y="3585464"/>
                    <a:pt x="6748907" y="3585464"/>
                    <a:pt x="6748907" y="3585464"/>
                  </a:cubicBezTo>
                  <a:cubicBezTo>
                    <a:pt x="6748907" y="3562604"/>
                    <a:pt x="6771767" y="3547364"/>
                    <a:pt x="6787007" y="3554984"/>
                  </a:cubicBezTo>
                  <a:cubicBezTo>
                    <a:pt x="6787007" y="3554984"/>
                    <a:pt x="6787007" y="3554984"/>
                    <a:pt x="6787007" y="3554984"/>
                  </a:cubicBezTo>
                  <a:cubicBezTo>
                    <a:pt x="6809867" y="3554984"/>
                    <a:pt x="6825107" y="3570224"/>
                    <a:pt x="6825107" y="3593084"/>
                  </a:cubicBezTo>
                  <a:cubicBezTo>
                    <a:pt x="6825107" y="3593084"/>
                    <a:pt x="6825107" y="3593084"/>
                    <a:pt x="6825107" y="3593084"/>
                  </a:cubicBezTo>
                  <a:cubicBezTo>
                    <a:pt x="6825107" y="3608324"/>
                    <a:pt x="6809867" y="3631184"/>
                    <a:pt x="6787007" y="3631184"/>
                  </a:cubicBezTo>
                  <a:cubicBezTo>
                    <a:pt x="6787007" y="3631184"/>
                    <a:pt x="6787007" y="3631184"/>
                    <a:pt x="6787007" y="3631184"/>
                  </a:cubicBezTo>
                  <a:cubicBezTo>
                    <a:pt x="6787007" y="3631184"/>
                    <a:pt x="6787007" y="3631184"/>
                    <a:pt x="6787007" y="3623564"/>
                  </a:cubicBezTo>
                  <a:close/>
                  <a:moveTo>
                    <a:pt x="7620" y="3570224"/>
                  </a:moveTo>
                  <a:cubicBezTo>
                    <a:pt x="7620" y="3570224"/>
                    <a:pt x="7620" y="3570224"/>
                    <a:pt x="7620" y="3570224"/>
                  </a:cubicBezTo>
                  <a:cubicBezTo>
                    <a:pt x="7620" y="3570224"/>
                    <a:pt x="7620" y="3570224"/>
                    <a:pt x="7620" y="3570224"/>
                  </a:cubicBezTo>
                  <a:cubicBezTo>
                    <a:pt x="7620" y="3547364"/>
                    <a:pt x="22860" y="3532124"/>
                    <a:pt x="45720" y="3532124"/>
                  </a:cubicBezTo>
                  <a:cubicBezTo>
                    <a:pt x="45720" y="3532124"/>
                    <a:pt x="45720" y="3532124"/>
                    <a:pt x="45720" y="3532124"/>
                  </a:cubicBezTo>
                  <a:cubicBezTo>
                    <a:pt x="60960" y="3532124"/>
                    <a:pt x="83820" y="3547364"/>
                    <a:pt x="83820" y="3570224"/>
                  </a:cubicBezTo>
                  <a:cubicBezTo>
                    <a:pt x="83820" y="3570224"/>
                    <a:pt x="83820" y="3570224"/>
                    <a:pt x="83820" y="3570224"/>
                  </a:cubicBezTo>
                  <a:cubicBezTo>
                    <a:pt x="83820" y="3593084"/>
                    <a:pt x="68580" y="3608324"/>
                    <a:pt x="45720" y="3608324"/>
                  </a:cubicBezTo>
                  <a:cubicBezTo>
                    <a:pt x="45720" y="3608324"/>
                    <a:pt x="45720" y="3608324"/>
                    <a:pt x="45720" y="3608324"/>
                  </a:cubicBezTo>
                  <a:cubicBezTo>
                    <a:pt x="45720" y="3608324"/>
                    <a:pt x="45720" y="3608324"/>
                    <a:pt x="45720" y="3608324"/>
                  </a:cubicBezTo>
                  <a:cubicBezTo>
                    <a:pt x="45720" y="3608324"/>
                    <a:pt x="45720" y="3608324"/>
                    <a:pt x="45720" y="3608324"/>
                  </a:cubicBezTo>
                  <a:cubicBezTo>
                    <a:pt x="22860" y="3608324"/>
                    <a:pt x="7620" y="3593084"/>
                    <a:pt x="7620" y="3570224"/>
                  </a:cubicBezTo>
                  <a:close/>
                  <a:moveTo>
                    <a:pt x="6756526" y="3371850"/>
                  </a:moveTo>
                  <a:cubicBezTo>
                    <a:pt x="6756526" y="3356610"/>
                    <a:pt x="6771767" y="3333750"/>
                    <a:pt x="6794626" y="3333750"/>
                  </a:cubicBezTo>
                  <a:cubicBezTo>
                    <a:pt x="6794626" y="3333750"/>
                    <a:pt x="6794626" y="3333750"/>
                    <a:pt x="6794626" y="3333750"/>
                  </a:cubicBezTo>
                  <a:cubicBezTo>
                    <a:pt x="6809867" y="3333750"/>
                    <a:pt x="6832726" y="3356610"/>
                    <a:pt x="6832726" y="3371850"/>
                  </a:cubicBezTo>
                  <a:cubicBezTo>
                    <a:pt x="6832726" y="3371850"/>
                    <a:pt x="6832726" y="3371850"/>
                    <a:pt x="6832726" y="3371850"/>
                  </a:cubicBezTo>
                  <a:cubicBezTo>
                    <a:pt x="6832726" y="3394710"/>
                    <a:pt x="6809867" y="3409950"/>
                    <a:pt x="6794626" y="3409950"/>
                  </a:cubicBezTo>
                  <a:cubicBezTo>
                    <a:pt x="6794626" y="3409950"/>
                    <a:pt x="6794626" y="3409950"/>
                    <a:pt x="6794626" y="3409950"/>
                  </a:cubicBezTo>
                  <a:cubicBezTo>
                    <a:pt x="6794626" y="3409950"/>
                    <a:pt x="6794626" y="3409950"/>
                    <a:pt x="6794626" y="3409950"/>
                  </a:cubicBezTo>
                  <a:cubicBezTo>
                    <a:pt x="6794626" y="3409950"/>
                    <a:pt x="6794626" y="3409950"/>
                    <a:pt x="6794626" y="3409950"/>
                  </a:cubicBezTo>
                  <a:cubicBezTo>
                    <a:pt x="6771767" y="3409950"/>
                    <a:pt x="6756526" y="3394710"/>
                    <a:pt x="6756526" y="3371850"/>
                  </a:cubicBezTo>
                  <a:close/>
                  <a:moveTo>
                    <a:pt x="38100" y="3394710"/>
                  </a:moveTo>
                  <a:cubicBezTo>
                    <a:pt x="22860" y="3394710"/>
                    <a:pt x="0" y="3379470"/>
                    <a:pt x="0" y="3356610"/>
                  </a:cubicBezTo>
                  <a:cubicBezTo>
                    <a:pt x="0" y="3356610"/>
                    <a:pt x="0" y="3356610"/>
                    <a:pt x="0" y="3356610"/>
                  </a:cubicBezTo>
                  <a:cubicBezTo>
                    <a:pt x="0" y="3333750"/>
                    <a:pt x="22860" y="3318510"/>
                    <a:pt x="38100" y="3318510"/>
                  </a:cubicBezTo>
                  <a:cubicBezTo>
                    <a:pt x="38100" y="3318510"/>
                    <a:pt x="38100" y="3318510"/>
                    <a:pt x="38100" y="3318510"/>
                  </a:cubicBezTo>
                  <a:cubicBezTo>
                    <a:pt x="60960" y="3318510"/>
                    <a:pt x="76200" y="3333750"/>
                    <a:pt x="76200" y="3356610"/>
                  </a:cubicBezTo>
                  <a:cubicBezTo>
                    <a:pt x="76200" y="3356610"/>
                    <a:pt x="76200" y="3356610"/>
                    <a:pt x="76200" y="3356610"/>
                  </a:cubicBezTo>
                  <a:cubicBezTo>
                    <a:pt x="76200" y="3379470"/>
                    <a:pt x="60960" y="3394710"/>
                    <a:pt x="38100" y="3394710"/>
                  </a:cubicBezTo>
                  <a:cubicBezTo>
                    <a:pt x="38100" y="3394710"/>
                    <a:pt x="38100" y="3394710"/>
                    <a:pt x="38100" y="3394710"/>
                  </a:cubicBezTo>
                  <a:cubicBezTo>
                    <a:pt x="38100" y="3394710"/>
                    <a:pt x="38100" y="3394710"/>
                    <a:pt x="38100" y="3394710"/>
                  </a:cubicBezTo>
                  <a:close/>
                  <a:moveTo>
                    <a:pt x="6741287" y="3165856"/>
                  </a:moveTo>
                  <a:cubicBezTo>
                    <a:pt x="6741287" y="3142996"/>
                    <a:pt x="6756527" y="3127756"/>
                    <a:pt x="6779387" y="3120136"/>
                  </a:cubicBezTo>
                  <a:cubicBezTo>
                    <a:pt x="6779387" y="3120136"/>
                    <a:pt x="6779387" y="3120136"/>
                    <a:pt x="6779387" y="3120136"/>
                  </a:cubicBezTo>
                  <a:cubicBezTo>
                    <a:pt x="6802247" y="3120136"/>
                    <a:pt x="6817487" y="3135376"/>
                    <a:pt x="6817487" y="3158236"/>
                  </a:cubicBezTo>
                  <a:cubicBezTo>
                    <a:pt x="6817487" y="3158236"/>
                    <a:pt x="6817487" y="3158236"/>
                    <a:pt x="6817487" y="3158236"/>
                  </a:cubicBezTo>
                  <a:cubicBezTo>
                    <a:pt x="6825107" y="3181096"/>
                    <a:pt x="6809867" y="3196336"/>
                    <a:pt x="6787007" y="3196336"/>
                  </a:cubicBezTo>
                  <a:cubicBezTo>
                    <a:pt x="6787007" y="3196336"/>
                    <a:pt x="6787007" y="3196336"/>
                    <a:pt x="6787007" y="3196336"/>
                  </a:cubicBezTo>
                  <a:cubicBezTo>
                    <a:pt x="6787007" y="3196336"/>
                    <a:pt x="6787007" y="3196336"/>
                    <a:pt x="6779387" y="3196336"/>
                  </a:cubicBezTo>
                  <a:cubicBezTo>
                    <a:pt x="6779387" y="3196336"/>
                    <a:pt x="6779387" y="3196336"/>
                    <a:pt x="6779387" y="3196336"/>
                  </a:cubicBezTo>
                  <a:cubicBezTo>
                    <a:pt x="6764147" y="3196336"/>
                    <a:pt x="6748907" y="3181096"/>
                    <a:pt x="6741287" y="3165856"/>
                  </a:cubicBezTo>
                  <a:close/>
                  <a:moveTo>
                    <a:pt x="45720" y="3181096"/>
                  </a:moveTo>
                  <a:cubicBezTo>
                    <a:pt x="30480" y="3181096"/>
                    <a:pt x="15240" y="3158236"/>
                    <a:pt x="15240" y="3135376"/>
                  </a:cubicBezTo>
                  <a:cubicBezTo>
                    <a:pt x="15240" y="3135376"/>
                    <a:pt x="15240" y="3135376"/>
                    <a:pt x="15240" y="3135376"/>
                  </a:cubicBezTo>
                  <a:cubicBezTo>
                    <a:pt x="15240" y="3120136"/>
                    <a:pt x="30480" y="3104896"/>
                    <a:pt x="53340" y="3104896"/>
                  </a:cubicBezTo>
                  <a:cubicBezTo>
                    <a:pt x="53340" y="3104896"/>
                    <a:pt x="53340" y="3104896"/>
                    <a:pt x="53340" y="3104896"/>
                  </a:cubicBezTo>
                  <a:cubicBezTo>
                    <a:pt x="76200" y="3104896"/>
                    <a:pt x="91440" y="3120136"/>
                    <a:pt x="91440" y="3142996"/>
                  </a:cubicBezTo>
                  <a:cubicBezTo>
                    <a:pt x="91440" y="3142996"/>
                    <a:pt x="91440" y="3142996"/>
                    <a:pt x="91440" y="3142996"/>
                  </a:cubicBezTo>
                  <a:cubicBezTo>
                    <a:pt x="91440" y="3165856"/>
                    <a:pt x="68580" y="3181096"/>
                    <a:pt x="53340" y="3181096"/>
                  </a:cubicBezTo>
                  <a:cubicBezTo>
                    <a:pt x="53340" y="3181096"/>
                    <a:pt x="53340" y="3181096"/>
                    <a:pt x="53340" y="3181096"/>
                  </a:cubicBezTo>
                  <a:cubicBezTo>
                    <a:pt x="53340" y="3181096"/>
                    <a:pt x="45720" y="3181096"/>
                    <a:pt x="45720" y="3181096"/>
                  </a:cubicBezTo>
                  <a:close/>
                  <a:moveTo>
                    <a:pt x="6718426" y="2952242"/>
                  </a:moveTo>
                  <a:cubicBezTo>
                    <a:pt x="6718426" y="2929382"/>
                    <a:pt x="6733667" y="2914142"/>
                    <a:pt x="6756526" y="2906522"/>
                  </a:cubicBezTo>
                  <a:cubicBezTo>
                    <a:pt x="6756526" y="2906522"/>
                    <a:pt x="6756526" y="2906522"/>
                    <a:pt x="6756526" y="2906522"/>
                  </a:cubicBezTo>
                  <a:cubicBezTo>
                    <a:pt x="6771767" y="2906522"/>
                    <a:pt x="6794626" y="2921762"/>
                    <a:pt x="6794626" y="2944622"/>
                  </a:cubicBezTo>
                  <a:cubicBezTo>
                    <a:pt x="6794626" y="2944622"/>
                    <a:pt x="6794626" y="2944622"/>
                    <a:pt x="6794626" y="2944622"/>
                  </a:cubicBezTo>
                  <a:cubicBezTo>
                    <a:pt x="6794626" y="2944622"/>
                    <a:pt x="6794626" y="2944622"/>
                    <a:pt x="6794626" y="2944622"/>
                  </a:cubicBezTo>
                  <a:cubicBezTo>
                    <a:pt x="6794626" y="2944622"/>
                    <a:pt x="6794626" y="2944622"/>
                    <a:pt x="6794626" y="2944622"/>
                  </a:cubicBezTo>
                  <a:cubicBezTo>
                    <a:pt x="6802247" y="2959862"/>
                    <a:pt x="6787007" y="2982722"/>
                    <a:pt x="6764147" y="2982722"/>
                  </a:cubicBezTo>
                  <a:cubicBezTo>
                    <a:pt x="6764147" y="2982722"/>
                    <a:pt x="6764147" y="2982722"/>
                    <a:pt x="6764147" y="2982722"/>
                  </a:cubicBezTo>
                  <a:cubicBezTo>
                    <a:pt x="6764147" y="2982722"/>
                    <a:pt x="6764147" y="2982722"/>
                    <a:pt x="6756526" y="2982722"/>
                  </a:cubicBezTo>
                  <a:cubicBezTo>
                    <a:pt x="6756526" y="2982722"/>
                    <a:pt x="6756526" y="2982722"/>
                    <a:pt x="6756526" y="2982722"/>
                  </a:cubicBezTo>
                  <a:cubicBezTo>
                    <a:pt x="6741287" y="2982722"/>
                    <a:pt x="6726047" y="2975102"/>
                    <a:pt x="6718426" y="2952242"/>
                  </a:cubicBezTo>
                  <a:close/>
                  <a:moveTo>
                    <a:pt x="68580" y="2967482"/>
                  </a:moveTo>
                  <a:cubicBezTo>
                    <a:pt x="45720" y="2959862"/>
                    <a:pt x="38100" y="2944622"/>
                    <a:pt x="38100" y="2921762"/>
                  </a:cubicBezTo>
                  <a:cubicBezTo>
                    <a:pt x="38100" y="2921762"/>
                    <a:pt x="38100" y="2921762"/>
                    <a:pt x="38100" y="2921762"/>
                  </a:cubicBezTo>
                  <a:cubicBezTo>
                    <a:pt x="38100" y="2921762"/>
                    <a:pt x="38100" y="2921762"/>
                    <a:pt x="38100" y="2921762"/>
                  </a:cubicBezTo>
                  <a:cubicBezTo>
                    <a:pt x="38100" y="2921762"/>
                    <a:pt x="38100" y="2921762"/>
                    <a:pt x="38100" y="2921762"/>
                  </a:cubicBezTo>
                  <a:cubicBezTo>
                    <a:pt x="38100" y="2898902"/>
                    <a:pt x="60960" y="2891282"/>
                    <a:pt x="83820" y="2891282"/>
                  </a:cubicBezTo>
                  <a:cubicBezTo>
                    <a:pt x="83820" y="2891282"/>
                    <a:pt x="83820" y="2891282"/>
                    <a:pt x="83820" y="2891282"/>
                  </a:cubicBezTo>
                  <a:cubicBezTo>
                    <a:pt x="99060" y="2891282"/>
                    <a:pt x="114300" y="2914142"/>
                    <a:pt x="114300" y="2937002"/>
                  </a:cubicBezTo>
                  <a:cubicBezTo>
                    <a:pt x="114300" y="2937002"/>
                    <a:pt x="114300" y="2937002"/>
                    <a:pt x="114300" y="2937002"/>
                  </a:cubicBezTo>
                  <a:cubicBezTo>
                    <a:pt x="106680" y="2952242"/>
                    <a:pt x="91440" y="2967482"/>
                    <a:pt x="76200" y="2967482"/>
                  </a:cubicBezTo>
                  <a:cubicBezTo>
                    <a:pt x="76200" y="2967482"/>
                    <a:pt x="76200" y="2967482"/>
                    <a:pt x="76200" y="2967482"/>
                  </a:cubicBezTo>
                  <a:cubicBezTo>
                    <a:pt x="76200" y="2967482"/>
                    <a:pt x="68580" y="2967482"/>
                    <a:pt x="68580" y="2967482"/>
                  </a:cubicBezTo>
                  <a:close/>
                  <a:moveTo>
                    <a:pt x="6687820" y="2746248"/>
                  </a:moveTo>
                  <a:cubicBezTo>
                    <a:pt x="6680200" y="2723388"/>
                    <a:pt x="6695440" y="2700528"/>
                    <a:pt x="6718300" y="2700528"/>
                  </a:cubicBezTo>
                  <a:cubicBezTo>
                    <a:pt x="6718300" y="2700528"/>
                    <a:pt x="6718300" y="2700528"/>
                    <a:pt x="6718300" y="2700528"/>
                  </a:cubicBezTo>
                  <a:cubicBezTo>
                    <a:pt x="6733540" y="2692908"/>
                    <a:pt x="6756400" y="2708148"/>
                    <a:pt x="6764020" y="2731008"/>
                  </a:cubicBezTo>
                  <a:cubicBezTo>
                    <a:pt x="6764020" y="2731008"/>
                    <a:pt x="6764020" y="2731008"/>
                    <a:pt x="6764020" y="2731008"/>
                  </a:cubicBezTo>
                  <a:cubicBezTo>
                    <a:pt x="6764020" y="2746248"/>
                    <a:pt x="6748780" y="2769108"/>
                    <a:pt x="6733540" y="2776728"/>
                  </a:cubicBezTo>
                  <a:cubicBezTo>
                    <a:pt x="6733540" y="2776728"/>
                    <a:pt x="6733540" y="2776728"/>
                    <a:pt x="6733540" y="2776728"/>
                  </a:cubicBezTo>
                  <a:cubicBezTo>
                    <a:pt x="6725920" y="2776728"/>
                    <a:pt x="6725920" y="2776728"/>
                    <a:pt x="6725920" y="2776728"/>
                  </a:cubicBezTo>
                  <a:cubicBezTo>
                    <a:pt x="6725920" y="2776728"/>
                    <a:pt x="6725920" y="2776728"/>
                    <a:pt x="6725920" y="2776728"/>
                  </a:cubicBezTo>
                  <a:cubicBezTo>
                    <a:pt x="6703060" y="2776728"/>
                    <a:pt x="6687820" y="2761488"/>
                    <a:pt x="6687820" y="2746248"/>
                  </a:cubicBezTo>
                  <a:close/>
                  <a:moveTo>
                    <a:pt x="106680" y="2753868"/>
                  </a:moveTo>
                  <a:cubicBezTo>
                    <a:pt x="83820" y="2753868"/>
                    <a:pt x="68580" y="2731008"/>
                    <a:pt x="76200" y="2708148"/>
                  </a:cubicBezTo>
                  <a:cubicBezTo>
                    <a:pt x="76200" y="2708148"/>
                    <a:pt x="76200" y="2708148"/>
                    <a:pt x="76200" y="2708148"/>
                  </a:cubicBezTo>
                  <a:cubicBezTo>
                    <a:pt x="76200" y="2685288"/>
                    <a:pt x="99060" y="2677668"/>
                    <a:pt x="121920" y="2677668"/>
                  </a:cubicBezTo>
                  <a:cubicBezTo>
                    <a:pt x="121920" y="2677668"/>
                    <a:pt x="121920" y="2677668"/>
                    <a:pt x="121920" y="2677668"/>
                  </a:cubicBezTo>
                  <a:cubicBezTo>
                    <a:pt x="144780" y="2685288"/>
                    <a:pt x="152400" y="2708148"/>
                    <a:pt x="152400" y="2723388"/>
                  </a:cubicBezTo>
                  <a:cubicBezTo>
                    <a:pt x="152400" y="2723388"/>
                    <a:pt x="152400" y="2723388"/>
                    <a:pt x="152400" y="2723388"/>
                  </a:cubicBezTo>
                  <a:cubicBezTo>
                    <a:pt x="144780" y="2746248"/>
                    <a:pt x="129540" y="2753868"/>
                    <a:pt x="114300" y="2753868"/>
                  </a:cubicBezTo>
                  <a:cubicBezTo>
                    <a:pt x="114300" y="2753868"/>
                    <a:pt x="114300" y="2753868"/>
                    <a:pt x="114300" y="2753868"/>
                  </a:cubicBezTo>
                  <a:cubicBezTo>
                    <a:pt x="106680" y="2753868"/>
                    <a:pt x="106680" y="2753868"/>
                    <a:pt x="106680" y="2753868"/>
                  </a:cubicBezTo>
                  <a:close/>
                  <a:moveTo>
                    <a:pt x="6634480" y="2540254"/>
                  </a:moveTo>
                  <a:cubicBezTo>
                    <a:pt x="6634480" y="2517394"/>
                    <a:pt x="6642100" y="2494534"/>
                    <a:pt x="6664960" y="2494534"/>
                  </a:cubicBezTo>
                  <a:cubicBezTo>
                    <a:pt x="6664960" y="2494534"/>
                    <a:pt x="6664960" y="2494534"/>
                    <a:pt x="6664960" y="2494534"/>
                  </a:cubicBezTo>
                  <a:cubicBezTo>
                    <a:pt x="6687820" y="2486914"/>
                    <a:pt x="6703060" y="2494534"/>
                    <a:pt x="6710680" y="2517394"/>
                  </a:cubicBezTo>
                  <a:cubicBezTo>
                    <a:pt x="6710680" y="2517394"/>
                    <a:pt x="6710680" y="2517394"/>
                    <a:pt x="6710680" y="2517394"/>
                  </a:cubicBezTo>
                  <a:cubicBezTo>
                    <a:pt x="6718300" y="2540254"/>
                    <a:pt x="6703060" y="2563114"/>
                    <a:pt x="6687820" y="2563114"/>
                  </a:cubicBezTo>
                  <a:cubicBezTo>
                    <a:pt x="6687820" y="2563114"/>
                    <a:pt x="6687820" y="2563114"/>
                    <a:pt x="6687820" y="2563114"/>
                  </a:cubicBezTo>
                  <a:cubicBezTo>
                    <a:pt x="6680200" y="2563114"/>
                    <a:pt x="6680200" y="2563114"/>
                    <a:pt x="6672580" y="2563114"/>
                  </a:cubicBezTo>
                  <a:cubicBezTo>
                    <a:pt x="6672580" y="2563114"/>
                    <a:pt x="6672580" y="2563114"/>
                    <a:pt x="6672580" y="2563114"/>
                  </a:cubicBezTo>
                  <a:cubicBezTo>
                    <a:pt x="6657340" y="2563114"/>
                    <a:pt x="6642100" y="2555494"/>
                    <a:pt x="6634480" y="2540254"/>
                  </a:cubicBezTo>
                  <a:close/>
                  <a:moveTo>
                    <a:pt x="152527" y="2547874"/>
                  </a:moveTo>
                  <a:cubicBezTo>
                    <a:pt x="129667" y="2540254"/>
                    <a:pt x="122047" y="2517394"/>
                    <a:pt x="129667" y="2502154"/>
                  </a:cubicBezTo>
                  <a:cubicBezTo>
                    <a:pt x="129667" y="2502154"/>
                    <a:pt x="129667" y="2502154"/>
                    <a:pt x="129667" y="2502154"/>
                  </a:cubicBezTo>
                  <a:cubicBezTo>
                    <a:pt x="129667" y="2479294"/>
                    <a:pt x="152527" y="2464054"/>
                    <a:pt x="175387" y="2471674"/>
                  </a:cubicBezTo>
                  <a:cubicBezTo>
                    <a:pt x="175387" y="2471674"/>
                    <a:pt x="175387" y="2471674"/>
                    <a:pt x="175387" y="2471674"/>
                  </a:cubicBezTo>
                  <a:cubicBezTo>
                    <a:pt x="190627" y="2479294"/>
                    <a:pt x="205867" y="2502154"/>
                    <a:pt x="198247" y="2517394"/>
                  </a:cubicBezTo>
                  <a:cubicBezTo>
                    <a:pt x="198247" y="2517394"/>
                    <a:pt x="198247" y="2517394"/>
                    <a:pt x="198247" y="2517394"/>
                  </a:cubicBezTo>
                  <a:cubicBezTo>
                    <a:pt x="198247" y="2532634"/>
                    <a:pt x="183007" y="2547874"/>
                    <a:pt x="167767" y="2547874"/>
                  </a:cubicBezTo>
                  <a:cubicBezTo>
                    <a:pt x="167767" y="2547874"/>
                    <a:pt x="167767" y="2547874"/>
                    <a:pt x="167767" y="2547874"/>
                  </a:cubicBezTo>
                  <a:cubicBezTo>
                    <a:pt x="160147" y="2547874"/>
                    <a:pt x="160147" y="2547874"/>
                    <a:pt x="152527" y="2547874"/>
                  </a:cubicBezTo>
                  <a:close/>
                  <a:moveTo>
                    <a:pt x="6573520" y="2334260"/>
                  </a:moveTo>
                  <a:cubicBezTo>
                    <a:pt x="6565900" y="2319020"/>
                    <a:pt x="6581139" y="2296160"/>
                    <a:pt x="6596380" y="2288540"/>
                  </a:cubicBezTo>
                  <a:cubicBezTo>
                    <a:pt x="6596380" y="2288540"/>
                    <a:pt x="6596380" y="2288540"/>
                    <a:pt x="6596380" y="2288540"/>
                  </a:cubicBezTo>
                  <a:cubicBezTo>
                    <a:pt x="6619239" y="2280920"/>
                    <a:pt x="6642100" y="2288540"/>
                    <a:pt x="6649720" y="2311400"/>
                  </a:cubicBezTo>
                  <a:cubicBezTo>
                    <a:pt x="6649720" y="2311400"/>
                    <a:pt x="6649720" y="2311400"/>
                    <a:pt x="6649720" y="2311400"/>
                  </a:cubicBezTo>
                  <a:cubicBezTo>
                    <a:pt x="6657339" y="2334260"/>
                    <a:pt x="6642100" y="2349500"/>
                    <a:pt x="6626860" y="2357120"/>
                  </a:cubicBezTo>
                  <a:cubicBezTo>
                    <a:pt x="6626860" y="2357120"/>
                    <a:pt x="6626860" y="2357120"/>
                    <a:pt x="6626860" y="2357120"/>
                  </a:cubicBezTo>
                  <a:cubicBezTo>
                    <a:pt x="6619239" y="2364740"/>
                    <a:pt x="6611620" y="2364740"/>
                    <a:pt x="6611620" y="2364740"/>
                  </a:cubicBezTo>
                  <a:cubicBezTo>
                    <a:pt x="6611620" y="2364740"/>
                    <a:pt x="6611620" y="2364740"/>
                    <a:pt x="6611620" y="2364740"/>
                  </a:cubicBezTo>
                  <a:cubicBezTo>
                    <a:pt x="6596380" y="2364740"/>
                    <a:pt x="6581139" y="2349500"/>
                    <a:pt x="6573520" y="2334260"/>
                  </a:cubicBezTo>
                  <a:close/>
                  <a:moveTo>
                    <a:pt x="213487" y="2341880"/>
                  </a:moveTo>
                  <a:cubicBezTo>
                    <a:pt x="198247" y="2334260"/>
                    <a:pt x="183007" y="2311400"/>
                    <a:pt x="190627" y="2288413"/>
                  </a:cubicBezTo>
                  <a:cubicBezTo>
                    <a:pt x="190627" y="2288413"/>
                    <a:pt x="190627" y="2288413"/>
                    <a:pt x="190627" y="2288413"/>
                  </a:cubicBezTo>
                  <a:cubicBezTo>
                    <a:pt x="198247" y="2273173"/>
                    <a:pt x="221107" y="2257933"/>
                    <a:pt x="243967" y="2265553"/>
                  </a:cubicBezTo>
                  <a:cubicBezTo>
                    <a:pt x="243967" y="2265553"/>
                    <a:pt x="243967" y="2265553"/>
                    <a:pt x="243967" y="2265553"/>
                  </a:cubicBezTo>
                  <a:cubicBezTo>
                    <a:pt x="259207" y="2273173"/>
                    <a:pt x="274447" y="2296033"/>
                    <a:pt x="266827" y="2319020"/>
                  </a:cubicBezTo>
                  <a:cubicBezTo>
                    <a:pt x="266827" y="2319020"/>
                    <a:pt x="266827" y="2319020"/>
                    <a:pt x="266827" y="2319020"/>
                  </a:cubicBezTo>
                  <a:cubicBezTo>
                    <a:pt x="259207" y="2334260"/>
                    <a:pt x="243967" y="2341880"/>
                    <a:pt x="228727" y="2341880"/>
                  </a:cubicBezTo>
                  <a:cubicBezTo>
                    <a:pt x="228727" y="2341880"/>
                    <a:pt x="228727" y="2341880"/>
                    <a:pt x="228727" y="2341880"/>
                  </a:cubicBezTo>
                  <a:cubicBezTo>
                    <a:pt x="221107" y="2341880"/>
                    <a:pt x="221107" y="2341880"/>
                    <a:pt x="213487" y="2341880"/>
                  </a:cubicBezTo>
                  <a:close/>
                  <a:moveTo>
                    <a:pt x="6497320" y="2135886"/>
                  </a:moveTo>
                  <a:cubicBezTo>
                    <a:pt x="6489700" y="2120646"/>
                    <a:pt x="6504940" y="2097786"/>
                    <a:pt x="6520180" y="2090166"/>
                  </a:cubicBezTo>
                  <a:cubicBezTo>
                    <a:pt x="6520180" y="2090166"/>
                    <a:pt x="6520180" y="2090166"/>
                    <a:pt x="6520180" y="2090166"/>
                  </a:cubicBezTo>
                  <a:cubicBezTo>
                    <a:pt x="6543040" y="2082546"/>
                    <a:pt x="6565900" y="2090166"/>
                    <a:pt x="6573520" y="2105406"/>
                  </a:cubicBezTo>
                  <a:cubicBezTo>
                    <a:pt x="6573520" y="2105406"/>
                    <a:pt x="6573520" y="2105406"/>
                    <a:pt x="6573520" y="2105406"/>
                  </a:cubicBezTo>
                  <a:cubicBezTo>
                    <a:pt x="6581140" y="2128266"/>
                    <a:pt x="6565900" y="2151126"/>
                    <a:pt x="6550660" y="2158873"/>
                  </a:cubicBezTo>
                  <a:cubicBezTo>
                    <a:pt x="6550660" y="2158873"/>
                    <a:pt x="6550660" y="2158873"/>
                    <a:pt x="6550660" y="2158873"/>
                  </a:cubicBezTo>
                  <a:cubicBezTo>
                    <a:pt x="6543040" y="2158873"/>
                    <a:pt x="6543040" y="2158873"/>
                    <a:pt x="6535420" y="2158873"/>
                  </a:cubicBezTo>
                  <a:cubicBezTo>
                    <a:pt x="6535420" y="2158873"/>
                    <a:pt x="6535420" y="2158873"/>
                    <a:pt x="6535420" y="2158873"/>
                  </a:cubicBezTo>
                  <a:cubicBezTo>
                    <a:pt x="6520180" y="2158873"/>
                    <a:pt x="6504940" y="2151253"/>
                    <a:pt x="6497320" y="2136013"/>
                  </a:cubicBezTo>
                  <a:close/>
                  <a:moveTo>
                    <a:pt x="289814" y="2143506"/>
                  </a:moveTo>
                  <a:cubicBezTo>
                    <a:pt x="274574" y="2128266"/>
                    <a:pt x="259334" y="2113026"/>
                    <a:pt x="266954" y="2090039"/>
                  </a:cubicBezTo>
                  <a:cubicBezTo>
                    <a:pt x="266954" y="2090039"/>
                    <a:pt x="266954" y="2090039"/>
                    <a:pt x="266954" y="2090039"/>
                  </a:cubicBezTo>
                  <a:cubicBezTo>
                    <a:pt x="274574" y="2067179"/>
                    <a:pt x="297434" y="2059559"/>
                    <a:pt x="320294" y="2067179"/>
                  </a:cubicBezTo>
                  <a:cubicBezTo>
                    <a:pt x="320294" y="2067179"/>
                    <a:pt x="320294" y="2067179"/>
                    <a:pt x="320294" y="2067179"/>
                  </a:cubicBezTo>
                  <a:cubicBezTo>
                    <a:pt x="335534" y="2074799"/>
                    <a:pt x="350774" y="2097659"/>
                    <a:pt x="343154" y="2120646"/>
                  </a:cubicBezTo>
                  <a:cubicBezTo>
                    <a:pt x="343154" y="2120646"/>
                    <a:pt x="343154" y="2120646"/>
                    <a:pt x="343154" y="2120646"/>
                  </a:cubicBezTo>
                  <a:cubicBezTo>
                    <a:pt x="335534" y="2135886"/>
                    <a:pt x="320294" y="2143506"/>
                    <a:pt x="305054" y="2143506"/>
                  </a:cubicBezTo>
                  <a:cubicBezTo>
                    <a:pt x="305054" y="2143506"/>
                    <a:pt x="305054" y="2143506"/>
                    <a:pt x="305054" y="2143506"/>
                  </a:cubicBezTo>
                  <a:cubicBezTo>
                    <a:pt x="297434" y="2143506"/>
                    <a:pt x="297434" y="2143506"/>
                    <a:pt x="289814" y="2143506"/>
                  </a:cubicBezTo>
                  <a:close/>
                  <a:moveTo>
                    <a:pt x="6413373" y="1945132"/>
                  </a:moveTo>
                  <a:cubicBezTo>
                    <a:pt x="6405753" y="1922272"/>
                    <a:pt x="6413373" y="1899412"/>
                    <a:pt x="6428613" y="1891665"/>
                  </a:cubicBezTo>
                  <a:cubicBezTo>
                    <a:pt x="6428613" y="1891665"/>
                    <a:pt x="6428613" y="1891665"/>
                    <a:pt x="6428613" y="1891665"/>
                  </a:cubicBezTo>
                  <a:cubicBezTo>
                    <a:pt x="6451473" y="1884045"/>
                    <a:pt x="6474333" y="1891665"/>
                    <a:pt x="6481953" y="1914525"/>
                  </a:cubicBezTo>
                  <a:cubicBezTo>
                    <a:pt x="6481953" y="1914525"/>
                    <a:pt x="6481953" y="1914525"/>
                    <a:pt x="6481953" y="1914525"/>
                  </a:cubicBezTo>
                  <a:cubicBezTo>
                    <a:pt x="6481953" y="1914525"/>
                    <a:pt x="6481953" y="1914525"/>
                    <a:pt x="6481953" y="1914525"/>
                  </a:cubicBezTo>
                  <a:cubicBezTo>
                    <a:pt x="6481953" y="1914525"/>
                    <a:pt x="6481953" y="1914525"/>
                    <a:pt x="6481953" y="1914525"/>
                  </a:cubicBezTo>
                  <a:cubicBezTo>
                    <a:pt x="6489573" y="1929765"/>
                    <a:pt x="6481953" y="1952625"/>
                    <a:pt x="6466713" y="1960245"/>
                  </a:cubicBezTo>
                  <a:cubicBezTo>
                    <a:pt x="6466713" y="1960245"/>
                    <a:pt x="6466713" y="1960245"/>
                    <a:pt x="6466713" y="1960245"/>
                  </a:cubicBezTo>
                  <a:cubicBezTo>
                    <a:pt x="6459093" y="1967865"/>
                    <a:pt x="6451473" y="1967865"/>
                    <a:pt x="6443853" y="1967865"/>
                  </a:cubicBezTo>
                  <a:cubicBezTo>
                    <a:pt x="6443853" y="1967865"/>
                    <a:pt x="6443853" y="1967865"/>
                    <a:pt x="6443853" y="1967865"/>
                  </a:cubicBezTo>
                  <a:cubicBezTo>
                    <a:pt x="6436233" y="1967865"/>
                    <a:pt x="6420993" y="1960245"/>
                    <a:pt x="6413373" y="1945005"/>
                  </a:cubicBezTo>
                  <a:close/>
                  <a:moveTo>
                    <a:pt x="381254" y="1945132"/>
                  </a:moveTo>
                  <a:cubicBezTo>
                    <a:pt x="358394" y="1937512"/>
                    <a:pt x="350774" y="1914652"/>
                    <a:pt x="358394" y="1891665"/>
                  </a:cubicBezTo>
                  <a:cubicBezTo>
                    <a:pt x="358394" y="1891665"/>
                    <a:pt x="358394" y="1891665"/>
                    <a:pt x="358394" y="1891665"/>
                  </a:cubicBezTo>
                  <a:cubicBezTo>
                    <a:pt x="373634" y="1876425"/>
                    <a:pt x="396494" y="1868805"/>
                    <a:pt x="411734" y="1876425"/>
                  </a:cubicBezTo>
                  <a:cubicBezTo>
                    <a:pt x="411734" y="1876425"/>
                    <a:pt x="411734" y="1876425"/>
                    <a:pt x="411734" y="1876425"/>
                  </a:cubicBezTo>
                  <a:cubicBezTo>
                    <a:pt x="426974" y="1884045"/>
                    <a:pt x="434594" y="1906905"/>
                    <a:pt x="426974" y="1929892"/>
                  </a:cubicBezTo>
                  <a:cubicBezTo>
                    <a:pt x="426974" y="1929892"/>
                    <a:pt x="426974" y="1929892"/>
                    <a:pt x="426974" y="1929892"/>
                  </a:cubicBezTo>
                  <a:cubicBezTo>
                    <a:pt x="419354" y="1937512"/>
                    <a:pt x="411734" y="1945132"/>
                    <a:pt x="396494" y="1945132"/>
                  </a:cubicBezTo>
                  <a:cubicBezTo>
                    <a:pt x="396494" y="1945132"/>
                    <a:pt x="396494" y="1945132"/>
                    <a:pt x="396494" y="1945132"/>
                  </a:cubicBezTo>
                  <a:cubicBezTo>
                    <a:pt x="388874" y="1945132"/>
                    <a:pt x="381254" y="1945132"/>
                    <a:pt x="381254" y="1945132"/>
                  </a:cubicBezTo>
                  <a:close/>
                  <a:moveTo>
                    <a:pt x="6314186" y="1754378"/>
                  </a:moveTo>
                  <a:cubicBezTo>
                    <a:pt x="6306566" y="1739138"/>
                    <a:pt x="6306566" y="1716278"/>
                    <a:pt x="6329426" y="1708658"/>
                  </a:cubicBezTo>
                  <a:cubicBezTo>
                    <a:pt x="6329426" y="1708658"/>
                    <a:pt x="6329426" y="1708658"/>
                    <a:pt x="6329426" y="1708658"/>
                  </a:cubicBezTo>
                  <a:cubicBezTo>
                    <a:pt x="6344666" y="1693418"/>
                    <a:pt x="6367526" y="1701038"/>
                    <a:pt x="6382766" y="1716278"/>
                  </a:cubicBezTo>
                  <a:cubicBezTo>
                    <a:pt x="6382766" y="1716278"/>
                    <a:pt x="6382766" y="1716278"/>
                    <a:pt x="6382766" y="1716278"/>
                  </a:cubicBezTo>
                  <a:cubicBezTo>
                    <a:pt x="6382766" y="1716278"/>
                    <a:pt x="6382766" y="1716278"/>
                    <a:pt x="6382766" y="1716278"/>
                  </a:cubicBezTo>
                  <a:cubicBezTo>
                    <a:pt x="6382766" y="1716278"/>
                    <a:pt x="6382766" y="1716278"/>
                    <a:pt x="6382766" y="1716278"/>
                  </a:cubicBezTo>
                  <a:cubicBezTo>
                    <a:pt x="6390386" y="1739138"/>
                    <a:pt x="6382766" y="1761998"/>
                    <a:pt x="6367526" y="1769745"/>
                  </a:cubicBezTo>
                  <a:cubicBezTo>
                    <a:pt x="6367526" y="1769745"/>
                    <a:pt x="6367526" y="1769745"/>
                    <a:pt x="6367526" y="1769745"/>
                  </a:cubicBezTo>
                  <a:cubicBezTo>
                    <a:pt x="6359906" y="1777365"/>
                    <a:pt x="6352286" y="1777365"/>
                    <a:pt x="6344666" y="1777365"/>
                  </a:cubicBezTo>
                  <a:cubicBezTo>
                    <a:pt x="6344666" y="1777365"/>
                    <a:pt x="6344666" y="1777365"/>
                    <a:pt x="6344666" y="1777365"/>
                  </a:cubicBezTo>
                  <a:cubicBezTo>
                    <a:pt x="6329426" y="1777365"/>
                    <a:pt x="6321806" y="1769745"/>
                    <a:pt x="6314186" y="1754505"/>
                  </a:cubicBezTo>
                  <a:close/>
                  <a:moveTo>
                    <a:pt x="480441" y="1754378"/>
                  </a:moveTo>
                  <a:cubicBezTo>
                    <a:pt x="457581" y="1746758"/>
                    <a:pt x="449961" y="1723898"/>
                    <a:pt x="465201" y="1700911"/>
                  </a:cubicBezTo>
                  <a:cubicBezTo>
                    <a:pt x="465201" y="1700911"/>
                    <a:pt x="465201" y="1700911"/>
                    <a:pt x="465201" y="1700911"/>
                  </a:cubicBezTo>
                  <a:cubicBezTo>
                    <a:pt x="465201" y="1700911"/>
                    <a:pt x="465201" y="1700911"/>
                    <a:pt x="465201" y="1700911"/>
                  </a:cubicBezTo>
                  <a:cubicBezTo>
                    <a:pt x="465201" y="1700911"/>
                    <a:pt x="465201" y="1700911"/>
                    <a:pt x="465201" y="1700911"/>
                  </a:cubicBezTo>
                  <a:cubicBezTo>
                    <a:pt x="472821" y="1685671"/>
                    <a:pt x="495681" y="1678051"/>
                    <a:pt x="518541" y="1685671"/>
                  </a:cubicBezTo>
                  <a:cubicBezTo>
                    <a:pt x="518541" y="1685671"/>
                    <a:pt x="518541" y="1685671"/>
                    <a:pt x="518541" y="1685671"/>
                  </a:cubicBezTo>
                  <a:cubicBezTo>
                    <a:pt x="533781" y="1700911"/>
                    <a:pt x="541401" y="1723771"/>
                    <a:pt x="526161" y="1739138"/>
                  </a:cubicBezTo>
                  <a:cubicBezTo>
                    <a:pt x="526161" y="1739138"/>
                    <a:pt x="526161" y="1739138"/>
                    <a:pt x="526161" y="1739138"/>
                  </a:cubicBezTo>
                  <a:cubicBezTo>
                    <a:pt x="518541" y="1754378"/>
                    <a:pt x="510921" y="1761998"/>
                    <a:pt x="495681" y="1761998"/>
                  </a:cubicBezTo>
                  <a:cubicBezTo>
                    <a:pt x="495681" y="1761998"/>
                    <a:pt x="495681" y="1761998"/>
                    <a:pt x="495681" y="1761998"/>
                  </a:cubicBezTo>
                  <a:cubicBezTo>
                    <a:pt x="488061" y="1761998"/>
                    <a:pt x="480441" y="1754378"/>
                    <a:pt x="480441" y="1754378"/>
                  </a:cubicBezTo>
                  <a:close/>
                  <a:moveTo>
                    <a:pt x="6199886" y="1578864"/>
                  </a:moveTo>
                  <a:cubicBezTo>
                    <a:pt x="6199886" y="1578864"/>
                    <a:pt x="6199886" y="1578864"/>
                    <a:pt x="6199886" y="1578864"/>
                  </a:cubicBezTo>
                  <a:cubicBezTo>
                    <a:pt x="6199886" y="1578864"/>
                    <a:pt x="6199886" y="1578864"/>
                    <a:pt x="6199886" y="1578864"/>
                  </a:cubicBezTo>
                  <a:cubicBezTo>
                    <a:pt x="6199886" y="1578864"/>
                    <a:pt x="6199886" y="1578864"/>
                    <a:pt x="6199886" y="1578864"/>
                  </a:cubicBezTo>
                  <a:cubicBezTo>
                    <a:pt x="6199886" y="1571244"/>
                    <a:pt x="6199886" y="1571244"/>
                    <a:pt x="6199886" y="1571244"/>
                  </a:cubicBezTo>
                  <a:cubicBezTo>
                    <a:pt x="6199886" y="1571244"/>
                    <a:pt x="6199886" y="1571244"/>
                    <a:pt x="6199886" y="1571244"/>
                  </a:cubicBezTo>
                  <a:cubicBezTo>
                    <a:pt x="6184646" y="1556004"/>
                    <a:pt x="6192266" y="1533144"/>
                    <a:pt x="6207506" y="1517777"/>
                  </a:cubicBezTo>
                  <a:cubicBezTo>
                    <a:pt x="6207506" y="1517777"/>
                    <a:pt x="6207506" y="1517777"/>
                    <a:pt x="6207506" y="1517777"/>
                  </a:cubicBezTo>
                  <a:cubicBezTo>
                    <a:pt x="6230366" y="1510157"/>
                    <a:pt x="6253226" y="1510157"/>
                    <a:pt x="6260846" y="1533017"/>
                  </a:cubicBezTo>
                  <a:cubicBezTo>
                    <a:pt x="6260846" y="1533017"/>
                    <a:pt x="6260846" y="1533017"/>
                    <a:pt x="6260846" y="1533017"/>
                  </a:cubicBezTo>
                  <a:cubicBezTo>
                    <a:pt x="6260846" y="1533017"/>
                    <a:pt x="6260846" y="1533017"/>
                    <a:pt x="6260846" y="1533017"/>
                  </a:cubicBezTo>
                  <a:cubicBezTo>
                    <a:pt x="6260846" y="1533017"/>
                    <a:pt x="6260846" y="1533017"/>
                    <a:pt x="6260846" y="1533017"/>
                  </a:cubicBezTo>
                  <a:cubicBezTo>
                    <a:pt x="6268466" y="1533017"/>
                    <a:pt x="6268466" y="1533017"/>
                    <a:pt x="6268466" y="1533017"/>
                  </a:cubicBezTo>
                  <a:cubicBezTo>
                    <a:pt x="6268466" y="1533017"/>
                    <a:pt x="6268466" y="1533017"/>
                    <a:pt x="6268466" y="1533017"/>
                  </a:cubicBezTo>
                  <a:cubicBezTo>
                    <a:pt x="6276086" y="1555877"/>
                    <a:pt x="6276086" y="1578737"/>
                    <a:pt x="6253226" y="1586484"/>
                  </a:cubicBezTo>
                  <a:cubicBezTo>
                    <a:pt x="6253226" y="1586484"/>
                    <a:pt x="6253226" y="1586484"/>
                    <a:pt x="6253226" y="1586484"/>
                  </a:cubicBezTo>
                  <a:cubicBezTo>
                    <a:pt x="6245606" y="1594104"/>
                    <a:pt x="6237986" y="1594104"/>
                    <a:pt x="6230366" y="1594104"/>
                  </a:cubicBezTo>
                  <a:cubicBezTo>
                    <a:pt x="6230366" y="1594104"/>
                    <a:pt x="6230366" y="1594104"/>
                    <a:pt x="6230366" y="1594104"/>
                  </a:cubicBezTo>
                  <a:cubicBezTo>
                    <a:pt x="6222746" y="1594104"/>
                    <a:pt x="6207506" y="1586484"/>
                    <a:pt x="6199886" y="1578864"/>
                  </a:cubicBezTo>
                  <a:close/>
                  <a:moveTo>
                    <a:pt x="587248" y="1571244"/>
                  </a:moveTo>
                  <a:cubicBezTo>
                    <a:pt x="572008" y="1556004"/>
                    <a:pt x="564388" y="1533144"/>
                    <a:pt x="579628" y="1517777"/>
                  </a:cubicBezTo>
                  <a:cubicBezTo>
                    <a:pt x="579628" y="1517777"/>
                    <a:pt x="579628" y="1517777"/>
                    <a:pt x="579628" y="1517777"/>
                  </a:cubicBezTo>
                  <a:cubicBezTo>
                    <a:pt x="587248" y="1502537"/>
                    <a:pt x="610108" y="1494917"/>
                    <a:pt x="632968" y="1510157"/>
                  </a:cubicBezTo>
                  <a:cubicBezTo>
                    <a:pt x="632968" y="1510157"/>
                    <a:pt x="632968" y="1510157"/>
                    <a:pt x="632968" y="1510157"/>
                  </a:cubicBezTo>
                  <a:cubicBezTo>
                    <a:pt x="648208" y="1517777"/>
                    <a:pt x="655828" y="1540637"/>
                    <a:pt x="640588" y="1563624"/>
                  </a:cubicBezTo>
                  <a:cubicBezTo>
                    <a:pt x="640588" y="1563624"/>
                    <a:pt x="640588" y="1563624"/>
                    <a:pt x="640588" y="1563624"/>
                  </a:cubicBezTo>
                  <a:cubicBezTo>
                    <a:pt x="632968" y="1571244"/>
                    <a:pt x="625348" y="1578864"/>
                    <a:pt x="610108" y="1578864"/>
                  </a:cubicBezTo>
                  <a:cubicBezTo>
                    <a:pt x="610108" y="1578864"/>
                    <a:pt x="610108" y="1578864"/>
                    <a:pt x="610108" y="1578864"/>
                  </a:cubicBezTo>
                  <a:cubicBezTo>
                    <a:pt x="602488" y="1578864"/>
                    <a:pt x="594868" y="1578864"/>
                    <a:pt x="587248" y="1571244"/>
                  </a:cubicBezTo>
                  <a:close/>
                  <a:moveTo>
                    <a:pt x="6077839" y="1403350"/>
                  </a:moveTo>
                  <a:cubicBezTo>
                    <a:pt x="6062599" y="1380490"/>
                    <a:pt x="6070219" y="1357630"/>
                    <a:pt x="6085459" y="1349883"/>
                  </a:cubicBezTo>
                  <a:cubicBezTo>
                    <a:pt x="6085459" y="1349883"/>
                    <a:pt x="6085459" y="1349883"/>
                    <a:pt x="6085459" y="1349883"/>
                  </a:cubicBezTo>
                  <a:cubicBezTo>
                    <a:pt x="6100699" y="1334643"/>
                    <a:pt x="6123559" y="1334643"/>
                    <a:pt x="6138799" y="1357503"/>
                  </a:cubicBezTo>
                  <a:cubicBezTo>
                    <a:pt x="6138799" y="1357503"/>
                    <a:pt x="6138799" y="1357503"/>
                    <a:pt x="6138799" y="1357503"/>
                  </a:cubicBezTo>
                  <a:cubicBezTo>
                    <a:pt x="6146419" y="1372743"/>
                    <a:pt x="6146419" y="1395603"/>
                    <a:pt x="6131179" y="1410970"/>
                  </a:cubicBezTo>
                  <a:cubicBezTo>
                    <a:pt x="6131179" y="1410970"/>
                    <a:pt x="6131179" y="1410970"/>
                    <a:pt x="6131179" y="1410970"/>
                  </a:cubicBezTo>
                  <a:cubicBezTo>
                    <a:pt x="6123559" y="1410970"/>
                    <a:pt x="6115939" y="1418590"/>
                    <a:pt x="6108319" y="1418590"/>
                  </a:cubicBezTo>
                  <a:cubicBezTo>
                    <a:pt x="6108319" y="1418590"/>
                    <a:pt x="6108319" y="1418590"/>
                    <a:pt x="6108319" y="1418590"/>
                  </a:cubicBezTo>
                  <a:cubicBezTo>
                    <a:pt x="6093079" y="1418590"/>
                    <a:pt x="6085459" y="1410970"/>
                    <a:pt x="6077839" y="1403350"/>
                  </a:cubicBezTo>
                  <a:close/>
                  <a:moveTo>
                    <a:pt x="709168" y="1395730"/>
                  </a:moveTo>
                  <a:cubicBezTo>
                    <a:pt x="693928" y="1380490"/>
                    <a:pt x="693928" y="1357630"/>
                    <a:pt x="701548" y="1342263"/>
                  </a:cubicBezTo>
                  <a:cubicBezTo>
                    <a:pt x="701548" y="1342263"/>
                    <a:pt x="701548" y="1342263"/>
                    <a:pt x="701548" y="1342263"/>
                  </a:cubicBezTo>
                  <a:cubicBezTo>
                    <a:pt x="716788" y="1327023"/>
                    <a:pt x="739648" y="1319403"/>
                    <a:pt x="754888" y="1334643"/>
                  </a:cubicBezTo>
                  <a:cubicBezTo>
                    <a:pt x="754888" y="1334643"/>
                    <a:pt x="754888" y="1334643"/>
                    <a:pt x="754888" y="1334643"/>
                  </a:cubicBezTo>
                  <a:cubicBezTo>
                    <a:pt x="777748" y="1349883"/>
                    <a:pt x="777748" y="1372743"/>
                    <a:pt x="762508" y="1388110"/>
                  </a:cubicBezTo>
                  <a:cubicBezTo>
                    <a:pt x="762508" y="1388110"/>
                    <a:pt x="762508" y="1388110"/>
                    <a:pt x="762508" y="1388110"/>
                  </a:cubicBezTo>
                  <a:cubicBezTo>
                    <a:pt x="754888" y="1395730"/>
                    <a:pt x="747268" y="1403350"/>
                    <a:pt x="732028" y="1403350"/>
                  </a:cubicBezTo>
                  <a:cubicBezTo>
                    <a:pt x="732028" y="1403350"/>
                    <a:pt x="732028" y="1403350"/>
                    <a:pt x="732028" y="1403350"/>
                  </a:cubicBezTo>
                  <a:cubicBezTo>
                    <a:pt x="724408" y="1403350"/>
                    <a:pt x="716788" y="1403350"/>
                    <a:pt x="709168" y="1395730"/>
                  </a:cubicBezTo>
                  <a:close/>
                  <a:moveTo>
                    <a:pt x="5940552" y="1235710"/>
                  </a:moveTo>
                  <a:cubicBezTo>
                    <a:pt x="5932932" y="1220470"/>
                    <a:pt x="5932932" y="1197610"/>
                    <a:pt x="5948172" y="1182243"/>
                  </a:cubicBezTo>
                  <a:cubicBezTo>
                    <a:pt x="5948172" y="1182243"/>
                    <a:pt x="5948172" y="1182243"/>
                    <a:pt x="5948172" y="1182243"/>
                  </a:cubicBezTo>
                  <a:cubicBezTo>
                    <a:pt x="5963412" y="1167003"/>
                    <a:pt x="5986272" y="1167003"/>
                    <a:pt x="6001512" y="1182243"/>
                  </a:cubicBezTo>
                  <a:cubicBezTo>
                    <a:pt x="6001512" y="1182243"/>
                    <a:pt x="6001512" y="1182243"/>
                    <a:pt x="6001512" y="1182243"/>
                  </a:cubicBezTo>
                  <a:cubicBezTo>
                    <a:pt x="6016752" y="1205103"/>
                    <a:pt x="6009132" y="1227963"/>
                    <a:pt x="5993892" y="1243330"/>
                  </a:cubicBezTo>
                  <a:cubicBezTo>
                    <a:pt x="5993892" y="1243330"/>
                    <a:pt x="5993892" y="1243330"/>
                    <a:pt x="5993892" y="1243330"/>
                  </a:cubicBezTo>
                  <a:cubicBezTo>
                    <a:pt x="5986272" y="1243330"/>
                    <a:pt x="5978652" y="1250950"/>
                    <a:pt x="5971032" y="1250950"/>
                  </a:cubicBezTo>
                  <a:cubicBezTo>
                    <a:pt x="5971032" y="1250950"/>
                    <a:pt x="5971032" y="1250950"/>
                    <a:pt x="5971032" y="1250950"/>
                  </a:cubicBezTo>
                  <a:cubicBezTo>
                    <a:pt x="5963412" y="1250950"/>
                    <a:pt x="5948172" y="1243330"/>
                    <a:pt x="5940552" y="1235710"/>
                  </a:cubicBezTo>
                  <a:close/>
                  <a:moveTo>
                    <a:pt x="846455" y="1228090"/>
                  </a:moveTo>
                  <a:cubicBezTo>
                    <a:pt x="831215" y="1212850"/>
                    <a:pt x="831215" y="1189990"/>
                    <a:pt x="838835" y="1174623"/>
                  </a:cubicBezTo>
                  <a:cubicBezTo>
                    <a:pt x="838835" y="1174623"/>
                    <a:pt x="838835" y="1174623"/>
                    <a:pt x="838835" y="1174623"/>
                  </a:cubicBezTo>
                  <a:cubicBezTo>
                    <a:pt x="854075" y="1159383"/>
                    <a:pt x="876935" y="1159383"/>
                    <a:pt x="892175" y="1174623"/>
                  </a:cubicBezTo>
                  <a:cubicBezTo>
                    <a:pt x="892175" y="1174623"/>
                    <a:pt x="892175" y="1174623"/>
                    <a:pt x="892175" y="1174623"/>
                  </a:cubicBezTo>
                  <a:cubicBezTo>
                    <a:pt x="907415" y="1182243"/>
                    <a:pt x="915035" y="1205103"/>
                    <a:pt x="899795" y="1228090"/>
                  </a:cubicBezTo>
                  <a:cubicBezTo>
                    <a:pt x="899795" y="1228090"/>
                    <a:pt x="899795" y="1228090"/>
                    <a:pt x="899795" y="1228090"/>
                  </a:cubicBezTo>
                  <a:cubicBezTo>
                    <a:pt x="892175" y="1235710"/>
                    <a:pt x="884555" y="1235710"/>
                    <a:pt x="869315" y="1235710"/>
                  </a:cubicBezTo>
                  <a:cubicBezTo>
                    <a:pt x="869315" y="1235710"/>
                    <a:pt x="869315" y="1235710"/>
                    <a:pt x="869315" y="1235710"/>
                  </a:cubicBezTo>
                  <a:cubicBezTo>
                    <a:pt x="861695" y="1235710"/>
                    <a:pt x="854075" y="1235710"/>
                    <a:pt x="846455" y="1228090"/>
                  </a:cubicBezTo>
                  <a:close/>
                  <a:moveTo>
                    <a:pt x="5803265" y="1083056"/>
                  </a:moveTo>
                  <a:cubicBezTo>
                    <a:pt x="5788025" y="1067816"/>
                    <a:pt x="5788025" y="1037336"/>
                    <a:pt x="5803265" y="1029589"/>
                  </a:cubicBezTo>
                  <a:cubicBezTo>
                    <a:pt x="5803265" y="1029589"/>
                    <a:pt x="5803265" y="1029589"/>
                    <a:pt x="5803265" y="1029589"/>
                  </a:cubicBezTo>
                  <a:cubicBezTo>
                    <a:pt x="5818505" y="1014349"/>
                    <a:pt x="5841365" y="1014349"/>
                    <a:pt x="5856605" y="1029589"/>
                  </a:cubicBezTo>
                  <a:cubicBezTo>
                    <a:pt x="5856605" y="1029589"/>
                    <a:pt x="5856605" y="1029589"/>
                    <a:pt x="5856605" y="1029589"/>
                  </a:cubicBezTo>
                  <a:cubicBezTo>
                    <a:pt x="5871845" y="1044829"/>
                    <a:pt x="5871845" y="1067689"/>
                    <a:pt x="5856605" y="1083056"/>
                  </a:cubicBezTo>
                  <a:cubicBezTo>
                    <a:pt x="5856605" y="1083056"/>
                    <a:pt x="5856605" y="1083056"/>
                    <a:pt x="5856605" y="1083056"/>
                  </a:cubicBezTo>
                  <a:cubicBezTo>
                    <a:pt x="5848985" y="1090676"/>
                    <a:pt x="5833745" y="1090676"/>
                    <a:pt x="5826125" y="1090676"/>
                  </a:cubicBezTo>
                  <a:cubicBezTo>
                    <a:pt x="5826125" y="1090676"/>
                    <a:pt x="5826125" y="1090676"/>
                    <a:pt x="5826125" y="1090676"/>
                  </a:cubicBezTo>
                  <a:cubicBezTo>
                    <a:pt x="5818505" y="1090676"/>
                    <a:pt x="5810885" y="1090676"/>
                    <a:pt x="5803265" y="1083056"/>
                  </a:cubicBezTo>
                  <a:close/>
                  <a:moveTo>
                    <a:pt x="991362" y="1067816"/>
                  </a:moveTo>
                  <a:cubicBezTo>
                    <a:pt x="976122" y="1052576"/>
                    <a:pt x="976122" y="1029716"/>
                    <a:pt x="991362" y="1014349"/>
                  </a:cubicBezTo>
                  <a:cubicBezTo>
                    <a:pt x="991362" y="1014349"/>
                    <a:pt x="991362" y="1014349"/>
                    <a:pt x="991362" y="1014349"/>
                  </a:cubicBezTo>
                  <a:cubicBezTo>
                    <a:pt x="1006602" y="999109"/>
                    <a:pt x="1029462" y="999109"/>
                    <a:pt x="1044702" y="1014349"/>
                  </a:cubicBezTo>
                  <a:cubicBezTo>
                    <a:pt x="1044702" y="1014349"/>
                    <a:pt x="1044702" y="1014349"/>
                    <a:pt x="1044702" y="1014349"/>
                  </a:cubicBezTo>
                  <a:cubicBezTo>
                    <a:pt x="1059942" y="1029589"/>
                    <a:pt x="1059942" y="1052449"/>
                    <a:pt x="1044702" y="1067816"/>
                  </a:cubicBezTo>
                  <a:cubicBezTo>
                    <a:pt x="1044702" y="1067816"/>
                    <a:pt x="1044702" y="1067816"/>
                    <a:pt x="1044702" y="1067816"/>
                  </a:cubicBezTo>
                  <a:cubicBezTo>
                    <a:pt x="1037082" y="1075436"/>
                    <a:pt x="1029462" y="1083056"/>
                    <a:pt x="1014222" y="1083056"/>
                  </a:cubicBezTo>
                  <a:cubicBezTo>
                    <a:pt x="1014222" y="1083056"/>
                    <a:pt x="1014222" y="1083056"/>
                    <a:pt x="1014222" y="1083056"/>
                  </a:cubicBezTo>
                  <a:cubicBezTo>
                    <a:pt x="1006602" y="1083056"/>
                    <a:pt x="998982" y="1075436"/>
                    <a:pt x="991362" y="1067816"/>
                  </a:cubicBezTo>
                  <a:close/>
                  <a:moveTo>
                    <a:pt x="5643118" y="930529"/>
                  </a:moveTo>
                  <a:cubicBezTo>
                    <a:pt x="5627878" y="922909"/>
                    <a:pt x="5627878" y="892429"/>
                    <a:pt x="5643118" y="877062"/>
                  </a:cubicBezTo>
                  <a:cubicBezTo>
                    <a:pt x="5643118" y="877062"/>
                    <a:pt x="5643118" y="877062"/>
                    <a:pt x="5643118" y="877062"/>
                  </a:cubicBezTo>
                  <a:cubicBezTo>
                    <a:pt x="5658358" y="861822"/>
                    <a:pt x="5681218" y="861822"/>
                    <a:pt x="5696458" y="877062"/>
                  </a:cubicBezTo>
                  <a:cubicBezTo>
                    <a:pt x="5696458" y="877062"/>
                    <a:pt x="5696458" y="877062"/>
                    <a:pt x="5696458" y="877062"/>
                  </a:cubicBezTo>
                  <a:cubicBezTo>
                    <a:pt x="5711698" y="892302"/>
                    <a:pt x="5711698" y="915162"/>
                    <a:pt x="5704078" y="930529"/>
                  </a:cubicBezTo>
                  <a:cubicBezTo>
                    <a:pt x="5704078" y="930529"/>
                    <a:pt x="5704078" y="930529"/>
                    <a:pt x="5704078" y="930529"/>
                  </a:cubicBezTo>
                  <a:cubicBezTo>
                    <a:pt x="5696458" y="938149"/>
                    <a:pt x="5681218" y="945769"/>
                    <a:pt x="5673598" y="945769"/>
                  </a:cubicBezTo>
                  <a:cubicBezTo>
                    <a:pt x="5673598" y="945769"/>
                    <a:pt x="5673598" y="945769"/>
                    <a:pt x="5673598" y="945769"/>
                  </a:cubicBezTo>
                  <a:cubicBezTo>
                    <a:pt x="5665978" y="945769"/>
                    <a:pt x="5650738" y="938149"/>
                    <a:pt x="5643118" y="930529"/>
                  </a:cubicBezTo>
                  <a:close/>
                  <a:moveTo>
                    <a:pt x="1143889" y="922909"/>
                  </a:moveTo>
                  <a:cubicBezTo>
                    <a:pt x="1128649" y="907669"/>
                    <a:pt x="1128649" y="877189"/>
                    <a:pt x="1143889" y="869442"/>
                  </a:cubicBezTo>
                  <a:cubicBezTo>
                    <a:pt x="1143889" y="869442"/>
                    <a:pt x="1143889" y="869442"/>
                    <a:pt x="1143889" y="869442"/>
                  </a:cubicBezTo>
                  <a:cubicBezTo>
                    <a:pt x="1143889" y="869442"/>
                    <a:pt x="1143889" y="869442"/>
                    <a:pt x="1143889" y="869442"/>
                  </a:cubicBezTo>
                  <a:cubicBezTo>
                    <a:pt x="1143889" y="869442"/>
                    <a:pt x="1143889" y="869442"/>
                    <a:pt x="1143889" y="869442"/>
                  </a:cubicBezTo>
                  <a:cubicBezTo>
                    <a:pt x="1159129" y="854202"/>
                    <a:pt x="1189609" y="854202"/>
                    <a:pt x="1197229" y="869442"/>
                  </a:cubicBezTo>
                  <a:cubicBezTo>
                    <a:pt x="1197229" y="869442"/>
                    <a:pt x="1197229" y="869442"/>
                    <a:pt x="1197229" y="869442"/>
                  </a:cubicBezTo>
                  <a:cubicBezTo>
                    <a:pt x="1212469" y="884682"/>
                    <a:pt x="1212469" y="907542"/>
                    <a:pt x="1197229" y="922909"/>
                  </a:cubicBezTo>
                  <a:cubicBezTo>
                    <a:pt x="1197229" y="922909"/>
                    <a:pt x="1197229" y="922909"/>
                    <a:pt x="1197229" y="922909"/>
                  </a:cubicBezTo>
                  <a:cubicBezTo>
                    <a:pt x="1189609" y="930529"/>
                    <a:pt x="1181989" y="930529"/>
                    <a:pt x="1174369" y="930529"/>
                  </a:cubicBezTo>
                  <a:cubicBezTo>
                    <a:pt x="1174369" y="930529"/>
                    <a:pt x="1174369" y="930529"/>
                    <a:pt x="1174369" y="930529"/>
                  </a:cubicBezTo>
                  <a:cubicBezTo>
                    <a:pt x="1159129" y="930529"/>
                    <a:pt x="1151509" y="930529"/>
                    <a:pt x="1143889" y="922909"/>
                  </a:cubicBezTo>
                  <a:close/>
                  <a:moveTo>
                    <a:pt x="5482971" y="793115"/>
                  </a:moveTo>
                  <a:cubicBezTo>
                    <a:pt x="5482971" y="793115"/>
                    <a:pt x="5482971" y="793115"/>
                    <a:pt x="5482971" y="793115"/>
                  </a:cubicBezTo>
                  <a:cubicBezTo>
                    <a:pt x="5467731" y="785495"/>
                    <a:pt x="5467731" y="762635"/>
                    <a:pt x="5475351" y="739648"/>
                  </a:cubicBezTo>
                  <a:cubicBezTo>
                    <a:pt x="5475351" y="739648"/>
                    <a:pt x="5475351" y="739648"/>
                    <a:pt x="5475351" y="739648"/>
                  </a:cubicBezTo>
                  <a:cubicBezTo>
                    <a:pt x="5490591" y="724408"/>
                    <a:pt x="5513451" y="724408"/>
                    <a:pt x="5528691" y="739648"/>
                  </a:cubicBezTo>
                  <a:cubicBezTo>
                    <a:pt x="5528691" y="739648"/>
                    <a:pt x="5528691" y="739648"/>
                    <a:pt x="5528691" y="739648"/>
                  </a:cubicBezTo>
                  <a:cubicBezTo>
                    <a:pt x="5551551" y="747268"/>
                    <a:pt x="5551551" y="770128"/>
                    <a:pt x="5536311" y="793115"/>
                  </a:cubicBezTo>
                  <a:cubicBezTo>
                    <a:pt x="5536311" y="793115"/>
                    <a:pt x="5536311" y="793115"/>
                    <a:pt x="5536311" y="793115"/>
                  </a:cubicBezTo>
                  <a:cubicBezTo>
                    <a:pt x="5528691" y="800735"/>
                    <a:pt x="5521071" y="808355"/>
                    <a:pt x="5505831" y="808355"/>
                  </a:cubicBezTo>
                  <a:cubicBezTo>
                    <a:pt x="5505831" y="808355"/>
                    <a:pt x="5505831" y="808355"/>
                    <a:pt x="5505831" y="808355"/>
                  </a:cubicBezTo>
                  <a:cubicBezTo>
                    <a:pt x="5498211" y="808355"/>
                    <a:pt x="5490591" y="800735"/>
                    <a:pt x="5482971" y="793115"/>
                  </a:cubicBezTo>
                  <a:close/>
                  <a:moveTo>
                    <a:pt x="1304036" y="777875"/>
                  </a:moveTo>
                  <a:cubicBezTo>
                    <a:pt x="1296416" y="762635"/>
                    <a:pt x="1296416" y="739775"/>
                    <a:pt x="1311656" y="724408"/>
                  </a:cubicBezTo>
                  <a:cubicBezTo>
                    <a:pt x="1311656" y="724408"/>
                    <a:pt x="1311656" y="724408"/>
                    <a:pt x="1311656" y="724408"/>
                  </a:cubicBezTo>
                  <a:cubicBezTo>
                    <a:pt x="1311656" y="724408"/>
                    <a:pt x="1311656" y="724408"/>
                    <a:pt x="1311656" y="724408"/>
                  </a:cubicBezTo>
                  <a:cubicBezTo>
                    <a:pt x="1311656" y="724408"/>
                    <a:pt x="1311656" y="724408"/>
                    <a:pt x="1311656" y="724408"/>
                  </a:cubicBezTo>
                  <a:cubicBezTo>
                    <a:pt x="1326896" y="716788"/>
                    <a:pt x="1349756" y="716788"/>
                    <a:pt x="1364996" y="732028"/>
                  </a:cubicBezTo>
                  <a:cubicBezTo>
                    <a:pt x="1364996" y="732028"/>
                    <a:pt x="1364996" y="732028"/>
                    <a:pt x="1364996" y="732028"/>
                  </a:cubicBezTo>
                  <a:cubicBezTo>
                    <a:pt x="1380236" y="747268"/>
                    <a:pt x="1372616" y="777748"/>
                    <a:pt x="1357376" y="785495"/>
                  </a:cubicBezTo>
                  <a:cubicBezTo>
                    <a:pt x="1357376" y="785495"/>
                    <a:pt x="1357376" y="785495"/>
                    <a:pt x="1357376" y="785495"/>
                  </a:cubicBezTo>
                  <a:cubicBezTo>
                    <a:pt x="1349756" y="793115"/>
                    <a:pt x="1342136" y="793115"/>
                    <a:pt x="1334516" y="793115"/>
                  </a:cubicBezTo>
                  <a:cubicBezTo>
                    <a:pt x="1334516" y="793115"/>
                    <a:pt x="1334516" y="793115"/>
                    <a:pt x="1334516" y="793115"/>
                  </a:cubicBezTo>
                  <a:cubicBezTo>
                    <a:pt x="1326896" y="793115"/>
                    <a:pt x="1311656" y="793115"/>
                    <a:pt x="1304036" y="777875"/>
                  </a:cubicBezTo>
                  <a:close/>
                  <a:moveTo>
                    <a:pt x="5315204" y="671068"/>
                  </a:moveTo>
                  <a:cubicBezTo>
                    <a:pt x="5299964" y="655828"/>
                    <a:pt x="5292344" y="632968"/>
                    <a:pt x="5307584" y="617601"/>
                  </a:cubicBezTo>
                  <a:cubicBezTo>
                    <a:pt x="5307584" y="617601"/>
                    <a:pt x="5307584" y="617601"/>
                    <a:pt x="5307584" y="617601"/>
                  </a:cubicBezTo>
                  <a:cubicBezTo>
                    <a:pt x="5315204" y="602361"/>
                    <a:pt x="5338064" y="594741"/>
                    <a:pt x="5360924" y="609981"/>
                  </a:cubicBezTo>
                  <a:cubicBezTo>
                    <a:pt x="5360924" y="609981"/>
                    <a:pt x="5360924" y="609981"/>
                    <a:pt x="5360924" y="609981"/>
                  </a:cubicBezTo>
                  <a:cubicBezTo>
                    <a:pt x="5376164" y="617601"/>
                    <a:pt x="5376164" y="640461"/>
                    <a:pt x="5368544" y="663448"/>
                  </a:cubicBezTo>
                  <a:cubicBezTo>
                    <a:pt x="5368544" y="663448"/>
                    <a:pt x="5368544" y="663448"/>
                    <a:pt x="5368544" y="663448"/>
                  </a:cubicBezTo>
                  <a:cubicBezTo>
                    <a:pt x="5360924" y="671068"/>
                    <a:pt x="5345684" y="678688"/>
                    <a:pt x="5338064" y="678688"/>
                  </a:cubicBezTo>
                  <a:cubicBezTo>
                    <a:pt x="5338064" y="678688"/>
                    <a:pt x="5338064" y="678688"/>
                    <a:pt x="5338064" y="678688"/>
                  </a:cubicBezTo>
                  <a:cubicBezTo>
                    <a:pt x="5330444" y="678688"/>
                    <a:pt x="5322824" y="678688"/>
                    <a:pt x="5315204" y="671068"/>
                  </a:cubicBezTo>
                  <a:close/>
                  <a:moveTo>
                    <a:pt x="1479423" y="655828"/>
                  </a:moveTo>
                  <a:cubicBezTo>
                    <a:pt x="1464183" y="632968"/>
                    <a:pt x="1471803" y="610108"/>
                    <a:pt x="1487043" y="602361"/>
                  </a:cubicBezTo>
                  <a:cubicBezTo>
                    <a:pt x="1487043" y="602361"/>
                    <a:pt x="1487043" y="602361"/>
                    <a:pt x="1487043" y="602361"/>
                  </a:cubicBezTo>
                  <a:cubicBezTo>
                    <a:pt x="1487043" y="602361"/>
                    <a:pt x="1487043" y="602361"/>
                    <a:pt x="1487043" y="602361"/>
                  </a:cubicBezTo>
                  <a:cubicBezTo>
                    <a:pt x="1487043" y="602361"/>
                    <a:pt x="1487043" y="602361"/>
                    <a:pt x="1487043" y="602361"/>
                  </a:cubicBezTo>
                  <a:cubicBezTo>
                    <a:pt x="1502283" y="587121"/>
                    <a:pt x="1525143" y="594741"/>
                    <a:pt x="1540383" y="609981"/>
                  </a:cubicBezTo>
                  <a:cubicBezTo>
                    <a:pt x="1540383" y="609981"/>
                    <a:pt x="1540383" y="609981"/>
                    <a:pt x="1540383" y="609981"/>
                  </a:cubicBezTo>
                  <a:cubicBezTo>
                    <a:pt x="1548003" y="625221"/>
                    <a:pt x="1548003" y="648081"/>
                    <a:pt x="1532763" y="663448"/>
                  </a:cubicBezTo>
                  <a:cubicBezTo>
                    <a:pt x="1532763" y="663448"/>
                    <a:pt x="1532763" y="663448"/>
                    <a:pt x="1532763" y="663448"/>
                  </a:cubicBezTo>
                  <a:cubicBezTo>
                    <a:pt x="1525143" y="663448"/>
                    <a:pt x="1517523" y="671068"/>
                    <a:pt x="1509903" y="671068"/>
                  </a:cubicBezTo>
                  <a:cubicBezTo>
                    <a:pt x="1509903" y="671068"/>
                    <a:pt x="1509903" y="671068"/>
                    <a:pt x="1509903" y="671068"/>
                  </a:cubicBezTo>
                  <a:cubicBezTo>
                    <a:pt x="1494663" y="671068"/>
                    <a:pt x="1487043" y="663448"/>
                    <a:pt x="1479423" y="655828"/>
                  </a:cubicBezTo>
                  <a:close/>
                  <a:moveTo>
                    <a:pt x="5139817" y="556641"/>
                  </a:moveTo>
                  <a:cubicBezTo>
                    <a:pt x="5139817" y="556641"/>
                    <a:pt x="5139817" y="556641"/>
                    <a:pt x="5139817" y="556641"/>
                  </a:cubicBezTo>
                  <a:cubicBezTo>
                    <a:pt x="5116957" y="541401"/>
                    <a:pt x="5109337" y="518541"/>
                    <a:pt x="5124577" y="503174"/>
                  </a:cubicBezTo>
                  <a:cubicBezTo>
                    <a:pt x="5124577" y="503174"/>
                    <a:pt x="5124577" y="503174"/>
                    <a:pt x="5124577" y="503174"/>
                  </a:cubicBezTo>
                  <a:cubicBezTo>
                    <a:pt x="5132197" y="487934"/>
                    <a:pt x="5155057" y="480314"/>
                    <a:pt x="5177917" y="487934"/>
                  </a:cubicBezTo>
                  <a:cubicBezTo>
                    <a:pt x="5177917" y="487934"/>
                    <a:pt x="5177917" y="487934"/>
                    <a:pt x="5177917" y="487934"/>
                  </a:cubicBezTo>
                  <a:cubicBezTo>
                    <a:pt x="5193157" y="503174"/>
                    <a:pt x="5200777" y="526034"/>
                    <a:pt x="5185537" y="541401"/>
                  </a:cubicBezTo>
                  <a:cubicBezTo>
                    <a:pt x="5185537" y="541401"/>
                    <a:pt x="5185537" y="541401"/>
                    <a:pt x="5185537" y="541401"/>
                  </a:cubicBezTo>
                  <a:cubicBezTo>
                    <a:pt x="5185537" y="556641"/>
                    <a:pt x="5170297" y="564261"/>
                    <a:pt x="5155057" y="564261"/>
                  </a:cubicBezTo>
                  <a:cubicBezTo>
                    <a:pt x="5155057" y="564261"/>
                    <a:pt x="5155057" y="564261"/>
                    <a:pt x="5155057" y="564261"/>
                  </a:cubicBezTo>
                  <a:cubicBezTo>
                    <a:pt x="5147437" y="564261"/>
                    <a:pt x="5139817" y="556641"/>
                    <a:pt x="5139817" y="556641"/>
                  </a:cubicBezTo>
                  <a:close/>
                  <a:moveTo>
                    <a:pt x="1654810" y="533781"/>
                  </a:moveTo>
                  <a:cubicBezTo>
                    <a:pt x="1647190" y="518541"/>
                    <a:pt x="1654810" y="495681"/>
                    <a:pt x="1670050" y="480314"/>
                  </a:cubicBezTo>
                  <a:cubicBezTo>
                    <a:pt x="1670050" y="480314"/>
                    <a:pt x="1670050" y="480314"/>
                    <a:pt x="1670050" y="480314"/>
                  </a:cubicBezTo>
                  <a:cubicBezTo>
                    <a:pt x="1685290" y="472694"/>
                    <a:pt x="1708150" y="480314"/>
                    <a:pt x="1723390" y="495554"/>
                  </a:cubicBezTo>
                  <a:cubicBezTo>
                    <a:pt x="1723390" y="495554"/>
                    <a:pt x="1723390" y="495554"/>
                    <a:pt x="1723390" y="495554"/>
                  </a:cubicBezTo>
                  <a:cubicBezTo>
                    <a:pt x="1731010" y="510794"/>
                    <a:pt x="1723390" y="533654"/>
                    <a:pt x="1708150" y="549021"/>
                  </a:cubicBezTo>
                  <a:cubicBezTo>
                    <a:pt x="1708150" y="549021"/>
                    <a:pt x="1708150" y="549021"/>
                    <a:pt x="1708150" y="549021"/>
                  </a:cubicBezTo>
                  <a:cubicBezTo>
                    <a:pt x="1700530" y="549021"/>
                    <a:pt x="1692910" y="556641"/>
                    <a:pt x="1685290" y="556641"/>
                  </a:cubicBezTo>
                  <a:cubicBezTo>
                    <a:pt x="1685290" y="556641"/>
                    <a:pt x="1685290" y="556641"/>
                    <a:pt x="1685290" y="556641"/>
                  </a:cubicBezTo>
                  <a:cubicBezTo>
                    <a:pt x="1677670" y="556641"/>
                    <a:pt x="1662430" y="549021"/>
                    <a:pt x="1654810" y="533781"/>
                  </a:cubicBezTo>
                  <a:close/>
                  <a:moveTo>
                    <a:pt x="4949190" y="449834"/>
                  </a:moveTo>
                  <a:cubicBezTo>
                    <a:pt x="4949190" y="449834"/>
                    <a:pt x="4949190" y="449834"/>
                    <a:pt x="4949190" y="449834"/>
                  </a:cubicBezTo>
                  <a:cubicBezTo>
                    <a:pt x="4933950" y="442214"/>
                    <a:pt x="4926330" y="419354"/>
                    <a:pt x="4933950" y="404114"/>
                  </a:cubicBezTo>
                  <a:cubicBezTo>
                    <a:pt x="4933950" y="404114"/>
                    <a:pt x="4933950" y="404114"/>
                    <a:pt x="4933950" y="404114"/>
                  </a:cubicBezTo>
                  <a:cubicBezTo>
                    <a:pt x="4949190" y="381254"/>
                    <a:pt x="4972050" y="373634"/>
                    <a:pt x="4987290" y="381254"/>
                  </a:cubicBezTo>
                  <a:cubicBezTo>
                    <a:pt x="4987290" y="381254"/>
                    <a:pt x="4987290" y="381254"/>
                    <a:pt x="4987290" y="381254"/>
                  </a:cubicBezTo>
                  <a:cubicBezTo>
                    <a:pt x="5002530" y="396494"/>
                    <a:pt x="5010150" y="419354"/>
                    <a:pt x="5002530" y="434721"/>
                  </a:cubicBezTo>
                  <a:cubicBezTo>
                    <a:pt x="5002530" y="434721"/>
                    <a:pt x="5002530" y="434721"/>
                    <a:pt x="5002530" y="434721"/>
                  </a:cubicBezTo>
                  <a:cubicBezTo>
                    <a:pt x="4994910" y="449961"/>
                    <a:pt x="4979670" y="457581"/>
                    <a:pt x="4972050" y="457581"/>
                  </a:cubicBezTo>
                  <a:cubicBezTo>
                    <a:pt x="4972050" y="457581"/>
                    <a:pt x="4972050" y="457581"/>
                    <a:pt x="4972050" y="457581"/>
                  </a:cubicBezTo>
                  <a:cubicBezTo>
                    <a:pt x="4964430" y="457581"/>
                    <a:pt x="4956810" y="457581"/>
                    <a:pt x="4949190" y="449961"/>
                  </a:cubicBezTo>
                  <a:close/>
                  <a:moveTo>
                    <a:pt x="1845437" y="426974"/>
                  </a:moveTo>
                  <a:cubicBezTo>
                    <a:pt x="1830197" y="411734"/>
                    <a:pt x="1837817" y="388874"/>
                    <a:pt x="1860677" y="381254"/>
                  </a:cubicBezTo>
                  <a:cubicBezTo>
                    <a:pt x="1860677" y="381254"/>
                    <a:pt x="1860677" y="381254"/>
                    <a:pt x="1860677" y="381254"/>
                  </a:cubicBezTo>
                  <a:cubicBezTo>
                    <a:pt x="1875917" y="366014"/>
                    <a:pt x="1898777" y="373634"/>
                    <a:pt x="1906397" y="396494"/>
                  </a:cubicBezTo>
                  <a:cubicBezTo>
                    <a:pt x="1906397" y="396494"/>
                    <a:pt x="1906397" y="396494"/>
                    <a:pt x="1906397" y="396494"/>
                  </a:cubicBezTo>
                  <a:cubicBezTo>
                    <a:pt x="1921637" y="411734"/>
                    <a:pt x="1914017" y="434594"/>
                    <a:pt x="1891157" y="442214"/>
                  </a:cubicBezTo>
                  <a:cubicBezTo>
                    <a:pt x="1891157" y="442214"/>
                    <a:pt x="1891157" y="442214"/>
                    <a:pt x="1891157" y="442214"/>
                  </a:cubicBezTo>
                  <a:cubicBezTo>
                    <a:pt x="1891157" y="449834"/>
                    <a:pt x="1883537" y="449834"/>
                    <a:pt x="1875917" y="449834"/>
                  </a:cubicBezTo>
                  <a:cubicBezTo>
                    <a:pt x="1875917" y="449834"/>
                    <a:pt x="1875917" y="449834"/>
                    <a:pt x="1875917" y="449834"/>
                  </a:cubicBezTo>
                  <a:cubicBezTo>
                    <a:pt x="1860677" y="449834"/>
                    <a:pt x="1845437" y="442214"/>
                    <a:pt x="1845437" y="426974"/>
                  </a:cubicBezTo>
                  <a:close/>
                  <a:moveTo>
                    <a:pt x="4758563" y="358267"/>
                  </a:moveTo>
                  <a:cubicBezTo>
                    <a:pt x="4743323" y="350647"/>
                    <a:pt x="4735703" y="327787"/>
                    <a:pt x="4743323" y="312547"/>
                  </a:cubicBezTo>
                  <a:cubicBezTo>
                    <a:pt x="4743323" y="312547"/>
                    <a:pt x="4743323" y="312547"/>
                    <a:pt x="4743323" y="312547"/>
                  </a:cubicBezTo>
                  <a:cubicBezTo>
                    <a:pt x="4750943" y="289687"/>
                    <a:pt x="4773803" y="282067"/>
                    <a:pt x="4789043" y="289687"/>
                  </a:cubicBezTo>
                  <a:cubicBezTo>
                    <a:pt x="4789043" y="289687"/>
                    <a:pt x="4789043" y="289687"/>
                    <a:pt x="4789043" y="289687"/>
                  </a:cubicBezTo>
                  <a:cubicBezTo>
                    <a:pt x="4811903" y="297307"/>
                    <a:pt x="4819523" y="320167"/>
                    <a:pt x="4811903" y="343154"/>
                  </a:cubicBezTo>
                  <a:cubicBezTo>
                    <a:pt x="4811903" y="343154"/>
                    <a:pt x="4811903" y="343154"/>
                    <a:pt x="4811903" y="343154"/>
                  </a:cubicBezTo>
                  <a:cubicBezTo>
                    <a:pt x="4804283" y="358394"/>
                    <a:pt x="4789043" y="366014"/>
                    <a:pt x="4773803" y="366014"/>
                  </a:cubicBezTo>
                  <a:cubicBezTo>
                    <a:pt x="4773803" y="366014"/>
                    <a:pt x="4773803" y="366014"/>
                    <a:pt x="4773803" y="366014"/>
                  </a:cubicBezTo>
                  <a:cubicBezTo>
                    <a:pt x="4773803" y="366014"/>
                    <a:pt x="4766183" y="366014"/>
                    <a:pt x="4758563" y="358394"/>
                  </a:cubicBezTo>
                  <a:close/>
                  <a:moveTo>
                    <a:pt x="2036064" y="335407"/>
                  </a:moveTo>
                  <a:cubicBezTo>
                    <a:pt x="2028444" y="312547"/>
                    <a:pt x="2036064" y="289687"/>
                    <a:pt x="2051304" y="281940"/>
                  </a:cubicBezTo>
                  <a:cubicBezTo>
                    <a:pt x="2051304" y="281940"/>
                    <a:pt x="2051304" y="281940"/>
                    <a:pt x="2051304" y="281940"/>
                  </a:cubicBezTo>
                  <a:cubicBezTo>
                    <a:pt x="2074164" y="274320"/>
                    <a:pt x="2097024" y="281940"/>
                    <a:pt x="2104644" y="304800"/>
                  </a:cubicBezTo>
                  <a:cubicBezTo>
                    <a:pt x="2104644" y="304800"/>
                    <a:pt x="2104644" y="304800"/>
                    <a:pt x="2104644" y="304800"/>
                  </a:cubicBezTo>
                  <a:cubicBezTo>
                    <a:pt x="2112264" y="320040"/>
                    <a:pt x="2104644" y="342900"/>
                    <a:pt x="2081784" y="358267"/>
                  </a:cubicBezTo>
                  <a:cubicBezTo>
                    <a:pt x="2081784" y="358267"/>
                    <a:pt x="2081784" y="358267"/>
                    <a:pt x="2081784" y="358267"/>
                  </a:cubicBezTo>
                  <a:cubicBezTo>
                    <a:pt x="2081784" y="358267"/>
                    <a:pt x="2074164" y="358267"/>
                    <a:pt x="2066544" y="358267"/>
                  </a:cubicBezTo>
                  <a:cubicBezTo>
                    <a:pt x="2066544" y="358267"/>
                    <a:pt x="206654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44949" y="228473"/>
                    <a:pt x="4544949" y="228473"/>
                    <a:pt x="4544949" y="228473"/>
                  </a:cubicBezTo>
                  <a:cubicBezTo>
                    <a:pt x="4552569" y="213233"/>
                    <a:pt x="4567809" y="205613"/>
                    <a:pt x="4590669" y="213233"/>
                  </a:cubicBezTo>
                  <a:cubicBezTo>
                    <a:pt x="4590669" y="213233"/>
                    <a:pt x="4590669" y="213233"/>
                    <a:pt x="4590669" y="213233"/>
                  </a:cubicBezTo>
                  <a:cubicBezTo>
                    <a:pt x="4613529" y="213233"/>
                    <a:pt x="4621149" y="236093"/>
                    <a:pt x="4613529" y="258953"/>
                  </a:cubicBezTo>
                  <a:cubicBezTo>
                    <a:pt x="4613529" y="258953"/>
                    <a:pt x="4613529" y="258953"/>
                    <a:pt x="4613529" y="258953"/>
                  </a:cubicBezTo>
                  <a:cubicBezTo>
                    <a:pt x="4605909" y="274193"/>
                    <a:pt x="4590669" y="281813"/>
                    <a:pt x="4575429" y="281813"/>
                  </a:cubicBezTo>
                  <a:cubicBezTo>
                    <a:pt x="4575429" y="281813"/>
                    <a:pt x="4575429" y="281813"/>
                    <a:pt x="4575429" y="281813"/>
                  </a:cubicBezTo>
                  <a:cubicBezTo>
                    <a:pt x="4575429" y="281813"/>
                    <a:pt x="4567809" y="281813"/>
                    <a:pt x="4567809" y="281813"/>
                  </a:cubicBezTo>
                  <a:close/>
                  <a:moveTo>
                    <a:pt x="2234311" y="251460"/>
                  </a:moveTo>
                  <a:cubicBezTo>
                    <a:pt x="2226691" y="236220"/>
                    <a:pt x="2234311" y="213360"/>
                    <a:pt x="2257171" y="205740"/>
                  </a:cubicBezTo>
                  <a:cubicBezTo>
                    <a:pt x="2257171" y="205740"/>
                    <a:pt x="2257171" y="205740"/>
                    <a:pt x="2257171" y="205740"/>
                  </a:cubicBezTo>
                  <a:cubicBezTo>
                    <a:pt x="2272411" y="198120"/>
                    <a:pt x="2295271" y="205740"/>
                    <a:pt x="2302891" y="228600"/>
                  </a:cubicBezTo>
                  <a:cubicBezTo>
                    <a:pt x="2302891" y="228600"/>
                    <a:pt x="2302891" y="228600"/>
                    <a:pt x="2302891" y="228600"/>
                  </a:cubicBezTo>
                  <a:cubicBezTo>
                    <a:pt x="2310511" y="243840"/>
                    <a:pt x="2302891" y="266700"/>
                    <a:pt x="2280031" y="274320"/>
                  </a:cubicBezTo>
                  <a:cubicBezTo>
                    <a:pt x="2280031" y="274320"/>
                    <a:pt x="2280031" y="274320"/>
                    <a:pt x="2280031" y="274320"/>
                  </a:cubicBezTo>
                  <a:cubicBezTo>
                    <a:pt x="2280031" y="274320"/>
                    <a:pt x="2272411" y="281940"/>
                    <a:pt x="2272411" y="281940"/>
                  </a:cubicBezTo>
                  <a:cubicBezTo>
                    <a:pt x="2272411" y="281940"/>
                    <a:pt x="2272411" y="281940"/>
                    <a:pt x="2272411" y="281940"/>
                  </a:cubicBezTo>
                  <a:cubicBezTo>
                    <a:pt x="2249551" y="281940"/>
                    <a:pt x="2241931" y="266700"/>
                    <a:pt x="2234311" y="251460"/>
                  </a:cubicBezTo>
                  <a:close/>
                  <a:moveTo>
                    <a:pt x="4361942" y="213360"/>
                  </a:moveTo>
                  <a:cubicBezTo>
                    <a:pt x="4346702" y="205740"/>
                    <a:pt x="4331462" y="190500"/>
                    <a:pt x="4339082" y="167640"/>
                  </a:cubicBezTo>
                  <a:cubicBezTo>
                    <a:pt x="4339082" y="167640"/>
                    <a:pt x="4339082" y="167640"/>
                    <a:pt x="4339082" y="167640"/>
                  </a:cubicBezTo>
                  <a:cubicBezTo>
                    <a:pt x="4346702" y="144780"/>
                    <a:pt x="4361942" y="137160"/>
                    <a:pt x="4384802" y="144780"/>
                  </a:cubicBezTo>
                  <a:cubicBezTo>
                    <a:pt x="4384802" y="144780"/>
                    <a:pt x="4384802" y="144780"/>
                    <a:pt x="4384802" y="144780"/>
                  </a:cubicBezTo>
                  <a:cubicBezTo>
                    <a:pt x="4384802" y="144780"/>
                    <a:pt x="4384802" y="144780"/>
                    <a:pt x="4384802" y="144780"/>
                  </a:cubicBezTo>
                  <a:cubicBezTo>
                    <a:pt x="4384802" y="144780"/>
                    <a:pt x="4384802" y="144780"/>
                    <a:pt x="4384802" y="144780"/>
                  </a:cubicBezTo>
                  <a:cubicBezTo>
                    <a:pt x="4407662" y="144780"/>
                    <a:pt x="4415282" y="167640"/>
                    <a:pt x="4407662" y="190500"/>
                  </a:cubicBezTo>
                  <a:cubicBezTo>
                    <a:pt x="4407662" y="190500"/>
                    <a:pt x="4407662" y="190500"/>
                    <a:pt x="4407662" y="190500"/>
                  </a:cubicBezTo>
                  <a:cubicBezTo>
                    <a:pt x="4407662" y="205740"/>
                    <a:pt x="4392422" y="213360"/>
                    <a:pt x="4377182" y="213360"/>
                  </a:cubicBezTo>
                  <a:cubicBezTo>
                    <a:pt x="4377182" y="213360"/>
                    <a:pt x="4377182" y="213360"/>
                    <a:pt x="4377182" y="213360"/>
                  </a:cubicBezTo>
                  <a:cubicBezTo>
                    <a:pt x="4369562" y="213360"/>
                    <a:pt x="4369562" y="213360"/>
                    <a:pt x="4361942" y="213360"/>
                  </a:cubicBezTo>
                  <a:close/>
                  <a:moveTo>
                    <a:pt x="2432558" y="182880"/>
                  </a:moveTo>
                  <a:cubicBezTo>
                    <a:pt x="2432558" y="167640"/>
                    <a:pt x="2440178" y="144780"/>
                    <a:pt x="2463038" y="137160"/>
                  </a:cubicBezTo>
                  <a:cubicBezTo>
                    <a:pt x="2463038" y="137160"/>
                    <a:pt x="2463038" y="137160"/>
                    <a:pt x="2463038" y="137160"/>
                  </a:cubicBezTo>
                  <a:cubicBezTo>
                    <a:pt x="2478278" y="129540"/>
                    <a:pt x="2501138" y="144780"/>
                    <a:pt x="2508758" y="160020"/>
                  </a:cubicBezTo>
                  <a:cubicBezTo>
                    <a:pt x="2508758" y="160020"/>
                    <a:pt x="2508758" y="160020"/>
                    <a:pt x="2508758" y="160020"/>
                  </a:cubicBezTo>
                  <a:cubicBezTo>
                    <a:pt x="2516378" y="182880"/>
                    <a:pt x="2501138" y="205740"/>
                    <a:pt x="2485898" y="213487"/>
                  </a:cubicBezTo>
                  <a:cubicBezTo>
                    <a:pt x="2485898" y="213487"/>
                    <a:pt x="2485898" y="213487"/>
                    <a:pt x="2485898" y="213487"/>
                  </a:cubicBezTo>
                  <a:cubicBezTo>
                    <a:pt x="2478278" y="213487"/>
                    <a:pt x="2478278" y="213487"/>
                    <a:pt x="2470658" y="213487"/>
                  </a:cubicBezTo>
                  <a:cubicBezTo>
                    <a:pt x="2470658" y="213487"/>
                    <a:pt x="2470658" y="213487"/>
                    <a:pt x="2470658" y="213487"/>
                  </a:cubicBezTo>
                  <a:cubicBezTo>
                    <a:pt x="2455418" y="213487"/>
                    <a:pt x="2440178" y="198247"/>
                    <a:pt x="2432558" y="183007"/>
                  </a:cubicBezTo>
                  <a:close/>
                  <a:moveTo>
                    <a:pt x="4155948" y="160020"/>
                  </a:moveTo>
                  <a:cubicBezTo>
                    <a:pt x="4140708" y="160020"/>
                    <a:pt x="4125468" y="137160"/>
                    <a:pt x="4133088" y="114300"/>
                  </a:cubicBezTo>
                  <a:cubicBezTo>
                    <a:pt x="4133088" y="114300"/>
                    <a:pt x="4133088" y="114300"/>
                    <a:pt x="4133088" y="114300"/>
                  </a:cubicBezTo>
                  <a:cubicBezTo>
                    <a:pt x="4133088" y="91440"/>
                    <a:pt x="4155948" y="83820"/>
                    <a:pt x="4178808" y="83820"/>
                  </a:cubicBezTo>
                  <a:cubicBezTo>
                    <a:pt x="4178808" y="83820"/>
                    <a:pt x="4178808" y="83820"/>
                    <a:pt x="4178808" y="83820"/>
                  </a:cubicBezTo>
                  <a:cubicBezTo>
                    <a:pt x="4194048" y="91440"/>
                    <a:pt x="4209288" y="114300"/>
                    <a:pt x="4201668" y="129540"/>
                  </a:cubicBezTo>
                  <a:cubicBezTo>
                    <a:pt x="4201668" y="129540"/>
                    <a:pt x="4201668" y="129540"/>
                    <a:pt x="4201668" y="129540"/>
                  </a:cubicBezTo>
                  <a:cubicBezTo>
                    <a:pt x="4201668" y="152400"/>
                    <a:pt x="4186428" y="160020"/>
                    <a:pt x="4163568" y="160020"/>
                  </a:cubicBezTo>
                  <a:cubicBezTo>
                    <a:pt x="4163568" y="160020"/>
                    <a:pt x="4163568" y="160020"/>
                    <a:pt x="4163568" y="160020"/>
                  </a:cubicBezTo>
                  <a:cubicBezTo>
                    <a:pt x="4163568" y="160020"/>
                    <a:pt x="4163568" y="160020"/>
                    <a:pt x="4155948" y="160020"/>
                  </a:cubicBezTo>
                  <a:close/>
                  <a:moveTo>
                    <a:pt x="2646045" y="129540"/>
                  </a:moveTo>
                  <a:cubicBezTo>
                    <a:pt x="2638425" y="106680"/>
                    <a:pt x="2653665" y="91440"/>
                    <a:pt x="2668905" y="83820"/>
                  </a:cubicBezTo>
                  <a:cubicBezTo>
                    <a:pt x="2668905" y="83820"/>
                    <a:pt x="2668905" y="83820"/>
                    <a:pt x="2668905" y="83820"/>
                  </a:cubicBezTo>
                  <a:cubicBezTo>
                    <a:pt x="2691765" y="76200"/>
                    <a:pt x="2714625" y="91440"/>
                    <a:pt x="2714625" y="114300"/>
                  </a:cubicBezTo>
                  <a:cubicBezTo>
                    <a:pt x="2714625" y="114300"/>
                    <a:pt x="2714625" y="114300"/>
                    <a:pt x="2714625" y="114300"/>
                  </a:cubicBezTo>
                  <a:cubicBezTo>
                    <a:pt x="2722245" y="129540"/>
                    <a:pt x="2707005" y="152400"/>
                    <a:pt x="2684145" y="160020"/>
                  </a:cubicBezTo>
                  <a:cubicBezTo>
                    <a:pt x="2684145" y="160020"/>
                    <a:pt x="2684145" y="160020"/>
                    <a:pt x="2684145" y="160020"/>
                  </a:cubicBezTo>
                  <a:cubicBezTo>
                    <a:pt x="2684145" y="160020"/>
                    <a:pt x="2684145" y="160020"/>
                    <a:pt x="2676525" y="160020"/>
                  </a:cubicBezTo>
                  <a:cubicBezTo>
                    <a:pt x="2676525" y="160020"/>
                    <a:pt x="267652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76200"/>
                    <a:pt x="3919601" y="76200"/>
                    <a:pt x="3919601" y="76200"/>
                  </a:cubicBezTo>
                  <a:cubicBezTo>
                    <a:pt x="3919601" y="53340"/>
                    <a:pt x="3942461" y="45720"/>
                    <a:pt x="3965321" y="45720"/>
                  </a:cubicBezTo>
                  <a:cubicBezTo>
                    <a:pt x="3965321" y="45720"/>
                    <a:pt x="3965321" y="45720"/>
                    <a:pt x="3965321" y="45720"/>
                  </a:cubicBezTo>
                  <a:cubicBezTo>
                    <a:pt x="3965321" y="45720"/>
                    <a:pt x="3965321" y="45720"/>
                    <a:pt x="3965321" y="45720"/>
                  </a:cubicBezTo>
                  <a:cubicBezTo>
                    <a:pt x="3965321" y="45720"/>
                    <a:pt x="3965321" y="45720"/>
                    <a:pt x="3965321" y="45720"/>
                  </a:cubicBezTo>
                  <a:cubicBezTo>
                    <a:pt x="3980561" y="45720"/>
                    <a:pt x="3995801" y="68580"/>
                    <a:pt x="3995801" y="91440"/>
                  </a:cubicBezTo>
                  <a:cubicBezTo>
                    <a:pt x="3995801" y="91440"/>
                    <a:pt x="3995801" y="91440"/>
                    <a:pt x="3995801" y="91440"/>
                  </a:cubicBezTo>
                  <a:cubicBezTo>
                    <a:pt x="3988181" y="106680"/>
                    <a:pt x="3972941" y="121920"/>
                    <a:pt x="3957701" y="121920"/>
                  </a:cubicBezTo>
                  <a:cubicBezTo>
                    <a:pt x="3957701" y="121920"/>
                    <a:pt x="3957701" y="121920"/>
                    <a:pt x="3957701" y="121920"/>
                  </a:cubicBezTo>
                  <a:cubicBezTo>
                    <a:pt x="3957701" y="121920"/>
                    <a:pt x="3950081" y="121920"/>
                    <a:pt x="3950081" y="121920"/>
                  </a:cubicBezTo>
                  <a:close/>
                  <a:moveTo>
                    <a:pt x="2851912" y="83820"/>
                  </a:moveTo>
                  <a:cubicBezTo>
                    <a:pt x="2851912" y="68580"/>
                    <a:pt x="2867152" y="45720"/>
                    <a:pt x="2882392" y="45720"/>
                  </a:cubicBezTo>
                  <a:cubicBezTo>
                    <a:pt x="2882392" y="45720"/>
                    <a:pt x="2882392" y="45720"/>
                    <a:pt x="2882392" y="45720"/>
                  </a:cubicBezTo>
                  <a:cubicBezTo>
                    <a:pt x="2905252" y="38100"/>
                    <a:pt x="2928112" y="53340"/>
                    <a:pt x="2928112" y="76200"/>
                  </a:cubicBezTo>
                  <a:cubicBezTo>
                    <a:pt x="2928112" y="76200"/>
                    <a:pt x="2928112" y="76200"/>
                    <a:pt x="2928112" y="76200"/>
                  </a:cubicBezTo>
                  <a:cubicBezTo>
                    <a:pt x="2928112" y="99060"/>
                    <a:pt x="2920492" y="114300"/>
                    <a:pt x="2897632" y="121920"/>
                  </a:cubicBezTo>
                  <a:cubicBezTo>
                    <a:pt x="2897632" y="121920"/>
                    <a:pt x="2897632" y="121920"/>
                    <a:pt x="2897632" y="121920"/>
                  </a:cubicBezTo>
                  <a:cubicBezTo>
                    <a:pt x="2897632" y="121920"/>
                    <a:pt x="2890012" y="121920"/>
                    <a:pt x="2890012" y="121920"/>
                  </a:cubicBezTo>
                  <a:cubicBezTo>
                    <a:pt x="2890012" y="121920"/>
                    <a:pt x="2890012" y="121920"/>
                    <a:pt x="2890012" y="121920"/>
                  </a:cubicBezTo>
                  <a:cubicBezTo>
                    <a:pt x="2874772" y="121920"/>
                    <a:pt x="2851912" y="106680"/>
                    <a:pt x="2851912" y="83820"/>
                  </a:cubicBezTo>
                  <a:close/>
                  <a:moveTo>
                    <a:pt x="3744087" y="91440"/>
                  </a:moveTo>
                  <a:cubicBezTo>
                    <a:pt x="3744087" y="91440"/>
                    <a:pt x="3744087" y="91440"/>
                    <a:pt x="3744087" y="91440"/>
                  </a:cubicBezTo>
                  <a:cubicBezTo>
                    <a:pt x="3721227" y="91440"/>
                    <a:pt x="3705987" y="76200"/>
                    <a:pt x="3705987" y="53340"/>
                  </a:cubicBezTo>
                  <a:cubicBezTo>
                    <a:pt x="3705987" y="53340"/>
                    <a:pt x="3705987" y="53340"/>
                    <a:pt x="3705987" y="53340"/>
                  </a:cubicBezTo>
                  <a:cubicBezTo>
                    <a:pt x="3705987" y="30480"/>
                    <a:pt x="3728847" y="15240"/>
                    <a:pt x="3751707" y="15240"/>
                  </a:cubicBezTo>
                  <a:cubicBezTo>
                    <a:pt x="3751707" y="15240"/>
                    <a:pt x="3751707" y="15240"/>
                    <a:pt x="3751707" y="15240"/>
                  </a:cubicBezTo>
                  <a:cubicBezTo>
                    <a:pt x="3751707" y="15240"/>
                    <a:pt x="3751707" y="15240"/>
                    <a:pt x="3751707" y="15240"/>
                  </a:cubicBezTo>
                  <a:cubicBezTo>
                    <a:pt x="3751707" y="15240"/>
                    <a:pt x="3751707" y="15240"/>
                    <a:pt x="3751707" y="15240"/>
                  </a:cubicBezTo>
                  <a:cubicBezTo>
                    <a:pt x="3766947" y="22860"/>
                    <a:pt x="3782187" y="38100"/>
                    <a:pt x="3782187" y="60960"/>
                  </a:cubicBezTo>
                  <a:cubicBezTo>
                    <a:pt x="3782187" y="60960"/>
                    <a:pt x="3782187" y="60960"/>
                    <a:pt x="3782187" y="60960"/>
                  </a:cubicBezTo>
                  <a:cubicBezTo>
                    <a:pt x="3782187" y="76200"/>
                    <a:pt x="3766947" y="91440"/>
                    <a:pt x="3744087" y="91440"/>
                  </a:cubicBezTo>
                  <a:cubicBezTo>
                    <a:pt x="3744087" y="91440"/>
                    <a:pt x="3744087" y="91440"/>
                    <a:pt x="3744087" y="91440"/>
                  </a:cubicBezTo>
                  <a:cubicBezTo>
                    <a:pt x="3744087" y="91440"/>
                    <a:pt x="3744087" y="91440"/>
                    <a:pt x="3744087" y="91440"/>
                  </a:cubicBezTo>
                  <a:close/>
                  <a:moveTo>
                    <a:pt x="3065399" y="60960"/>
                  </a:moveTo>
                  <a:cubicBezTo>
                    <a:pt x="3065399" y="38100"/>
                    <a:pt x="3080639" y="15240"/>
                    <a:pt x="3095879" y="15240"/>
                  </a:cubicBezTo>
                  <a:cubicBezTo>
                    <a:pt x="3095879" y="15240"/>
                    <a:pt x="3095879" y="15240"/>
                    <a:pt x="3095879" y="15240"/>
                  </a:cubicBezTo>
                  <a:cubicBezTo>
                    <a:pt x="3118739" y="15240"/>
                    <a:pt x="3141599" y="30480"/>
                    <a:pt x="3141599" y="53340"/>
                  </a:cubicBezTo>
                  <a:cubicBezTo>
                    <a:pt x="3141599" y="53340"/>
                    <a:pt x="3141599" y="53340"/>
                    <a:pt x="3141599" y="53340"/>
                  </a:cubicBezTo>
                  <a:cubicBezTo>
                    <a:pt x="3141599" y="68580"/>
                    <a:pt x="3126359" y="91440"/>
                    <a:pt x="3103499" y="91440"/>
                  </a:cubicBezTo>
                  <a:cubicBezTo>
                    <a:pt x="3103499" y="91440"/>
                    <a:pt x="3103499" y="91440"/>
                    <a:pt x="3103499" y="91440"/>
                  </a:cubicBezTo>
                  <a:cubicBezTo>
                    <a:pt x="3103499" y="91440"/>
                    <a:pt x="3103499" y="91440"/>
                    <a:pt x="3103499" y="91440"/>
                  </a:cubicBezTo>
                  <a:cubicBezTo>
                    <a:pt x="3103499" y="91440"/>
                    <a:pt x="3103499" y="91440"/>
                    <a:pt x="3103499" y="91440"/>
                  </a:cubicBezTo>
                  <a:cubicBezTo>
                    <a:pt x="3080639" y="91440"/>
                    <a:pt x="3065399" y="76200"/>
                    <a:pt x="3065399" y="60960"/>
                  </a:cubicBezTo>
                  <a:close/>
                  <a:moveTo>
                    <a:pt x="3530600" y="83820"/>
                  </a:moveTo>
                  <a:cubicBezTo>
                    <a:pt x="3530600" y="83820"/>
                    <a:pt x="3530600" y="83820"/>
                    <a:pt x="3530600" y="83820"/>
                  </a:cubicBezTo>
                  <a:cubicBezTo>
                    <a:pt x="3507740" y="76200"/>
                    <a:pt x="3492500" y="60960"/>
                    <a:pt x="3492500" y="38100"/>
                  </a:cubicBezTo>
                  <a:cubicBezTo>
                    <a:pt x="3492500" y="38100"/>
                    <a:pt x="3492500" y="38100"/>
                    <a:pt x="3492500" y="38100"/>
                  </a:cubicBezTo>
                  <a:cubicBezTo>
                    <a:pt x="3492500" y="22860"/>
                    <a:pt x="3507740" y="0"/>
                    <a:pt x="3530600" y="7620"/>
                  </a:cubicBezTo>
                  <a:cubicBezTo>
                    <a:pt x="3530600" y="7620"/>
                    <a:pt x="3530600" y="7620"/>
                    <a:pt x="3530600" y="7620"/>
                  </a:cubicBezTo>
                  <a:cubicBezTo>
                    <a:pt x="3553460" y="7620"/>
                    <a:pt x="3568700" y="22860"/>
                    <a:pt x="3568700" y="45720"/>
                  </a:cubicBezTo>
                  <a:cubicBezTo>
                    <a:pt x="3568700" y="45720"/>
                    <a:pt x="3568700" y="45720"/>
                    <a:pt x="3568700" y="45720"/>
                  </a:cubicBezTo>
                  <a:cubicBezTo>
                    <a:pt x="3568700" y="60960"/>
                    <a:pt x="3553460" y="83820"/>
                    <a:pt x="3530600" y="83820"/>
                  </a:cubicBezTo>
                  <a:cubicBezTo>
                    <a:pt x="3530600" y="83820"/>
                    <a:pt x="3530600" y="83820"/>
                    <a:pt x="3530600" y="83820"/>
                  </a:cubicBezTo>
                  <a:cubicBezTo>
                    <a:pt x="3530600" y="83820"/>
                    <a:pt x="3530600" y="83820"/>
                    <a:pt x="3530600" y="83820"/>
                  </a:cubicBezTo>
                  <a:close/>
                  <a:moveTo>
                    <a:pt x="3278886" y="45720"/>
                  </a:moveTo>
                  <a:cubicBezTo>
                    <a:pt x="3278886" y="22860"/>
                    <a:pt x="3294126" y="7620"/>
                    <a:pt x="3316986" y="0"/>
                  </a:cubicBezTo>
                  <a:cubicBezTo>
                    <a:pt x="3316986" y="0"/>
                    <a:pt x="3316986" y="0"/>
                    <a:pt x="3316986" y="0"/>
                  </a:cubicBezTo>
                  <a:cubicBezTo>
                    <a:pt x="3316986" y="0"/>
                    <a:pt x="3316986" y="0"/>
                    <a:pt x="3316986" y="0"/>
                  </a:cubicBezTo>
                  <a:cubicBezTo>
                    <a:pt x="3316986" y="0"/>
                    <a:pt x="3316986" y="0"/>
                    <a:pt x="3316986" y="0"/>
                  </a:cubicBezTo>
                  <a:cubicBezTo>
                    <a:pt x="3339846" y="0"/>
                    <a:pt x="3355086" y="22860"/>
                    <a:pt x="3355086" y="38100"/>
                  </a:cubicBezTo>
                  <a:cubicBezTo>
                    <a:pt x="3355086" y="38100"/>
                    <a:pt x="3355086" y="38100"/>
                    <a:pt x="3355086" y="38100"/>
                  </a:cubicBezTo>
                  <a:cubicBezTo>
                    <a:pt x="3355086" y="60960"/>
                    <a:pt x="3339846" y="76200"/>
                    <a:pt x="3316986" y="76200"/>
                  </a:cubicBezTo>
                  <a:cubicBezTo>
                    <a:pt x="3316986" y="76200"/>
                    <a:pt x="3316986" y="76200"/>
                    <a:pt x="3316986" y="76200"/>
                  </a:cubicBezTo>
                  <a:cubicBezTo>
                    <a:pt x="3316986" y="76200"/>
                    <a:pt x="3316986" y="76200"/>
                    <a:pt x="3316986" y="76200"/>
                  </a:cubicBezTo>
                  <a:cubicBezTo>
                    <a:pt x="3316986" y="76200"/>
                    <a:pt x="3316986" y="76200"/>
                    <a:pt x="3316986" y="76200"/>
                  </a:cubicBezTo>
                  <a:cubicBezTo>
                    <a:pt x="3294126" y="76200"/>
                    <a:pt x="3278886" y="60960"/>
                    <a:pt x="3278886" y="45720"/>
                  </a:cubicBezTo>
                  <a:close/>
                </a:path>
              </a:pathLst>
            </a:custGeom>
            <a:solidFill>
              <a:srgbClr val="bfbfbf"/>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534" name="Group 21"/>
          <p:cNvGrpSpPr/>
          <p:nvPr/>
        </p:nvGrpSpPr>
        <p:grpSpPr>
          <a:xfrm>
            <a:off x="11318760" y="6752520"/>
            <a:ext cx="216720" cy="213480"/>
            <a:chOff x="11318760" y="6752520"/>
            <a:chExt cx="216720" cy="213480"/>
          </a:xfrm>
        </p:grpSpPr>
        <p:sp>
          <p:nvSpPr>
            <p:cNvPr id="535" name="Freeform 22"/>
            <p:cNvSpPr/>
            <p:nvPr/>
          </p:nvSpPr>
          <p:spPr>
            <a:xfrm>
              <a:off x="11318760" y="6752520"/>
              <a:ext cx="216720" cy="213480"/>
            </a:xfrm>
            <a:custGeom>
              <a:avLst/>
              <a:gdLst>
                <a:gd name="textAreaLeft" fmla="*/ 0 w 216720"/>
                <a:gd name="textAreaRight" fmla="*/ 218520 w 216720"/>
                <a:gd name="textAreaTop" fmla="*/ 0 h 213480"/>
                <a:gd name="textAreaBottom" fmla="*/ 215280 h 213480"/>
              </a:gdLst>
              <a:ahLst/>
              <a:rect l="textAreaLeft" t="textAreaTop" r="textAreaRight" b="textAreaBottom"/>
              <a:pathLst>
                <a:path w="238252" h="234696">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36" name="Group 30"/>
          <p:cNvGrpSpPr/>
          <p:nvPr/>
        </p:nvGrpSpPr>
        <p:grpSpPr>
          <a:xfrm>
            <a:off x="11309400" y="3983040"/>
            <a:ext cx="216000" cy="213480"/>
            <a:chOff x="11309400" y="3983040"/>
            <a:chExt cx="216000" cy="213480"/>
          </a:xfrm>
        </p:grpSpPr>
        <p:sp>
          <p:nvSpPr>
            <p:cNvPr id="537" name="Freeform 31"/>
            <p:cNvSpPr/>
            <p:nvPr/>
          </p:nvSpPr>
          <p:spPr>
            <a:xfrm>
              <a:off x="11309400" y="3983040"/>
              <a:ext cx="216000" cy="213480"/>
            </a:xfrm>
            <a:custGeom>
              <a:avLst/>
              <a:gdLst>
                <a:gd name="textAreaLeft" fmla="*/ 0 w 216000"/>
                <a:gd name="textAreaRight" fmla="*/ 217800 w 216000"/>
                <a:gd name="textAreaTop" fmla="*/ 0 h 213480"/>
                <a:gd name="textAreaBottom" fmla="*/ 215280 h 213480"/>
              </a:gdLst>
              <a:ahLst/>
              <a:rect l="textAreaLeft" t="textAreaTop" r="textAreaRight" b="textAreaBottom"/>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38" name="Group 21"/>
          <p:cNvGrpSpPr/>
          <p:nvPr/>
        </p:nvGrpSpPr>
        <p:grpSpPr>
          <a:xfrm>
            <a:off x="15347880" y="3982680"/>
            <a:ext cx="216720" cy="213480"/>
            <a:chOff x="15347880" y="3982680"/>
            <a:chExt cx="216720" cy="213480"/>
          </a:xfrm>
        </p:grpSpPr>
        <p:sp>
          <p:nvSpPr>
            <p:cNvPr id="539" name="Freeform 22"/>
            <p:cNvSpPr/>
            <p:nvPr/>
          </p:nvSpPr>
          <p:spPr>
            <a:xfrm>
              <a:off x="15347880" y="3982680"/>
              <a:ext cx="216720" cy="213480"/>
            </a:xfrm>
            <a:custGeom>
              <a:avLst/>
              <a:gdLst>
                <a:gd name="textAreaLeft" fmla="*/ 0 w 216720"/>
                <a:gd name="textAreaRight" fmla="*/ 218520 w 216720"/>
                <a:gd name="textAreaTop" fmla="*/ 0 h 213480"/>
                <a:gd name="textAreaBottom" fmla="*/ 215280 h 213480"/>
              </a:gdLst>
              <a:ahLst/>
              <a:rect l="textAreaLeft" t="textAreaTop" r="textAreaRight" b="textAreaBottom"/>
              <a:pathLst>
                <a:path w="238252" h="234696">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40" name="Group 21"/>
          <p:cNvGrpSpPr/>
          <p:nvPr/>
        </p:nvGrpSpPr>
        <p:grpSpPr>
          <a:xfrm>
            <a:off x="15672600" y="6904440"/>
            <a:ext cx="216720" cy="213480"/>
            <a:chOff x="15672600" y="6904440"/>
            <a:chExt cx="216720" cy="213480"/>
          </a:xfrm>
        </p:grpSpPr>
        <p:sp>
          <p:nvSpPr>
            <p:cNvPr id="541" name="Freeform 22"/>
            <p:cNvSpPr/>
            <p:nvPr/>
          </p:nvSpPr>
          <p:spPr>
            <a:xfrm>
              <a:off x="15672600" y="6904440"/>
              <a:ext cx="216720" cy="213480"/>
            </a:xfrm>
            <a:custGeom>
              <a:avLst/>
              <a:gdLst>
                <a:gd name="textAreaLeft" fmla="*/ 0 w 216720"/>
                <a:gd name="textAreaRight" fmla="*/ 218520 w 216720"/>
                <a:gd name="textAreaTop" fmla="*/ 0 h 213480"/>
                <a:gd name="textAreaBottom" fmla="*/ 215280 h 213480"/>
              </a:gdLst>
              <a:ahLst/>
              <a:rect l="textAreaLeft" t="textAreaTop" r="textAreaRight" b="textAreaBottom"/>
              <a:pathLst>
                <a:path w="238252" h="234696">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pic>
        <p:nvPicPr>
          <p:cNvPr id="542" name="Imagen 18" descr="Imagen que contiene Logotipo&#10;&#10;Descripción generada automáticamente"/>
          <p:cNvPicPr/>
          <p:nvPr/>
        </p:nvPicPr>
        <p:blipFill>
          <a:blip r:embed="rId9"/>
          <a:stretch/>
        </p:blipFill>
        <p:spPr>
          <a:xfrm>
            <a:off x="1635120" y="9086760"/>
            <a:ext cx="1565280" cy="653040"/>
          </a:xfrm>
          <a:prstGeom prst="rect">
            <a:avLst/>
          </a:prstGeom>
          <a:noFill/>
          <a:ln w="0">
            <a:noFill/>
          </a:ln>
        </p:spPr>
      </p:pic>
      <p:pic>
        <p:nvPicPr>
          <p:cNvPr id="543" name="Google Shape;99;p1" descr=""/>
          <p:cNvPicPr/>
          <p:nvPr/>
        </p:nvPicPr>
        <p:blipFill>
          <a:blip r:embed="rId10"/>
          <a:stretch/>
        </p:blipFill>
        <p:spPr>
          <a:xfrm>
            <a:off x="3433320" y="9138600"/>
            <a:ext cx="1685520" cy="600840"/>
          </a:xfrm>
          <a:prstGeom prst="rect">
            <a:avLst/>
          </a:prstGeom>
          <a:noFill/>
          <a:ln w="0">
            <a:noFill/>
          </a:ln>
        </p:spPr>
      </p:pic>
      <p:grpSp>
        <p:nvGrpSpPr>
          <p:cNvPr id="544" name="Group 21"/>
          <p:cNvGrpSpPr/>
          <p:nvPr/>
        </p:nvGrpSpPr>
        <p:grpSpPr>
          <a:xfrm>
            <a:off x="15247440" y="6722280"/>
            <a:ext cx="216720" cy="213480"/>
            <a:chOff x="15247440" y="6722280"/>
            <a:chExt cx="216720" cy="213480"/>
          </a:xfrm>
        </p:grpSpPr>
        <p:sp>
          <p:nvSpPr>
            <p:cNvPr id="545" name="Freeform 22"/>
            <p:cNvSpPr/>
            <p:nvPr/>
          </p:nvSpPr>
          <p:spPr>
            <a:xfrm>
              <a:off x="15247440" y="6722280"/>
              <a:ext cx="216720" cy="213480"/>
            </a:xfrm>
            <a:custGeom>
              <a:avLst/>
              <a:gdLst>
                <a:gd name="textAreaLeft" fmla="*/ 0 w 216720"/>
                <a:gd name="textAreaRight" fmla="*/ 218520 w 216720"/>
                <a:gd name="textAreaTop" fmla="*/ 0 h 213480"/>
                <a:gd name="textAreaBottom" fmla="*/ 215280 h 213480"/>
              </a:gdLst>
              <a:ahLst/>
              <a:rect l="textAreaLeft" t="textAreaTop" r="textAreaRight" b="textAreaBottom"/>
              <a:pathLst>
                <a:path w="238252" h="234696">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546" name="Marcador de número de diapositiva 13"/>
          <p:cNvSpPr/>
          <p:nvPr/>
        </p:nvSpPr>
        <p:spPr>
          <a:xfrm>
            <a:off x="13743000" y="897840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62DC14C2-6247-4977-A2DE-5620999C6F36}"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547" name="Imagen 1" descr="Imagen que contiene Flecha&#10;&#10;Descripción generada automáticamente"/>
          <p:cNvPicPr/>
          <p:nvPr/>
        </p:nvPicPr>
        <p:blipFill>
          <a:blip r:embed="rId11"/>
          <a:stretch/>
        </p:blipFill>
        <p:spPr>
          <a:xfrm>
            <a:off x="12268080" y="4651200"/>
            <a:ext cx="2382120" cy="1708200"/>
          </a:xfrm>
          <a:prstGeom prst="rect">
            <a:avLst/>
          </a:prstGeom>
          <a:noFill/>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TextBox 35"/>
          <p:cNvSpPr/>
          <p:nvPr/>
        </p:nvSpPr>
        <p:spPr>
          <a:xfrm>
            <a:off x="1623240" y="543960"/>
            <a:ext cx="7823520" cy="1010160"/>
          </a:xfrm>
          <a:prstGeom prst="rect">
            <a:avLst/>
          </a:prstGeom>
          <a:noFill/>
          <a:ln w="0">
            <a:noFill/>
          </a:ln>
        </p:spPr>
        <p:style>
          <a:lnRef idx="0"/>
          <a:fillRef idx="0"/>
          <a:effectRef idx="0"/>
          <a:fontRef idx="minor"/>
        </p:style>
        <p:txBody>
          <a:bodyPr lIns="0" rIns="0" tIns="0" bIns="0" anchor="t">
            <a:spAutoFit/>
          </a:bodyPr>
          <a:p>
            <a:pPr defTabSz="914400">
              <a:lnSpc>
                <a:spcPts val="7957"/>
              </a:lnSpc>
              <a:tabLst>
                <a:tab algn="l" pos="0"/>
              </a:tabLst>
            </a:pPr>
            <a:r>
              <a:rPr b="0" lang="en-US" sz="5770" strike="noStrike" u="none">
                <a:solidFill>
                  <a:srgbClr val="231f20"/>
                </a:solidFill>
                <a:uFillTx/>
                <a:latin typeface="Source Han Sans JP Heavy"/>
                <a:ea typeface="DejaVu Sans"/>
              </a:rPr>
              <a:t>3.2 Compromisos</a:t>
            </a:r>
            <a:endParaRPr b="0" lang="es-ES" sz="5770" strike="noStrike" u="none">
              <a:solidFill>
                <a:srgbClr val="000000"/>
              </a:solidFill>
              <a:uFillTx/>
              <a:latin typeface="Arial"/>
            </a:endParaRPr>
          </a:p>
        </p:txBody>
      </p:sp>
      <p:sp>
        <p:nvSpPr>
          <p:cNvPr id="549" name="Freeform 36"/>
          <p:cNvSpPr/>
          <p:nvPr/>
        </p:nvSpPr>
        <p:spPr>
          <a:xfrm>
            <a:off x="16322040" y="7754760"/>
            <a:ext cx="4115160" cy="3651120"/>
          </a:xfrm>
          <a:custGeom>
            <a:avLst/>
            <a:gdLst>
              <a:gd name="textAreaLeft" fmla="*/ 0 w 4115160"/>
              <a:gd name="textAreaRight" fmla="*/ 4116960 w 4115160"/>
              <a:gd name="textAreaTop" fmla="*/ 0 h 3651120"/>
              <a:gd name="textAreaBottom" fmla="*/ 3652920 h 3651120"/>
            </a:gdLst>
            <a:ahLst/>
            <a:rect l="textAreaLeft" t="textAreaTop" r="textAreaRight" b="textAreaBottom"/>
            <a:pathLst>
              <a:path w="4118443" h="3654183">
                <a:moveTo>
                  <a:pt x="0" y="0"/>
                </a:moveTo>
                <a:lnTo>
                  <a:pt x="4118443" y="0"/>
                </a:lnTo>
                <a:lnTo>
                  <a:pt x="4118443" y="3654183"/>
                </a:lnTo>
                <a:lnTo>
                  <a:pt x="0" y="3654183"/>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50" name="Freeform 37"/>
          <p:cNvSpPr/>
          <p:nvPr/>
        </p:nvSpPr>
        <p:spPr>
          <a:xfrm flipH="1" flipV="1">
            <a:off x="-2062800" y="-954720"/>
            <a:ext cx="4115160" cy="3651120"/>
          </a:xfrm>
          <a:custGeom>
            <a:avLst/>
            <a:gdLst>
              <a:gd name="textAreaLeft" fmla="*/ 1080 w 4115160"/>
              <a:gd name="textAreaRight" fmla="*/ 4118040 w 4115160"/>
              <a:gd name="textAreaTop" fmla="*/ 1080 h 3651120"/>
              <a:gd name="textAreaBottom" fmla="*/ 3654000 h 3651120"/>
            </a:gdLst>
            <a:ahLst/>
            <a:rect l="textAreaLeft" t="textAreaTop" r="textAreaRight" b="textAreaBottom"/>
            <a:pathLst>
              <a:path w="4118443" h="3654183">
                <a:moveTo>
                  <a:pt x="4118444" y="3654183"/>
                </a:moveTo>
                <a:lnTo>
                  <a:pt x="0" y="3654183"/>
                </a:lnTo>
                <a:lnTo>
                  <a:pt x="0" y="0"/>
                </a:lnTo>
                <a:lnTo>
                  <a:pt x="4118444" y="0"/>
                </a:lnTo>
                <a:lnTo>
                  <a:pt x="4118444" y="3654183"/>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51" name="Freeform 39"/>
          <p:cNvSpPr/>
          <p:nvPr/>
        </p:nvSpPr>
        <p:spPr>
          <a:xfrm>
            <a:off x="6981480" y="7465680"/>
            <a:ext cx="1363320" cy="1363320"/>
          </a:xfrm>
          <a:custGeom>
            <a:avLst/>
            <a:gdLst>
              <a:gd name="textAreaLeft" fmla="*/ 0 w 1363320"/>
              <a:gd name="textAreaRight" fmla="*/ 1365120 w 1363320"/>
              <a:gd name="textAreaTop" fmla="*/ 0 h 1363320"/>
              <a:gd name="textAreaBottom" fmla="*/ 1365120 h 1363320"/>
            </a:gdLst>
            <a:ahLst/>
            <a:rect l="textAreaLeft" t="textAreaTop" r="textAreaRight" b="textAreaBottom"/>
            <a:pathLst>
              <a:path w="1366718" h="1366718">
                <a:moveTo>
                  <a:pt x="0" y="0"/>
                </a:moveTo>
                <a:lnTo>
                  <a:pt x="1366718" y="0"/>
                </a:lnTo>
                <a:lnTo>
                  <a:pt x="1366718" y="1366718"/>
                </a:lnTo>
                <a:lnTo>
                  <a:pt x="0" y="1366718"/>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52" name="Freeform 40"/>
          <p:cNvSpPr/>
          <p:nvPr/>
        </p:nvSpPr>
        <p:spPr>
          <a:xfrm>
            <a:off x="6981480" y="2756520"/>
            <a:ext cx="1505160" cy="994320"/>
          </a:xfrm>
          <a:custGeom>
            <a:avLst/>
            <a:gdLst>
              <a:gd name="textAreaLeft" fmla="*/ 0 w 1505160"/>
              <a:gd name="textAreaRight" fmla="*/ 1506960 w 1505160"/>
              <a:gd name="textAreaTop" fmla="*/ 0 h 994320"/>
              <a:gd name="textAreaBottom" fmla="*/ 996120 h 994320"/>
            </a:gdLst>
            <a:ahLst/>
            <a:rect l="textAreaLeft" t="textAreaTop" r="textAreaRight" b="textAreaBottom"/>
            <a:pathLst>
              <a:path w="1508400" h="997429">
                <a:moveTo>
                  <a:pt x="0" y="0"/>
                </a:moveTo>
                <a:lnTo>
                  <a:pt x="1508399" y="0"/>
                </a:lnTo>
                <a:lnTo>
                  <a:pt x="1508399" y="997430"/>
                </a:lnTo>
                <a:lnTo>
                  <a:pt x="0" y="997430"/>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53" name="TextBox 43"/>
          <p:cNvSpPr/>
          <p:nvPr/>
        </p:nvSpPr>
        <p:spPr>
          <a:xfrm>
            <a:off x="1519920" y="2728440"/>
            <a:ext cx="7966080" cy="1461240"/>
          </a:xfrm>
          <a:prstGeom prst="rect">
            <a:avLst/>
          </a:prstGeom>
          <a:noFill/>
          <a:ln w="0">
            <a:noFill/>
          </a:ln>
        </p:spPr>
        <p:style>
          <a:lnRef idx="0"/>
          <a:fillRef idx="0"/>
          <a:effectRef idx="0"/>
          <a:fontRef idx="minor"/>
        </p:style>
        <p:txBody>
          <a:bodyPr lIns="0" rIns="0" tIns="0" bIns="0" anchor="t">
            <a:spAutoFit/>
          </a:bodyPr>
          <a:p>
            <a:pPr algn="just" defTabSz="914400">
              <a:lnSpc>
                <a:spcPct val="150000"/>
              </a:lnSpc>
              <a:tabLst>
                <a:tab algn="l" pos="0"/>
              </a:tabLst>
            </a:pPr>
            <a:r>
              <a:rPr b="0" lang="es-ES" sz="1600" strike="noStrike" u="none">
                <a:solidFill>
                  <a:srgbClr val="231f20"/>
                </a:solidFill>
                <a:uFillTx/>
                <a:latin typeface="Source Sans Pro"/>
                <a:ea typeface="Source Sans Pro"/>
              </a:rPr>
              <a:t>Motivar y capacitar a técnicos de las oficinas de turismo con acciones formativas y de concienciación sobre los principios del turismo sostenible, a promover las buenas prácticas medioambientales y sociales en el entorno, participar en actividades externas, e informar tanto interna como externamente sobre los avances y actuaciones llevadas a cabo</a:t>
            </a:r>
            <a:endParaRPr b="0" lang="es-ES" sz="1600" strike="noStrike" u="none">
              <a:solidFill>
                <a:srgbClr val="000000"/>
              </a:solidFill>
              <a:uFillTx/>
              <a:latin typeface="Arial"/>
            </a:endParaRPr>
          </a:p>
        </p:txBody>
      </p:sp>
      <p:sp>
        <p:nvSpPr>
          <p:cNvPr id="554" name="TextBox 44"/>
          <p:cNvSpPr/>
          <p:nvPr/>
        </p:nvSpPr>
        <p:spPr>
          <a:xfrm>
            <a:off x="1486080" y="2279880"/>
            <a:ext cx="8591760" cy="304560"/>
          </a:xfrm>
          <a:prstGeom prst="rect">
            <a:avLst/>
          </a:prstGeom>
          <a:noFill/>
          <a:ln w="0">
            <a:noFill/>
          </a:ln>
        </p:spPr>
        <p:style>
          <a:lnRef idx="0"/>
          <a:fillRef idx="0"/>
          <a:effectRef idx="0"/>
          <a:fontRef idx="minor"/>
        </p:style>
        <p:txBody>
          <a:bodyPr lIns="0" rIns="0" tIns="0" bIns="0" anchor="t">
            <a:spAutoFit/>
          </a:bodyPr>
          <a:p>
            <a:pPr algn="just" defTabSz="914400">
              <a:lnSpc>
                <a:spcPct val="100000"/>
              </a:lnSpc>
              <a:tabLst>
                <a:tab algn="l" pos="0"/>
              </a:tabLst>
            </a:pPr>
            <a:r>
              <a:rPr b="0" lang="es-ES" sz="2000" strike="noStrike" u="none">
                <a:solidFill>
                  <a:srgbClr val="1c5739"/>
                </a:solidFill>
                <a:uFillTx/>
                <a:latin typeface="Source Han Sans JP Medium Bold"/>
                <a:ea typeface="DejaVu Sans"/>
              </a:rPr>
              <a:t>Sensibilización y formación de los profesionales  de las OIT </a:t>
            </a:r>
            <a:endParaRPr b="0" lang="es-ES" sz="2000" strike="noStrike" u="none">
              <a:solidFill>
                <a:srgbClr val="000000"/>
              </a:solidFill>
              <a:uFillTx/>
              <a:latin typeface="Arial"/>
            </a:endParaRPr>
          </a:p>
        </p:txBody>
      </p:sp>
      <p:sp>
        <p:nvSpPr>
          <p:cNvPr id="555" name="TextBox 43"/>
          <p:cNvSpPr/>
          <p:nvPr/>
        </p:nvSpPr>
        <p:spPr>
          <a:xfrm>
            <a:off x="1519920" y="4814280"/>
            <a:ext cx="7966080" cy="730440"/>
          </a:xfrm>
          <a:prstGeom prst="rect">
            <a:avLst/>
          </a:prstGeom>
          <a:noFill/>
          <a:ln w="0">
            <a:noFill/>
          </a:ln>
        </p:spPr>
        <p:style>
          <a:lnRef idx="0"/>
          <a:fillRef idx="0"/>
          <a:effectRef idx="0"/>
          <a:fontRef idx="minor"/>
        </p:style>
        <p:txBody>
          <a:bodyPr lIns="0" rIns="0" tIns="0" bIns="0" anchor="t">
            <a:spAutoFit/>
          </a:bodyPr>
          <a:p>
            <a:pPr algn="just" defTabSz="914400">
              <a:lnSpc>
                <a:spcPct val="150000"/>
              </a:lnSpc>
              <a:tabLst>
                <a:tab algn="l" pos="0"/>
              </a:tabLst>
            </a:pPr>
            <a:r>
              <a:rPr b="0" lang="es-ES" sz="1600" strike="noStrike" u="none">
                <a:solidFill>
                  <a:srgbClr val="231f20"/>
                </a:solidFill>
                <a:uFillTx/>
                <a:latin typeface="Source Sans Pro"/>
                <a:ea typeface="Source Sans Pro"/>
              </a:rPr>
              <a:t>Canales regionales  y municipales a los usuarios, el sector y otras partes interesadas, los resultados de los planes de sostenibilidad y los logros con los compromisos adquiridos.</a:t>
            </a:r>
            <a:endParaRPr b="0" lang="es-ES" sz="1600" strike="noStrike" u="none">
              <a:solidFill>
                <a:srgbClr val="000000"/>
              </a:solidFill>
              <a:uFillTx/>
              <a:latin typeface="Arial"/>
            </a:endParaRPr>
          </a:p>
        </p:txBody>
      </p:sp>
      <p:sp>
        <p:nvSpPr>
          <p:cNvPr id="556" name="TextBox 44"/>
          <p:cNvSpPr/>
          <p:nvPr/>
        </p:nvSpPr>
        <p:spPr>
          <a:xfrm>
            <a:off x="1512360" y="4381560"/>
            <a:ext cx="8591760" cy="304560"/>
          </a:xfrm>
          <a:prstGeom prst="rect">
            <a:avLst/>
          </a:prstGeom>
          <a:noFill/>
          <a:ln w="0">
            <a:noFill/>
          </a:ln>
        </p:spPr>
        <p:style>
          <a:lnRef idx="0"/>
          <a:fillRef idx="0"/>
          <a:effectRef idx="0"/>
          <a:fontRef idx="minor"/>
        </p:style>
        <p:txBody>
          <a:bodyPr lIns="0" rIns="0" tIns="0" bIns="0" anchor="t">
            <a:spAutoFit/>
          </a:bodyPr>
          <a:p>
            <a:pPr algn="just" defTabSz="914400">
              <a:lnSpc>
                <a:spcPct val="100000"/>
              </a:lnSpc>
              <a:tabLst>
                <a:tab algn="l" pos="0"/>
              </a:tabLst>
            </a:pPr>
            <a:r>
              <a:rPr b="0" lang="es-ES" sz="2000" strike="noStrike" u="none">
                <a:solidFill>
                  <a:srgbClr val="1c5739"/>
                </a:solidFill>
                <a:uFillTx/>
                <a:latin typeface="Source Han Sans JP Medium Bold"/>
                <a:ea typeface="DejaVu Sans"/>
              </a:rPr>
              <a:t>Comunicar y difundir a través de diversos canales</a:t>
            </a:r>
            <a:endParaRPr b="0" lang="es-ES" sz="2000" strike="noStrike" u="none">
              <a:solidFill>
                <a:srgbClr val="000000"/>
              </a:solidFill>
              <a:uFillTx/>
              <a:latin typeface="Arial"/>
            </a:endParaRPr>
          </a:p>
        </p:txBody>
      </p:sp>
      <p:sp>
        <p:nvSpPr>
          <p:cNvPr id="557" name="CuadroTexto 2"/>
          <p:cNvSpPr/>
          <p:nvPr/>
        </p:nvSpPr>
        <p:spPr>
          <a:xfrm>
            <a:off x="1425960" y="5848560"/>
            <a:ext cx="8154360" cy="1689480"/>
          </a:xfrm>
          <a:prstGeom prst="rect">
            <a:avLst/>
          </a:prstGeom>
          <a:noFill/>
          <a:ln w="0">
            <a:noFill/>
          </a:ln>
        </p:spPr>
        <p:style>
          <a:lnRef idx="0"/>
          <a:fillRef idx="0"/>
          <a:effectRef idx="0"/>
          <a:fontRef idx="minor"/>
        </p:style>
        <p:txBody>
          <a:bodyPr lIns="90000" rIns="90000" tIns="45000" bIns="45000" anchor="t">
            <a:spAutoFit/>
          </a:bodyPr>
          <a:p>
            <a:pPr algn="just" defTabSz="914400">
              <a:lnSpc>
                <a:spcPts val="3149"/>
              </a:lnSpc>
            </a:pPr>
            <a:r>
              <a:rPr b="0" lang="es-ES" sz="2000" strike="noStrike" u="none">
                <a:solidFill>
                  <a:srgbClr val="1c5739"/>
                </a:solidFill>
                <a:uFillTx/>
                <a:latin typeface="Source Han Sans JP Medium Bold"/>
                <a:ea typeface="Source Han Sans JP Medium Bold"/>
              </a:rPr>
              <a:t>Esta política es difundida desde la Dirección de Calidad de la Red a todas las Oficinas, para que, una vez entendida por todos sus componentes, sea aplicada y mantenida al día por todos los niveles de organización.</a:t>
            </a:r>
            <a:endParaRPr b="0" lang="es-ES" sz="2000" strike="noStrike" u="none">
              <a:solidFill>
                <a:srgbClr val="000000"/>
              </a:solidFill>
              <a:uFillTx/>
              <a:latin typeface="Arial"/>
            </a:endParaRPr>
          </a:p>
        </p:txBody>
      </p:sp>
      <p:grpSp>
        <p:nvGrpSpPr>
          <p:cNvPr id="558" name="Group 18"/>
          <p:cNvGrpSpPr/>
          <p:nvPr/>
        </p:nvGrpSpPr>
        <p:grpSpPr>
          <a:xfrm>
            <a:off x="12993480" y="2119680"/>
            <a:ext cx="3311280" cy="3311280"/>
            <a:chOff x="12993480" y="2119680"/>
            <a:chExt cx="3311280" cy="3311280"/>
          </a:xfrm>
        </p:grpSpPr>
        <p:sp>
          <p:nvSpPr>
            <p:cNvPr id="559" name="Freeform 19"/>
            <p:cNvSpPr/>
            <p:nvPr/>
          </p:nvSpPr>
          <p:spPr>
            <a:xfrm>
              <a:off x="12993480" y="2119680"/>
              <a:ext cx="3311280" cy="3311280"/>
            </a:xfrm>
            <a:custGeom>
              <a:avLst/>
              <a:gdLst>
                <a:gd name="textAreaLeft" fmla="*/ 0 w 3311280"/>
                <a:gd name="textAreaRight" fmla="*/ 3313080 w 3311280"/>
                <a:gd name="textAreaTop" fmla="*/ 0 h 3311280"/>
                <a:gd name="textAreaBottom" fmla="*/ 3313080 h 3311280"/>
              </a:gdLst>
              <a:ahLst/>
              <a:rect l="textAreaLeft" t="textAreaTop" r="textAreaRight" b="textAreaBottom"/>
              <a:pathLst>
                <a:path w="4872609" h="4872609">
                  <a:moveTo>
                    <a:pt x="1061593" y="2436241"/>
                  </a:moveTo>
                  <a:cubicBezTo>
                    <a:pt x="1061593" y="2436241"/>
                    <a:pt x="1061593" y="2436241"/>
                    <a:pt x="1061593" y="2436241"/>
                  </a:cubicBezTo>
                  <a:cubicBezTo>
                    <a:pt x="1061593" y="1687957"/>
                    <a:pt x="1688084" y="1061466"/>
                    <a:pt x="2436368" y="1061466"/>
                  </a:cubicBezTo>
                  <a:cubicBezTo>
                    <a:pt x="3202051" y="1061466"/>
                    <a:pt x="3811143" y="1687957"/>
                    <a:pt x="3811143" y="2436241"/>
                  </a:cubicBezTo>
                  <a:cubicBezTo>
                    <a:pt x="3811143" y="3201924"/>
                    <a:pt x="3202051" y="3811016"/>
                    <a:pt x="2436368" y="3811016"/>
                  </a:cubicBezTo>
                  <a:cubicBezTo>
                    <a:pt x="2436368" y="4872609"/>
                    <a:pt x="2436368" y="4872609"/>
                    <a:pt x="2436368" y="4872609"/>
                  </a:cubicBezTo>
                  <a:cubicBezTo>
                    <a:pt x="3776345" y="4872609"/>
                    <a:pt x="4872609" y="3776218"/>
                    <a:pt x="4872609" y="2436368"/>
                  </a:cubicBezTo>
                  <a:cubicBezTo>
                    <a:pt x="4872609" y="1096518"/>
                    <a:pt x="3776218" y="0"/>
                    <a:pt x="2436241" y="0"/>
                  </a:cubicBezTo>
                  <a:cubicBezTo>
                    <a:pt x="1096264" y="0"/>
                    <a:pt x="0" y="1096391"/>
                    <a:pt x="0" y="2436241"/>
                  </a:cubicBezTo>
                  <a:cubicBezTo>
                    <a:pt x="0" y="2436241"/>
                    <a:pt x="0" y="2436241"/>
                    <a:pt x="0" y="2436241"/>
                  </a:cubicBezTo>
                  <a:lnTo>
                    <a:pt x="1061593" y="2436241"/>
                  </a:lnTo>
                  <a:close/>
                </a:path>
              </a:pathLst>
            </a:custGeom>
            <a:solidFill>
              <a:srgbClr val="225c4e">
                <a:alpha val="17000"/>
              </a:srgbClr>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60" name="Group 20"/>
          <p:cNvGrpSpPr/>
          <p:nvPr/>
        </p:nvGrpSpPr>
        <p:grpSpPr>
          <a:xfrm>
            <a:off x="10401120" y="2143080"/>
            <a:ext cx="3311280" cy="3323160"/>
            <a:chOff x="10401120" y="2143080"/>
            <a:chExt cx="3311280" cy="3323160"/>
          </a:xfrm>
        </p:grpSpPr>
        <p:sp>
          <p:nvSpPr>
            <p:cNvPr id="561" name="Freeform 21"/>
            <p:cNvSpPr/>
            <p:nvPr/>
          </p:nvSpPr>
          <p:spPr>
            <a:xfrm>
              <a:off x="10401120" y="2143080"/>
              <a:ext cx="3311280" cy="3323160"/>
            </a:xfrm>
            <a:custGeom>
              <a:avLst/>
              <a:gdLst>
                <a:gd name="textAreaLeft" fmla="*/ 0 w 3311280"/>
                <a:gd name="textAreaRight" fmla="*/ 3313080 w 3311280"/>
                <a:gd name="textAreaTop" fmla="*/ 0 h 3323160"/>
                <a:gd name="textAreaBottom" fmla="*/ 3324960 h 3323160"/>
              </a:gdLst>
              <a:ahLst/>
              <a:rect l="textAreaLeft" t="textAreaTop" r="textAreaRight" b="textAreaBottom"/>
              <a:pathLst>
                <a:path w="4872609" h="4889881">
                  <a:moveTo>
                    <a:pt x="3811016" y="2453640"/>
                  </a:moveTo>
                  <a:cubicBezTo>
                    <a:pt x="3811016" y="2453640"/>
                    <a:pt x="3811016" y="2453640"/>
                    <a:pt x="3811016" y="2453640"/>
                  </a:cubicBezTo>
                  <a:cubicBezTo>
                    <a:pt x="3811016" y="3201924"/>
                    <a:pt x="3201924" y="3828415"/>
                    <a:pt x="2436241" y="3828415"/>
                  </a:cubicBezTo>
                  <a:cubicBezTo>
                    <a:pt x="1687957" y="3828415"/>
                    <a:pt x="1061466" y="3201924"/>
                    <a:pt x="1061466" y="2453640"/>
                  </a:cubicBezTo>
                  <a:cubicBezTo>
                    <a:pt x="1061466" y="1687957"/>
                    <a:pt x="1687957" y="1078865"/>
                    <a:pt x="2436241" y="1078865"/>
                  </a:cubicBezTo>
                  <a:cubicBezTo>
                    <a:pt x="2436241" y="0"/>
                    <a:pt x="2436241" y="0"/>
                    <a:pt x="2436241" y="0"/>
                  </a:cubicBezTo>
                  <a:cubicBezTo>
                    <a:pt x="1096391" y="0"/>
                    <a:pt x="0" y="1096264"/>
                    <a:pt x="0" y="2453640"/>
                  </a:cubicBezTo>
                  <a:cubicBezTo>
                    <a:pt x="0" y="3793617"/>
                    <a:pt x="1096391" y="4889881"/>
                    <a:pt x="2436241" y="4889881"/>
                  </a:cubicBezTo>
                  <a:cubicBezTo>
                    <a:pt x="3776091" y="4889881"/>
                    <a:pt x="4872609" y="3793617"/>
                    <a:pt x="4872609" y="2453640"/>
                  </a:cubicBezTo>
                  <a:cubicBezTo>
                    <a:pt x="4872609" y="2453640"/>
                    <a:pt x="4872609" y="2453640"/>
                    <a:pt x="4872609" y="2453640"/>
                  </a:cubicBezTo>
                  <a:lnTo>
                    <a:pt x="3811016" y="2453640"/>
                  </a:lnTo>
                  <a:close/>
                </a:path>
              </a:pathLst>
            </a:custGeom>
            <a:solidFill>
              <a:srgbClr val="225c4e">
                <a:alpha val="17000"/>
              </a:srgbClr>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62" name="Group 22"/>
          <p:cNvGrpSpPr/>
          <p:nvPr/>
        </p:nvGrpSpPr>
        <p:grpSpPr>
          <a:xfrm>
            <a:off x="12968640" y="4713480"/>
            <a:ext cx="3311280" cy="3312360"/>
            <a:chOff x="12968640" y="4713480"/>
            <a:chExt cx="3311280" cy="3312360"/>
          </a:xfrm>
        </p:grpSpPr>
        <p:sp>
          <p:nvSpPr>
            <p:cNvPr id="563" name="Freeform 23"/>
            <p:cNvSpPr/>
            <p:nvPr/>
          </p:nvSpPr>
          <p:spPr>
            <a:xfrm>
              <a:off x="12968640" y="4713480"/>
              <a:ext cx="3311280" cy="3312360"/>
            </a:xfrm>
            <a:custGeom>
              <a:avLst/>
              <a:gdLst>
                <a:gd name="textAreaLeft" fmla="*/ 0 w 3311280"/>
                <a:gd name="textAreaRight" fmla="*/ 3313080 w 3311280"/>
                <a:gd name="textAreaTop" fmla="*/ 0 h 3312360"/>
                <a:gd name="textAreaBottom" fmla="*/ 3314160 h 3312360"/>
              </a:gdLst>
              <a:ahLst/>
              <a:rect l="textAreaLeft" t="textAreaTop" r="textAreaRight" b="textAreaBottom"/>
              <a:pathLst>
                <a:path w="4872482" h="4874006">
                  <a:moveTo>
                    <a:pt x="3811016" y="2437003"/>
                  </a:moveTo>
                  <a:cubicBezTo>
                    <a:pt x="3811016" y="2437003"/>
                    <a:pt x="3811016" y="2437003"/>
                    <a:pt x="3811016" y="2437003"/>
                  </a:cubicBezTo>
                  <a:cubicBezTo>
                    <a:pt x="3811016" y="3202940"/>
                    <a:pt x="3201924" y="3812159"/>
                    <a:pt x="2436241" y="3812159"/>
                  </a:cubicBezTo>
                  <a:cubicBezTo>
                    <a:pt x="1687957" y="3812159"/>
                    <a:pt x="1061466" y="3202940"/>
                    <a:pt x="1061466" y="2437003"/>
                  </a:cubicBezTo>
                  <a:cubicBezTo>
                    <a:pt x="1061466" y="1688465"/>
                    <a:pt x="1687957" y="1061847"/>
                    <a:pt x="2436241" y="1061847"/>
                  </a:cubicBezTo>
                  <a:cubicBezTo>
                    <a:pt x="2436241" y="0"/>
                    <a:pt x="2436241" y="0"/>
                    <a:pt x="2436241" y="0"/>
                  </a:cubicBezTo>
                  <a:cubicBezTo>
                    <a:pt x="1096391" y="0"/>
                    <a:pt x="0" y="1096645"/>
                    <a:pt x="0" y="2437003"/>
                  </a:cubicBezTo>
                  <a:cubicBezTo>
                    <a:pt x="0" y="3777361"/>
                    <a:pt x="1096391" y="4874006"/>
                    <a:pt x="2436241" y="4874006"/>
                  </a:cubicBezTo>
                  <a:cubicBezTo>
                    <a:pt x="3776091" y="4874006"/>
                    <a:pt x="4872482" y="3777361"/>
                    <a:pt x="4872482" y="2437003"/>
                  </a:cubicBezTo>
                  <a:cubicBezTo>
                    <a:pt x="4872482" y="2437003"/>
                    <a:pt x="4872482" y="2437003"/>
                    <a:pt x="4872482" y="2437003"/>
                  </a:cubicBezTo>
                  <a:lnTo>
                    <a:pt x="3811016" y="2437003"/>
                  </a:lnTo>
                  <a:close/>
                </a:path>
              </a:pathLst>
            </a:custGeom>
            <a:solidFill>
              <a:srgbClr val="225c4e">
                <a:alpha val="17000"/>
              </a:srgbClr>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64" name="Group 24"/>
          <p:cNvGrpSpPr/>
          <p:nvPr/>
        </p:nvGrpSpPr>
        <p:grpSpPr>
          <a:xfrm>
            <a:off x="11301480" y="2993400"/>
            <a:ext cx="1510560" cy="1517040"/>
            <a:chOff x="11301480" y="2993400"/>
            <a:chExt cx="1510560" cy="1517040"/>
          </a:xfrm>
        </p:grpSpPr>
        <p:sp>
          <p:nvSpPr>
            <p:cNvPr id="565" name="Freeform 25"/>
            <p:cNvSpPr/>
            <p:nvPr/>
          </p:nvSpPr>
          <p:spPr>
            <a:xfrm>
              <a:off x="11301480" y="2993400"/>
              <a:ext cx="1510560" cy="1517040"/>
            </a:xfrm>
            <a:custGeom>
              <a:avLst/>
              <a:gdLst>
                <a:gd name="textAreaLeft" fmla="*/ 0 w 1510560"/>
                <a:gd name="textAreaRight" fmla="*/ 1512360 w 1510560"/>
                <a:gd name="textAreaTop" fmla="*/ 0 h 1517040"/>
                <a:gd name="textAreaBottom" fmla="*/ 1518840 h 151704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566" name="TextBox 26"/>
            <p:cNvSpPr/>
            <p:nvPr/>
          </p:nvSpPr>
          <p:spPr>
            <a:xfrm>
              <a:off x="11440800" y="3100320"/>
              <a:ext cx="1231920" cy="12675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567" name="Group 27"/>
          <p:cNvGrpSpPr/>
          <p:nvPr/>
        </p:nvGrpSpPr>
        <p:grpSpPr>
          <a:xfrm>
            <a:off x="13893120" y="5620680"/>
            <a:ext cx="1512360" cy="1519200"/>
            <a:chOff x="13893120" y="5620680"/>
            <a:chExt cx="1512360" cy="1519200"/>
          </a:xfrm>
        </p:grpSpPr>
        <p:sp>
          <p:nvSpPr>
            <p:cNvPr id="568" name="Freeform 28"/>
            <p:cNvSpPr/>
            <p:nvPr/>
          </p:nvSpPr>
          <p:spPr>
            <a:xfrm>
              <a:off x="13893120" y="5620680"/>
              <a:ext cx="1512360" cy="1519200"/>
            </a:xfrm>
            <a:custGeom>
              <a:avLst/>
              <a:gdLst>
                <a:gd name="textAreaLeft" fmla="*/ 0 w 1512360"/>
                <a:gd name="textAreaRight" fmla="*/ 1514160 w 1512360"/>
                <a:gd name="textAreaTop" fmla="*/ 0 h 1519200"/>
                <a:gd name="textAreaBottom" fmla="*/ 1521000 h 151920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569" name="TextBox 29"/>
            <p:cNvSpPr/>
            <p:nvPr/>
          </p:nvSpPr>
          <p:spPr>
            <a:xfrm>
              <a:off x="14032440" y="5727600"/>
              <a:ext cx="1233720" cy="12693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570" name="Group 30"/>
          <p:cNvGrpSpPr/>
          <p:nvPr/>
        </p:nvGrpSpPr>
        <p:grpSpPr>
          <a:xfrm>
            <a:off x="13871160" y="2993400"/>
            <a:ext cx="1556280" cy="1563480"/>
            <a:chOff x="13871160" y="2993400"/>
            <a:chExt cx="1556280" cy="1563480"/>
          </a:xfrm>
        </p:grpSpPr>
        <p:sp>
          <p:nvSpPr>
            <p:cNvPr id="571" name="Freeform 31"/>
            <p:cNvSpPr/>
            <p:nvPr/>
          </p:nvSpPr>
          <p:spPr>
            <a:xfrm>
              <a:off x="13871160" y="2993400"/>
              <a:ext cx="1556280" cy="1563480"/>
            </a:xfrm>
            <a:custGeom>
              <a:avLst/>
              <a:gdLst>
                <a:gd name="textAreaLeft" fmla="*/ 0 w 1556280"/>
                <a:gd name="textAreaRight" fmla="*/ 1558080 w 1556280"/>
                <a:gd name="textAreaTop" fmla="*/ 0 h 1563480"/>
                <a:gd name="textAreaBottom" fmla="*/ 1565280 h 156348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572" name="TextBox 32"/>
            <p:cNvSpPr/>
            <p:nvPr/>
          </p:nvSpPr>
          <p:spPr>
            <a:xfrm>
              <a:off x="14014440" y="3103560"/>
              <a:ext cx="1269720" cy="13064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573" name="Freeform 33"/>
          <p:cNvSpPr/>
          <p:nvPr/>
        </p:nvSpPr>
        <p:spPr>
          <a:xfrm>
            <a:off x="11555280" y="3273480"/>
            <a:ext cx="1002960" cy="957240"/>
          </a:xfrm>
          <a:custGeom>
            <a:avLst/>
            <a:gdLst>
              <a:gd name="textAreaLeft" fmla="*/ 0 w 1002960"/>
              <a:gd name="textAreaRight" fmla="*/ 1004760 w 1002960"/>
              <a:gd name="textAreaTop" fmla="*/ 0 h 957240"/>
              <a:gd name="textAreaBottom" fmla="*/ 959040 h 957240"/>
            </a:gdLst>
            <a:ahLst/>
            <a:rect l="textAreaLeft" t="textAreaTop" r="textAreaRight" b="textAreaBottom"/>
            <a:pathLst>
              <a:path w="1006253" h="960515">
                <a:moveTo>
                  <a:pt x="0" y="0"/>
                </a:moveTo>
                <a:lnTo>
                  <a:pt x="1006253" y="0"/>
                </a:lnTo>
                <a:lnTo>
                  <a:pt x="1006253" y="960515"/>
                </a:lnTo>
                <a:lnTo>
                  <a:pt x="0" y="960515"/>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74" name="Freeform 34"/>
          <p:cNvSpPr/>
          <p:nvPr/>
        </p:nvSpPr>
        <p:spPr>
          <a:xfrm>
            <a:off x="14199480" y="3282120"/>
            <a:ext cx="899640" cy="912960"/>
          </a:xfrm>
          <a:custGeom>
            <a:avLst/>
            <a:gdLst>
              <a:gd name="textAreaLeft" fmla="*/ 0 w 899640"/>
              <a:gd name="textAreaRight" fmla="*/ 901440 w 899640"/>
              <a:gd name="textAreaTop" fmla="*/ 0 h 912960"/>
              <a:gd name="textAreaBottom" fmla="*/ 914760 h 912960"/>
            </a:gdLst>
            <a:ahLst/>
            <a:rect l="textAreaLeft" t="textAreaTop" r="textAreaRight" b="textAreaBottom"/>
            <a:pathLst>
              <a:path w="902910" h="916237">
                <a:moveTo>
                  <a:pt x="0" y="0"/>
                </a:moveTo>
                <a:lnTo>
                  <a:pt x="902910" y="0"/>
                </a:lnTo>
                <a:lnTo>
                  <a:pt x="902910" y="916237"/>
                </a:lnTo>
                <a:lnTo>
                  <a:pt x="0" y="916237"/>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75" name="Freeform 35"/>
          <p:cNvSpPr/>
          <p:nvPr/>
        </p:nvSpPr>
        <p:spPr>
          <a:xfrm>
            <a:off x="14199480" y="5908680"/>
            <a:ext cx="899640" cy="899640"/>
          </a:xfrm>
          <a:custGeom>
            <a:avLst/>
            <a:gdLst>
              <a:gd name="textAreaLeft" fmla="*/ 0 w 899640"/>
              <a:gd name="textAreaRight" fmla="*/ 901440 w 899640"/>
              <a:gd name="textAreaTop" fmla="*/ 0 h 899640"/>
              <a:gd name="textAreaBottom" fmla="*/ 901440 h 899640"/>
            </a:gdLst>
            <a:ahLst/>
            <a:rect l="textAreaLeft" t="textAreaTop" r="textAreaRight" b="textAreaBottom"/>
            <a:pathLst>
              <a:path w="902910" h="902910">
                <a:moveTo>
                  <a:pt x="0" y="0"/>
                </a:moveTo>
                <a:lnTo>
                  <a:pt x="902910" y="0"/>
                </a:lnTo>
                <a:lnTo>
                  <a:pt x="902910" y="902910"/>
                </a:lnTo>
                <a:lnTo>
                  <a:pt x="0" y="902910"/>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576" name="Imagen 18" descr="Imagen que contiene Logotipo&#10;&#10;Descripción generada automáticamente"/>
          <p:cNvPicPr/>
          <p:nvPr/>
        </p:nvPicPr>
        <p:blipFill>
          <a:blip r:embed="rId8"/>
          <a:stretch/>
        </p:blipFill>
        <p:spPr>
          <a:xfrm>
            <a:off x="3735360" y="8700480"/>
            <a:ext cx="1565280" cy="653040"/>
          </a:xfrm>
          <a:prstGeom prst="rect">
            <a:avLst/>
          </a:prstGeom>
          <a:noFill/>
          <a:ln w="0">
            <a:noFill/>
          </a:ln>
        </p:spPr>
      </p:pic>
      <p:pic>
        <p:nvPicPr>
          <p:cNvPr id="577" name="Google Shape;99;p1" descr=""/>
          <p:cNvPicPr/>
          <p:nvPr/>
        </p:nvPicPr>
        <p:blipFill>
          <a:blip r:embed="rId9"/>
          <a:stretch/>
        </p:blipFill>
        <p:spPr>
          <a:xfrm>
            <a:off x="5533560" y="8752680"/>
            <a:ext cx="1685520" cy="600840"/>
          </a:xfrm>
          <a:prstGeom prst="rect">
            <a:avLst/>
          </a:prstGeom>
          <a:noFill/>
          <a:ln w="0">
            <a:noFill/>
          </a:ln>
        </p:spPr>
      </p:pic>
      <p:sp>
        <p:nvSpPr>
          <p:cNvPr id="578" name="Marcador de número de diapositiva 13"/>
          <p:cNvSpPr/>
          <p:nvPr/>
        </p:nvSpPr>
        <p:spPr>
          <a:xfrm>
            <a:off x="13743000" y="897840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B0A2B75D-6E7B-4482-9D1C-BEB6B5E848E1}"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579" name="Imagen 1" descr="Imagen que contiene Flecha&#10;&#10;Descripción generada automáticamente"/>
          <p:cNvPicPr/>
          <p:nvPr/>
        </p:nvPicPr>
        <p:blipFill>
          <a:blip r:embed="rId10"/>
          <a:stretch/>
        </p:blipFill>
        <p:spPr>
          <a:xfrm>
            <a:off x="2160720" y="864864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0" name="Picture 2" descr=""/>
          <p:cNvPicPr/>
          <p:nvPr/>
        </p:nvPicPr>
        <p:blipFill>
          <a:blip r:embed="rId1"/>
          <a:stretch/>
        </p:blipFill>
        <p:spPr>
          <a:xfrm>
            <a:off x="0" y="0"/>
            <a:ext cx="18284760" cy="10283760"/>
          </a:xfrm>
          <a:prstGeom prst="rect">
            <a:avLst/>
          </a:prstGeom>
          <a:noFill/>
          <a:ln w="0">
            <a:noFill/>
          </a:ln>
        </p:spPr>
      </p:pic>
      <p:sp>
        <p:nvSpPr>
          <p:cNvPr id="581" name="Freeform 4"/>
          <p:cNvSpPr/>
          <p:nvPr/>
        </p:nvSpPr>
        <p:spPr>
          <a:xfrm flipH="1" flipV="1">
            <a:off x="-3804840" y="0"/>
            <a:ext cx="7599240" cy="6742080"/>
          </a:xfrm>
          <a:custGeom>
            <a:avLst/>
            <a:gdLst>
              <a:gd name="textAreaLeft" fmla="*/ 1080 w 7599240"/>
              <a:gd name="textAreaRight" fmla="*/ 7602120 w 7599240"/>
              <a:gd name="textAreaTop" fmla="*/ 1080 h 6742080"/>
              <a:gd name="textAreaBottom" fmla="*/ 6744960 h 6742080"/>
            </a:gdLst>
            <a:ahLst/>
            <a:rect l="textAreaLeft" t="textAreaTop" r="textAreaRight" b="textAreaBottom"/>
            <a:pathLst>
              <a:path w="7602505" h="6745495">
                <a:moveTo>
                  <a:pt x="7602506" y="6745495"/>
                </a:moveTo>
                <a:lnTo>
                  <a:pt x="0" y="6745495"/>
                </a:lnTo>
                <a:lnTo>
                  <a:pt x="0" y="0"/>
                </a:lnTo>
                <a:lnTo>
                  <a:pt x="7602506" y="0"/>
                </a:lnTo>
                <a:lnTo>
                  <a:pt x="7602506" y="674549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82" name="Freeform 5"/>
          <p:cNvSpPr/>
          <p:nvPr/>
        </p:nvSpPr>
        <p:spPr>
          <a:xfrm flipH="1">
            <a:off x="14483160" y="3541680"/>
            <a:ext cx="7599240" cy="6742080"/>
          </a:xfrm>
          <a:custGeom>
            <a:avLst/>
            <a:gdLst>
              <a:gd name="textAreaLeft" fmla="*/ -1080 w 7599240"/>
              <a:gd name="textAreaRight" fmla="*/ 7599960 w 7599240"/>
              <a:gd name="textAreaTop" fmla="*/ 0 h 6742080"/>
              <a:gd name="textAreaBottom" fmla="*/ 6743880 h 6742080"/>
            </a:gdLst>
            <a:ahLst/>
            <a:rect l="textAreaLeft" t="textAreaTop" r="textAreaRight" b="textAreaBottom"/>
            <a:pathLst>
              <a:path w="7602505" h="6745495">
                <a:moveTo>
                  <a:pt x="7602506" y="0"/>
                </a:moveTo>
                <a:lnTo>
                  <a:pt x="0" y="0"/>
                </a:lnTo>
                <a:lnTo>
                  <a:pt x="0" y="6745495"/>
                </a:lnTo>
                <a:lnTo>
                  <a:pt x="7602506" y="6745495"/>
                </a:lnTo>
                <a:lnTo>
                  <a:pt x="7602506"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583" name="Marcador de número de diapositiva 5"/>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8DC60461-024E-4DCB-A6B6-E1D07D4FE902}"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584" name="TextBox 3"/>
          <p:cNvSpPr/>
          <p:nvPr/>
        </p:nvSpPr>
        <p:spPr>
          <a:xfrm>
            <a:off x="1133640" y="2512440"/>
            <a:ext cx="16017480" cy="6874200"/>
          </a:xfrm>
          <a:prstGeom prst="rect">
            <a:avLst/>
          </a:prstGeom>
          <a:noFill/>
          <a:ln w="0">
            <a:noFill/>
          </a:ln>
        </p:spPr>
        <p:style>
          <a:lnRef idx="0"/>
          <a:fillRef idx="0"/>
          <a:effectRef idx="0"/>
          <a:fontRef idx="minor"/>
        </p:style>
        <p:txBody>
          <a:bodyPr lIns="0" rIns="0" tIns="0" bIns="0" anchor="t">
            <a:spAutoFit/>
          </a:bodyPr>
          <a:p>
            <a:pPr algn="ctr" defTabSz="914400">
              <a:lnSpc>
                <a:spcPts val="13533"/>
              </a:lnSpc>
            </a:pPr>
            <a:r>
              <a:rPr b="0" lang="en-US" sz="9810" spc="626" strike="noStrike" u="none">
                <a:solidFill>
                  <a:srgbClr val="ffffff"/>
                </a:solidFill>
                <a:uFillTx/>
                <a:latin typeface="Source Han Sans JP Heavy"/>
                <a:ea typeface="DejaVu Sans"/>
              </a:rPr>
              <a:t>4. DIAGNÓSTICO, IDENTIFICACIÓN Y PRIORIZACIÓN DE ODS</a:t>
            </a:r>
            <a:endParaRPr b="0" lang="es-ES" sz="981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5" name="Picture 2" descr=""/>
          <p:cNvPicPr/>
          <p:nvPr/>
        </p:nvPicPr>
        <p:blipFill>
          <a:blip r:embed="rId1"/>
          <a:srcRect l="0" t="21891" r="0" b="21891"/>
          <a:stretch/>
        </p:blipFill>
        <p:spPr>
          <a:xfrm rot="10800000">
            <a:off x="3240" y="0"/>
            <a:ext cx="18284760" cy="10283760"/>
          </a:xfrm>
          <a:prstGeom prst="rect">
            <a:avLst/>
          </a:prstGeom>
          <a:noFill/>
          <a:ln w="0">
            <a:noFill/>
          </a:ln>
        </p:spPr>
      </p:pic>
      <p:grpSp>
        <p:nvGrpSpPr>
          <p:cNvPr id="586" name="Group 4"/>
          <p:cNvGrpSpPr/>
          <p:nvPr/>
        </p:nvGrpSpPr>
        <p:grpSpPr>
          <a:xfrm>
            <a:off x="9105480" y="3510360"/>
            <a:ext cx="376920" cy="359640"/>
            <a:chOff x="9105480" y="3510360"/>
            <a:chExt cx="376920" cy="359640"/>
          </a:xfrm>
        </p:grpSpPr>
        <p:sp>
          <p:nvSpPr>
            <p:cNvPr id="587" name="Freeform 5"/>
            <p:cNvSpPr/>
            <p:nvPr/>
          </p:nvSpPr>
          <p:spPr>
            <a:xfrm>
              <a:off x="910548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88" name="Group 6"/>
          <p:cNvGrpSpPr/>
          <p:nvPr/>
        </p:nvGrpSpPr>
        <p:grpSpPr>
          <a:xfrm>
            <a:off x="8435520" y="1355400"/>
            <a:ext cx="1716840" cy="2061000"/>
            <a:chOff x="8435520" y="1355400"/>
            <a:chExt cx="1716840" cy="2061000"/>
          </a:xfrm>
        </p:grpSpPr>
        <p:sp>
          <p:nvSpPr>
            <p:cNvPr id="589" name="Freeform 7"/>
            <p:cNvSpPr/>
            <p:nvPr/>
          </p:nvSpPr>
          <p:spPr>
            <a:xfrm>
              <a:off x="843552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590" name="Freeform 8"/>
          <p:cNvSpPr/>
          <p:nvPr/>
        </p:nvSpPr>
        <p:spPr>
          <a:xfrm>
            <a:off x="8836920" y="1578240"/>
            <a:ext cx="913680" cy="1098000"/>
          </a:xfrm>
          <a:custGeom>
            <a:avLst/>
            <a:gdLst>
              <a:gd name="textAreaLeft" fmla="*/ 0 w 913680"/>
              <a:gd name="textAreaRight" fmla="*/ 915480 w 913680"/>
              <a:gd name="textAreaTop" fmla="*/ 0 h 1098000"/>
              <a:gd name="textAreaBottom" fmla="*/ 1099800 h 1098000"/>
            </a:gdLst>
            <a:ahLst/>
            <a:rect l="textAreaLeft" t="textAreaTop" r="textAreaRight" b="textAreaBottom"/>
            <a:pathLst>
              <a:path w="917029" h="1101235">
                <a:moveTo>
                  <a:pt x="0" y="0"/>
                </a:moveTo>
                <a:lnTo>
                  <a:pt x="917029" y="0"/>
                </a:lnTo>
                <a:lnTo>
                  <a:pt x="917029" y="1101235"/>
                </a:lnTo>
                <a:lnTo>
                  <a:pt x="0" y="1101235"/>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591" name="Group 9"/>
          <p:cNvGrpSpPr/>
          <p:nvPr/>
        </p:nvGrpSpPr>
        <p:grpSpPr>
          <a:xfrm>
            <a:off x="11474640" y="3510360"/>
            <a:ext cx="376920" cy="359640"/>
            <a:chOff x="11474640" y="3510360"/>
            <a:chExt cx="376920" cy="359640"/>
          </a:xfrm>
        </p:grpSpPr>
        <p:sp>
          <p:nvSpPr>
            <p:cNvPr id="592" name="Freeform 10"/>
            <p:cNvSpPr/>
            <p:nvPr/>
          </p:nvSpPr>
          <p:spPr>
            <a:xfrm>
              <a:off x="1147464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93" name="Group 11"/>
          <p:cNvGrpSpPr/>
          <p:nvPr/>
        </p:nvGrpSpPr>
        <p:grpSpPr>
          <a:xfrm>
            <a:off x="10804680" y="1355400"/>
            <a:ext cx="1716840" cy="2061000"/>
            <a:chOff x="10804680" y="1355400"/>
            <a:chExt cx="1716840" cy="2061000"/>
          </a:xfrm>
        </p:grpSpPr>
        <p:sp>
          <p:nvSpPr>
            <p:cNvPr id="594" name="Freeform 12"/>
            <p:cNvSpPr/>
            <p:nvPr/>
          </p:nvSpPr>
          <p:spPr>
            <a:xfrm>
              <a:off x="1080468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95" name="Group 13"/>
          <p:cNvGrpSpPr/>
          <p:nvPr/>
        </p:nvGrpSpPr>
        <p:grpSpPr>
          <a:xfrm>
            <a:off x="13842000" y="3510360"/>
            <a:ext cx="376920" cy="359640"/>
            <a:chOff x="13842000" y="3510360"/>
            <a:chExt cx="376920" cy="359640"/>
          </a:xfrm>
        </p:grpSpPr>
        <p:sp>
          <p:nvSpPr>
            <p:cNvPr id="596" name="Freeform 14"/>
            <p:cNvSpPr/>
            <p:nvPr/>
          </p:nvSpPr>
          <p:spPr>
            <a:xfrm>
              <a:off x="1384200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97" name="Group 15"/>
          <p:cNvGrpSpPr/>
          <p:nvPr/>
        </p:nvGrpSpPr>
        <p:grpSpPr>
          <a:xfrm>
            <a:off x="13172040" y="1355400"/>
            <a:ext cx="1716840" cy="2061000"/>
            <a:chOff x="13172040" y="1355400"/>
            <a:chExt cx="1716840" cy="2061000"/>
          </a:xfrm>
        </p:grpSpPr>
        <p:sp>
          <p:nvSpPr>
            <p:cNvPr id="598" name="Freeform 16"/>
            <p:cNvSpPr/>
            <p:nvPr/>
          </p:nvSpPr>
          <p:spPr>
            <a:xfrm>
              <a:off x="1317204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599" name="Group 17"/>
          <p:cNvGrpSpPr/>
          <p:nvPr/>
        </p:nvGrpSpPr>
        <p:grpSpPr>
          <a:xfrm>
            <a:off x="16209360" y="3510360"/>
            <a:ext cx="376920" cy="359640"/>
            <a:chOff x="16209360" y="3510360"/>
            <a:chExt cx="376920" cy="359640"/>
          </a:xfrm>
        </p:grpSpPr>
        <p:sp>
          <p:nvSpPr>
            <p:cNvPr id="600" name="Freeform 18"/>
            <p:cNvSpPr/>
            <p:nvPr/>
          </p:nvSpPr>
          <p:spPr>
            <a:xfrm>
              <a:off x="1620936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601" name="Group 19"/>
          <p:cNvGrpSpPr/>
          <p:nvPr/>
        </p:nvGrpSpPr>
        <p:grpSpPr>
          <a:xfrm>
            <a:off x="15539040" y="1355400"/>
            <a:ext cx="1716840" cy="2061000"/>
            <a:chOff x="15539040" y="1355400"/>
            <a:chExt cx="1716840" cy="2061000"/>
          </a:xfrm>
        </p:grpSpPr>
        <p:sp>
          <p:nvSpPr>
            <p:cNvPr id="602" name="Freeform 20"/>
            <p:cNvSpPr/>
            <p:nvPr/>
          </p:nvSpPr>
          <p:spPr>
            <a:xfrm>
              <a:off x="1553904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603" name="Freeform 21"/>
          <p:cNvSpPr/>
          <p:nvPr/>
        </p:nvSpPr>
        <p:spPr>
          <a:xfrm>
            <a:off x="11118960" y="1694160"/>
            <a:ext cx="971280" cy="985680"/>
          </a:xfrm>
          <a:custGeom>
            <a:avLst/>
            <a:gdLst>
              <a:gd name="textAreaLeft" fmla="*/ 0 w 971280"/>
              <a:gd name="textAreaRight" fmla="*/ 973080 w 971280"/>
              <a:gd name="textAreaTop" fmla="*/ 0 h 985680"/>
              <a:gd name="textAreaBottom" fmla="*/ 987480 h 985680"/>
            </a:gdLst>
            <a:ahLst/>
            <a:rect l="textAreaLeft" t="textAreaTop" r="textAreaRight" b="textAreaBottom"/>
            <a:pathLst>
              <a:path w="974600" h="988985">
                <a:moveTo>
                  <a:pt x="0" y="0"/>
                </a:moveTo>
                <a:lnTo>
                  <a:pt x="974599" y="0"/>
                </a:lnTo>
                <a:lnTo>
                  <a:pt x="974599" y="988985"/>
                </a:lnTo>
                <a:lnTo>
                  <a:pt x="0" y="988985"/>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04" name="Freeform 22"/>
          <p:cNvSpPr/>
          <p:nvPr/>
        </p:nvSpPr>
        <p:spPr>
          <a:xfrm>
            <a:off x="13576320" y="1785240"/>
            <a:ext cx="907920" cy="894600"/>
          </a:xfrm>
          <a:custGeom>
            <a:avLst/>
            <a:gdLst>
              <a:gd name="textAreaLeft" fmla="*/ 0 w 907920"/>
              <a:gd name="textAreaRight" fmla="*/ 909720 w 907920"/>
              <a:gd name="textAreaTop" fmla="*/ 0 h 894600"/>
              <a:gd name="textAreaBottom" fmla="*/ 896400 h 894600"/>
            </a:gdLst>
            <a:ahLst/>
            <a:rect l="textAreaLeft" t="textAreaTop" r="textAreaRight" b="textAreaBottom"/>
            <a:pathLst>
              <a:path w="911270" h="898015">
                <a:moveTo>
                  <a:pt x="0" y="0"/>
                </a:moveTo>
                <a:lnTo>
                  <a:pt x="911270" y="0"/>
                </a:lnTo>
                <a:lnTo>
                  <a:pt x="911270" y="898015"/>
                </a:lnTo>
                <a:lnTo>
                  <a:pt x="0" y="898015"/>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05" name="Freeform 23"/>
          <p:cNvSpPr/>
          <p:nvPr/>
        </p:nvSpPr>
        <p:spPr>
          <a:xfrm>
            <a:off x="15945480" y="1694160"/>
            <a:ext cx="875880" cy="985680"/>
          </a:xfrm>
          <a:custGeom>
            <a:avLst/>
            <a:gdLst>
              <a:gd name="textAreaLeft" fmla="*/ 0 w 875880"/>
              <a:gd name="textAreaRight" fmla="*/ 877680 w 875880"/>
              <a:gd name="textAreaTop" fmla="*/ 0 h 985680"/>
              <a:gd name="textAreaBottom" fmla="*/ 987480 h 985680"/>
            </a:gdLst>
            <a:ahLst/>
            <a:rect l="textAreaLeft" t="textAreaTop" r="textAreaRight" b="textAreaBottom"/>
            <a:pathLst>
              <a:path w="879297" h="988985">
                <a:moveTo>
                  <a:pt x="0" y="0"/>
                </a:moveTo>
                <a:lnTo>
                  <a:pt x="879297" y="0"/>
                </a:lnTo>
                <a:lnTo>
                  <a:pt x="879297" y="988985"/>
                </a:lnTo>
                <a:lnTo>
                  <a:pt x="0" y="988985"/>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06" name="Freeform 24"/>
          <p:cNvSpPr/>
          <p:nvPr/>
        </p:nvSpPr>
        <p:spPr>
          <a:xfrm rot="10800000">
            <a:off x="1800" y="-1248840"/>
            <a:ext cx="8740800" cy="2508840"/>
          </a:xfrm>
          <a:custGeom>
            <a:avLst/>
            <a:gdLst>
              <a:gd name="textAreaLeft" fmla="*/ 0 w 8740800"/>
              <a:gd name="textAreaRight" fmla="*/ 8742600 w 8740800"/>
              <a:gd name="textAreaTop" fmla="*/ 0 h 2508840"/>
              <a:gd name="textAreaBottom" fmla="*/ 2510640 h 2508840"/>
            </a:gdLst>
            <a:ahLst/>
            <a:rect l="textAreaLeft" t="textAreaTop" r="textAreaRight" b="textAreaBottom"/>
            <a:pathLst>
              <a:path w="8744064" h="2511931">
                <a:moveTo>
                  <a:pt x="0" y="0"/>
                </a:moveTo>
                <a:lnTo>
                  <a:pt x="8744064" y="0"/>
                </a:lnTo>
                <a:lnTo>
                  <a:pt x="8744064" y="2511931"/>
                </a:lnTo>
                <a:lnTo>
                  <a:pt x="0" y="2511931"/>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07" name="TextBox 25"/>
          <p:cNvSpPr/>
          <p:nvPr/>
        </p:nvSpPr>
        <p:spPr>
          <a:xfrm>
            <a:off x="1378800" y="1460160"/>
            <a:ext cx="7245360" cy="637200"/>
          </a:xfrm>
          <a:prstGeom prst="rect">
            <a:avLst/>
          </a:prstGeom>
          <a:noFill/>
          <a:ln w="0">
            <a:noFill/>
          </a:ln>
        </p:spPr>
        <p:style>
          <a:lnRef idx="0"/>
          <a:fillRef idx="0"/>
          <a:effectRef idx="0"/>
          <a:fontRef idx="minor"/>
        </p:style>
        <p:txBody>
          <a:bodyPr lIns="0" rIns="0" tIns="0" bIns="0" anchor="t">
            <a:spAutoFit/>
          </a:bodyPr>
          <a:p>
            <a:pPr defTabSz="914400">
              <a:lnSpc>
                <a:spcPts val="5020"/>
              </a:lnSpc>
            </a:pPr>
            <a:r>
              <a:rPr b="0" lang="en-US" sz="5070" strike="noStrike" u="none">
                <a:solidFill>
                  <a:srgbClr val="040506"/>
                </a:solidFill>
                <a:uFillTx/>
                <a:latin typeface="Source Han Sans JP Heavy"/>
                <a:ea typeface="DejaVu Sans"/>
              </a:rPr>
              <a:t>4.1  Análisis interno </a:t>
            </a:r>
            <a:endParaRPr b="0" lang="es-ES" sz="5070" strike="noStrike" u="none">
              <a:solidFill>
                <a:srgbClr val="000000"/>
              </a:solidFill>
              <a:uFillTx/>
              <a:latin typeface="Arial"/>
            </a:endParaRPr>
          </a:p>
        </p:txBody>
      </p:sp>
      <p:sp>
        <p:nvSpPr>
          <p:cNvPr id="608" name="TextBox 26"/>
          <p:cNvSpPr/>
          <p:nvPr/>
        </p:nvSpPr>
        <p:spPr>
          <a:xfrm>
            <a:off x="1399320" y="2512080"/>
            <a:ext cx="6405840" cy="7890480"/>
          </a:xfrm>
          <a:prstGeom prst="rect">
            <a:avLst/>
          </a:prstGeom>
          <a:noFill/>
          <a:ln w="0">
            <a:noFill/>
          </a:ln>
        </p:spPr>
        <p:style>
          <a:lnRef idx="0"/>
          <a:fillRef idx="0"/>
          <a:effectRef idx="0"/>
          <a:fontRef idx="minor"/>
        </p:style>
        <p:txBody>
          <a:bodyPr lIns="0" rIns="0" tIns="0" bIns="0" anchor="t">
            <a:spAutoFit/>
          </a:bodyPr>
          <a:p>
            <a:pPr algn="just" defTabSz="914400">
              <a:lnSpc>
                <a:spcPts val="2701"/>
              </a:lnSpc>
            </a:pPr>
            <a:r>
              <a:rPr b="0" lang="en-US" sz="1800" strike="noStrike" u="none">
                <a:solidFill>
                  <a:srgbClr val="040506"/>
                </a:solidFill>
                <a:uFillTx/>
                <a:latin typeface="Source Sans Pro"/>
                <a:ea typeface="Source Sans Pro"/>
              </a:rPr>
              <a:t>Considerando el </a:t>
            </a:r>
            <a:r>
              <a:rPr b="1" lang="en-US" sz="1800" strike="noStrike" u="none">
                <a:solidFill>
                  <a:srgbClr val="040506"/>
                </a:solidFill>
                <a:uFillTx/>
                <a:latin typeface="Source Sans Pro"/>
                <a:ea typeface="Source Sans Pro"/>
              </a:rPr>
              <a:t>Manual de Sostenibilidad (M-S-01) </a:t>
            </a:r>
            <a:r>
              <a:rPr b="0" lang="en-US" sz="1800" strike="noStrike" u="none">
                <a:solidFill>
                  <a:srgbClr val="040506"/>
                </a:solidFill>
                <a:uFillTx/>
                <a:latin typeface="Source Sans Pro"/>
                <a:ea typeface="Source Sans Pro"/>
              </a:rPr>
              <a:t>elaborado por la Red, la OIT de Puerto Lumbreras ha identificado y evaluado aquellas </a:t>
            </a:r>
            <a:r>
              <a:rPr b="1" lang="en-US" sz="1800" strike="noStrike" u="none">
                <a:solidFill>
                  <a:srgbClr val="040506"/>
                </a:solidFill>
                <a:uFillTx/>
                <a:latin typeface="Source Sans Pro"/>
                <a:ea typeface="Source Sans Pro"/>
              </a:rPr>
              <a:t>cuestiones internas </a:t>
            </a:r>
            <a:r>
              <a:rPr b="1" lang="es-ES" sz="1800" strike="noStrike" u="none">
                <a:solidFill>
                  <a:srgbClr val="040506"/>
                </a:solidFill>
                <a:uFillTx/>
                <a:latin typeface="Source Sans Pro"/>
                <a:ea typeface="Source Sans Pro"/>
              </a:rPr>
              <a:t>propias </a:t>
            </a:r>
            <a:r>
              <a:rPr b="0" lang="es-ES" sz="1800" strike="noStrike" u="none">
                <a:solidFill>
                  <a:srgbClr val="040506"/>
                </a:solidFill>
                <a:uFillTx/>
                <a:latin typeface="Source Sans Pro"/>
                <a:ea typeface="Source Sans Pro"/>
              </a:rPr>
              <a:t>que pueden afectar a su capacidad para lograr los resultados previstos en los servicios prestados y en su compromiso de contribución con los Objetos de Desarrollo Sostenible. En dicho análisis ha considerado: </a:t>
            </a:r>
            <a:endParaRPr b="0" lang="es-ES" sz="1800" strike="noStrike" u="none">
              <a:solidFill>
                <a:srgbClr val="000000"/>
              </a:solidFill>
              <a:uFillTx/>
              <a:latin typeface="Arial"/>
            </a:endParaRPr>
          </a:p>
          <a:p>
            <a:pPr algn="just" defTabSz="914400">
              <a:lnSpc>
                <a:spcPts val="2701"/>
              </a:lnSpc>
            </a:pPr>
            <a:endParaRPr b="0" lang="es-ES" sz="1800" strike="noStrike" u="none">
              <a:solidFill>
                <a:srgbClr val="000000"/>
              </a:solidFill>
              <a:uFillTx/>
              <a:latin typeface="Arial"/>
            </a:endParaRPr>
          </a:p>
          <a:p>
            <a:pPr lvl="1" marL="388800" indent="-192960" algn="just" defTabSz="914400">
              <a:lnSpc>
                <a:spcPts val="2701"/>
              </a:lnSpc>
              <a:buClr>
                <a:srgbClr val="1c5739"/>
              </a:buClr>
              <a:buFont typeface="Arial"/>
              <a:buChar char="•"/>
            </a:pPr>
            <a:r>
              <a:rPr b="1" lang="en-US" sz="1800" strike="noStrike" u="none">
                <a:solidFill>
                  <a:srgbClr val="1c5739"/>
                </a:solidFill>
                <a:uFillTx/>
                <a:latin typeface="Source Sans Pro"/>
                <a:ea typeface="Source Sans Pro"/>
              </a:rPr>
              <a:t>Recursos humanos: </a:t>
            </a:r>
            <a:r>
              <a:rPr b="0" lang="en-US" sz="1800" strike="noStrike" u="none">
                <a:solidFill>
                  <a:srgbClr val="1c5739"/>
                </a:solidFill>
                <a:uFillTx/>
                <a:latin typeface="Source Sans Pro"/>
                <a:ea typeface="Source Sans Pro"/>
              </a:rPr>
              <a:t>profesionales formados en materia de turismo sostenible a través de los cursos realizados por el Instituto de Turismo de la Región de Murcia (ITREM).</a:t>
            </a:r>
            <a:endParaRPr b="0" lang="es-ES" sz="1800" strike="noStrike" u="none">
              <a:solidFill>
                <a:srgbClr val="000000"/>
              </a:solidFill>
              <a:uFillTx/>
              <a:latin typeface="Arial"/>
            </a:endParaRPr>
          </a:p>
          <a:p>
            <a:pPr lvl="1" marL="388800" indent="-192960" algn="just" defTabSz="914400">
              <a:lnSpc>
                <a:spcPts val="2701"/>
              </a:lnSpc>
              <a:buClr>
                <a:srgbClr val="1c5739"/>
              </a:buClr>
              <a:buFont typeface="Arial"/>
              <a:buChar char="•"/>
            </a:pPr>
            <a:r>
              <a:rPr b="1" lang="en-US" sz="1800" strike="noStrike" u="none">
                <a:solidFill>
                  <a:srgbClr val="1c5739"/>
                </a:solidFill>
                <a:uFillTx/>
                <a:latin typeface="Source Sans Pro"/>
                <a:ea typeface="Source Sans Pro"/>
              </a:rPr>
              <a:t>Rercursos materiales:</a:t>
            </a:r>
            <a:r>
              <a:rPr b="0" lang="en-US" sz="1800" strike="noStrike" u="none">
                <a:solidFill>
                  <a:srgbClr val="1c5739"/>
                </a:solidFill>
                <a:uFillTx/>
                <a:latin typeface="Source Sans Pro"/>
                <a:ea typeface="Source Sans Pro"/>
              </a:rPr>
              <a:t> instalaciones de la oficina, equipos tecnológicos, pantallas, folletos turísticos digitalizados en códigos QR.</a:t>
            </a:r>
            <a:endParaRPr b="0" lang="es-ES" sz="1800" strike="noStrike" u="none">
              <a:solidFill>
                <a:srgbClr val="000000"/>
              </a:solidFill>
              <a:uFillTx/>
              <a:latin typeface="Arial"/>
            </a:endParaRPr>
          </a:p>
          <a:p>
            <a:pPr lvl="1" marL="388800" indent="-192960" algn="just" defTabSz="914400">
              <a:lnSpc>
                <a:spcPts val="2701"/>
              </a:lnSpc>
              <a:buClr>
                <a:srgbClr val="1c5739"/>
              </a:buClr>
              <a:buFont typeface="Arial"/>
              <a:buChar char="•"/>
            </a:pPr>
            <a:r>
              <a:rPr b="1" lang="en-US" sz="1800" strike="noStrike" u="none">
                <a:solidFill>
                  <a:srgbClr val="1c5739"/>
                </a:solidFill>
                <a:uFillTx/>
                <a:latin typeface="Source Sans Pro"/>
                <a:ea typeface="Source Sans Pro"/>
              </a:rPr>
              <a:t>Capacidades y competencias de la OIT: </a:t>
            </a:r>
            <a:r>
              <a:rPr b="0" lang="en-US" sz="1800" strike="noStrike" u="none">
                <a:solidFill>
                  <a:srgbClr val="1c5739"/>
                </a:solidFill>
                <a:uFillTx/>
                <a:latin typeface="Source Sans Pro"/>
                <a:ea typeface="Source Sans Pro"/>
              </a:rPr>
              <a:t>promoción y comercialización de la oferta turística a nivel regional y local. </a:t>
            </a:r>
            <a:endParaRPr b="0" lang="es-ES" sz="1800" strike="noStrike" u="none">
              <a:solidFill>
                <a:srgbClr val="000000"/>
              </a:solidFill>
              <a:uFillTx/>
              <a:latin typeface="Arial"/>
            </a:endParaRPr>
          </a:p>
          <a:p>
            <a:pPr lvl="1" marL="388800" indent="-192960" algn="just" defTabSz="914400">
              <a:lnSpc>
                <a:spcPts val="2701"/>
              </a:lnSpc>
              <a:buClr>
                <a:srgbClr val="1c5739"/>
              </a:buClr>
              <a:buFont typeface="Arial"/>
              <a:buChar char="•"/>
            </a:pPr>
            <a:r>
              <a:rPr b="1" lang="en-US" sz="1800" strike="noStrike" u="none">
                <a:solidFill>
                  <a:srgbClr val="1c5739"/>
                </a:solidFill>
                <a:uFillTx/>
                <a:latin typeface="Source Sans Pro"/>
                <a:ea typeface="Source Sans Pro"/>
              </a:rPr>
              <a:t>Tecnologías: </a:t>
            </a:r>
            <a:r>
              <a:rPr b="0" lang="en-US" sz="1800" strike="noStrike" u="none">
                <a:solidFill>
                  <a:srgbClr val="1c5739"/>
                </a:solidFill>
                <a:uFillTx/>
                <a:latin typeface="Source Sans Pro"/>
                <a:ea typeface="Source Sans Pro"/>
              </a:rPr>
              <a:t>Página Web, Redes sociales e Intranet (ITREM).</a:t>
            </a:r>
            <a:endParaRPr b="0" lang="es-ES" sz="1800" strike="noStrike" u="none">
              <a:solidFill>
                <a:srgbClr val="000000"/>
              </a:solidFill>
              <a:uFillTx/>
              <a:latin typeface="Arial"/>
            </a:endParaRPr>
          </a:p>
          <a:p>
            <a:pPr lvl="1" marL="388800" indent="-192960" algn="just" defTabSz="914400">
              <a:lnSpc>
                <a:spcPts val="2701"/>
              </a:lnSpc>
              <a:buClr>
                <a:srgbClr val="1c5739"/>
              </a:buClr>
              <a:buFont typeface="Arial"/>
              <a:buChar char="•"/>
            </a:pPr>
            <a:r>
              <a:rPr b="1" lang="en-US" sz="1800" strike="noStrike" u="none">
                <a:solidFill>
                  <a:srgbClr val="1c5739"/>
                </a:solidFill>
                <a:uFillTx/>
                <a:latin typeface="Source Sans Pro"/>
                <a:ea typeface="Source Sans Pro"/>
              </a:rPr>
              <a:t>Política de sostenibilidad y calidad de la Red de OIT</a:t>
            </a:r>
            <a:endParaRPr b="0" lang="es-ES" sz="1800" strike="noStrike" u="none">
              <a:solidFill>
                <a:srgbClr val="000000"/>
              </a:solidFill>
              <a:uFillTx/>
              <a:latin typeface="Arial"/>
            </a:endParaRPr>
          </a:p>
          <a:p>
            <a:pPr lvl="1" marL="388800" indent="-192960" algn="just" defTabSz="914400">
              <a:lnSpc>
                <a:spcPts val="2701"/>
              </a:lnSpc>
              <a:buClr>
                <a:srgbClr val="1c5739"/>
              </a:buClr>
              <a:buFont typeface="Arial"/>
              <a:buChar char="•"/>
            </a:pPr>
            <a:r>
              <a:rPr b="1" lang="en-US" sz="1800" strike="noStrike" u="none">
                <a:solidFill>
                  <a:srgbClr val="1c5739"/>
                </a:solidFill>
                <a:uFillTx/>
                <a:latin typeface="Source Sans Pro"/>
                <a:ea typeface="Source Sans Pro"/>
              </a:rPr>
              <a:t>DC-OFT-07 Decálogo ODS</a:t>
            </a:r>
            <a:endParaRPr b="0" lang="es-ES" sz="1800" strike="noStrike" u="none">
              <a:solidFill>
                <a:srgbClr val="000000"/>
              </a:solidFill>
              <a:uFillTx/>
              <a:latin typeface="Arial"/>
            </a:endParaRPr>
          </a:p>
          <a:p>
            <a:pPr algn="just" defTabSz="914400">
              <a:lnSpc>
                <a:spcPts val="2701"/>
              </a:lnSpc>
            </a:pPr>
            <a:endParaRPr b="0" lang="es-ES" sz="1800" strike="noStrike" u="none">
              <a:solidFill>
                <a:srgbClr val="000000"/>
              </a:solidFill>
              <a:uFillTx/>
              <a:latin typeface="Arial"/>
            </a:endParaRPr>
          </a:p>
          <a:p>
            <a:pPr marL="194400" algn="just" defTabSz="914400">
              <a:lnSpc>
                <a:spcPts val="2701"/>
              </a:lnSpc>
            </a:pPr>
            <a:endParaRPr b="0" lang="es-ES" sz="1800" strike="noStrike" u="none">
              <a:solidFill>
                <a:srgbClr val="000000"/>
              </a:solidFill>
              <a:uFillTx/>
              <a:latin typeface="Arial"/>
            </a:endParaRPr>
          </a:p>
          <a:p>
            <a:pPr marL="194400" algn="just" defTabSz="914400">
              <a:lnSpc>
                <a:spcPts val="2701"/>
              </a:lnSpc>
            </a:pPr>
            <a:endParaRPr b="0" lang="es-ES" sz="1800" strike="noStrike" u="none">
              <a:solidFill>
                <a:srgbClr val="000000"/>
              </a:solidFill>
              <a:uFillTx/>
              <a:latin typeface="Arial"/>
            </a:endParaRPr>
          </a:p>
          <a:p>
            <a:pPr marL="194400" algn="just" defTabSz="914400">
              <a:lnSpc>
                <a:spcPts val="2701"/>
              </a:lnSpc>
            </a:pPr>
            <a:endParaRPr b="0" lang="es-ES" sz="1800" strike="noStrike" u="none">
              <a:solidFill>
                <a:srgbClr val="000000"/>
              </a:solidFill>
              <a:uFillTx/>
              <a:latin typeface="Arial"/>
            </a:endParaRPr>
          </a:p>
          <a:p>
            <a:pPr marL="194400" defTabSz="914400">
              <a:lnSpc>
                <a:spcPts val="2701"/>
              </a:lnSpc>
            </a:pPr>
            <a:endParaRPr b="0" lang="es-ES" sz="1800" strike="noStrike" u="none">
              <a:solidFill>
                <a:srgbClr val="000000"/>
              </a:solidFill>
              <a:uFillTx/>
              <a:latin typeface="Arial"/>
            </a:endParaRPr>
          </a:p>
        </p:txBody>
      </p:sp>
      <p:sp>
        <p:nvSpPr>
          <p:cNvPr id="609" name="Marcador de número de diapositiva 26"/>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2205FA0E-1EDC-4BA6-AAD5-23762F13D0D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610" name="Imagen 18" descr="Imagen que contiene Logotipo&#10;&#10;Descripción generada automáticamente"/>
          <p:cNvPicPr/>
          <p:nvPr/>
        </p:nvPicPr>
        <p:blipFill>
          <a:blip r:embed="rId7"/>
          <a:stretch/>
        </p:blipFill>
        <p:spPr>
          <a:xfrm>
            <a:off x="3803040" y="8890200"/>
            <a:ext cx="1565280" cy="653040"/>
          </a:xfrm>
          <a:prstGeom prst="rect">
            <a:avLst/>
          </a:prstGeom>
          <a:noFill/>
          <a:ln w="0">
            <a:noFill/>
          </a:ln>
        </p:spPr>
      </p:pic>
      <p:pic>
        <p:nvPicPr>
          <p:cNvPr id="611" name="Google Shape;99;p1" descr=""/>
          <p:cNvPicPr/>
          <p:nvPr/>
        </p:nvPicPr>
        <p:blipFill>
          <a:blip r:embed="rId8"/>
          <a:stretch/>
        </p:blipFill>
        <p:spPr>
          <a:xfrm>
            <a:off x="5601240" y="8942400"/>
            <a:ext cx="1685520" cy="600840"/>
          </a:xfrm>
          <a:prstGeom prst="rect">
            <a:avLst/>
          </a:prstGeom>
          <a:noFill/>
          <a:ln w="0">
            <a:noFill/>
          </a:ln>
        </p:spPr>
      </p:pic>
      <p:pic>
        <p:nvPicPr>
          <p:cNvPr id="612" name="Imagen 32" descr=""/>
          <p:cNvPicPr/>
          <p:nvPr/>
        </p:nvPicPr>
        <p:blipFill>
          <a:blip r:embed="rId9"/>
          <a:stretch/>
        </p:blipFill>
        <p:spPr>
          <a:xfrm>
            <a:off x="8638920" y="3416760"/>
            <a:ext cx="8379360" cy="5600520"/>
          </a:xfrm>
          <a:prstGeom prst="rect">
            <a:avLst/>
          </a:prstGeom>
          <a:noFill/>
          <a:ln w="0">
            <a:noFill/>
          </a:ln>
        </p:spPr>
      </p:pic>
      <p:pic>
        <p:nvPicPr>
          <p:cNvPr id="613" name="Imagen 2" descr="Imagen que contiene Flecha&#10;&#10;Descripción generada automáticamente"/>
          <p:cNvPicPr/>
          <p:nvPr/>
        </p:nvPicPr>
        <p:blipFill>
          <a:blip r:embed="rId10"/>
          <a:stretch/>
        </p:blipFill>
        <p:spPr>
          <a:xfrm>
            <a:off x="2160720" y="872496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614" name="Group 5"/>
          <p:cNvGrpSpPr/>
          <p:nvPr/>
        </p:nvGrpSpPr>
        <p:grpSpPr>
          <a:xfrm>
            <a:off x="-3885480" y="3289680"/>
            <a:ext cx="7552800" cy="6575040"/>
            <a:chOff x="-3885480" y="3289680"/>
            <a:chExt cx="7552800" cy="6575040"/>
          </a:xfrm>
        </p:grpSpPr>
        <p:sp>
          <p:nvSpPr>
            <p:cNvPr id="615" name="Freeform 6"/>
            <p:cNvSpPr/>
            <p:nvPr/>
          </p:nvSpPr>
          <p:spPr>
            <a:xfrm rot="19939800">
              <a:off x="-4231800" y="5189040"/>
              <a:ext cx="8279280" cy="401400"/>
            </a:xfrm>
            <a:custGeom>
              <a:avLst/>
              <a:gdLst>
                <a:gd name="textAreaLeft" fmla="*/ 0 w 8279280"/>
                <a:gd name="textAreaRight" fmla="*/ 8281080 w 8279280"/>
                <a:gd name="textAreaTop" fmla="*/ 0 h 401400"/>
                <a:gd name="textAreaBottom" fmla="*/ 403200 h 401400"/>
              </a:gdLst>
              <a:ahLst/>
              <a:rect l="textAreaLeft" t="textAreaTop" r="textAreaRight" b="textAreaBottom"/>
              <a:pathLst>
                <a:path w="2181366" h="106603">
                  <a:moveTo>
                    <a:pt x="0" y="0"/>
                  </a:moveTo>
                  <a:lnTo>
                    <a:pt x="2181366" y="0"/>
                  </a:lnTo>
                  <a:lnTo>
                    <a:pt x="2181366" y="106603"/>
                  </a:lnTo>
                  <a:lnTo>
                    <a:pt x="0" y="106603"/>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616" name="TextBox 7"/>
            <p:cNvSpPr/>
            <p:nvPr/>
          </p:nvSpPr>
          <p:spPr>
            <a:xfrm rot="19939800">
              <a:off x="-3328920" y="617400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617" name="Group 8"/>
          <p:cNvGrpSpPr/>
          <p:nvPr/>
        </p:nvGrpSpPr>
        <p:grpSpPr>
          <a:xfrm>
            <a:off x="4381920" y="-1004760"/>
            <a:ext cx="7319880" cy="6722640"/>
            <a:chOff x="4381920" y="-1004760"/>
            <a:chExt cx="7319880" cy="6722640"/>
          </a:xfrm>
        </p:grpSpPr>
        <p:sp>
          <p:nvSpPr>
            <p:cNvPr id="618" name="Freeform 9"/>
            <p:cNvSpPr/>
            <p:nvPr/>
          </p:nvSpPr>
          <p:spPr>
            <a:xfrm rot="19852800">
              <a:off x="3919320" y="1002960"/>
              <a:ext cx="8279280" cy="108000"/>
            </a:xfrm>
            <a:custGeom>
              <a:avLst/>
              <a:gdLst>
                <a:gd name="textAreaLeft" fmla="*/ 0 w 8279280"/>
                <a:gd name="textAreaRight" fmla="*/ 8281080 w 8279280"/>
                <a:gd name="textAreaTop" fmla="*/ 0 h 108000"/>
                <a:gd name="textAreaBottom" fmla="*/ 109800 h 108000"/>
              </a:gdLst>
              <a:ahLst/>
              <a:rect l="textAreaLeft" t="textAreaTop" r="textAreaRight" b="textAreaBottom"/>
              <a:pathLst>
                <a:path w="2181366" h="29282">
                  <a:moveTo>
                    <a:pt x="0" y="0"/>
                  </a:moveTo>
                  <a:lnTo>
                    <a:pt x="2181366" y="0"/>
                  </a:lnTo>
                  <a:lnTo>
                    <a:pt x="2181366" y="29282"/>
                  </a:lnTo>
                  <a:lnTo>
                    <a:pt x="0" y="2928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619" name="TextBox 10"/>
            <p:cNvSpPr/>
            <p:nvPr/>
          </p:nvSpPr>
          <p:spPr>
            <a:xfrm rot="19852800">
              <a:off x="4954680" y="201204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620" name="TextBox 15"/>
          <p:cNvSpPr/>
          <p:nvPr/>
        </p:nvSpPr>
        <p:spPr>
          <a:xfrm>
            <a:off x="1028880" y="6706080"/>
            <a:ext cx="6149880" cy="1428840"/>
          </a:xfrm>
          <a:prstGeom prst="rect">
            <a:avLst/>
          </a:prstGeom>
          <a:noFill/>
          <a:ln w="0">
            <a:noFill/>
          </a:ln>
        </p:spPr>
        <p:style>
          <a:lnRef idx="0"/>
          <a:fillRef idx="0"/>
          <a:effectRef idx="0"/>
          <a:fontRef idx="minor"/>
        </p:style>
        <p:txBody>
          <a:bodyPr lIns="0" rIns="0" tIns="0" bIns="0" anchor="t">
            <a:spAutoFit/>
          </a:bodyPr>
          <a:p>
            <a:pPr defTabSz="914400">
              <a:lnSpc>
                <a:spcPts val="5627"/>
              </a:lnSpc>
            </a:pPr>
            <a:r>
              <a:rPr b="0" lang="en-US" sz="5690" strike="noStrike" u="none">
                <a:solidFill>
                  <a:srgbClr val="040506"/>
                </a:solidFill>
                <a:uFillTx/>
                <a:latin typeface="Source Han Sans JP Heavy"/>
                <a:ea typeface="DejaVu Sans"/>
              </a:rPr>
              <a:t>Cuestiones ambientales </a:t>
            </a:r>
            <a:endParaRPr b="0" lang="es-ES" sz="5690" strike="noStrike" u="none">
              <a:solidFill>
                <a:srgbClr val="000000"/>
              </a:solidFill>
              <a:uFillTx/>
              <a:latin typeface="Arial"/>
            </a:endParaRPr>
          </a:p>
        </p:txBody>
      </p:sp>
      <p:sp>
        <p:nvSpPr>
          <p:cNvPr id="621" name="Triángulo rectángulo 23"/>
          <p:cNvSpPr/>
          <p:nvPr/>
        </p:nvSpPr>
        <p:spPr>
          <a:xfrm rot="5400000">
            <a:off x="2122200" y="-1731600"/>
            <a:ext cx="4605120" cy="8524080"/>
          </a:xfrm>
          <a:prstGeom prst="rtTriangle">
            <a:avLst/>
          </a:prstGeom>
          <a:solidFill>
            <a:srgbClr val="1c5739"/>
          </a:solidFill>
          <a:ln>
            <a:solidFill>
              <a:srgbClr val="1c573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622" name="Marcador de número de diapositiva 26"/>
          <p:cNvSpPr/>
          <p:nvPr/>
        </p:nvSpPr>
        <p:spPr>
          <a:xfrm>
            <a:off x="14706720" y="858492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5F86C763-BF55-4C31-8B1F-66DBAE721E86}"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623" name="Imagen 18" descr="Imagen que contiene Logotipo&#10;&#10;Descripción generada automáticamente"/>
          <p:cNvPicPr/>
          <p:nvPr/>
        </p:nvPicPr>
        <p:blipFill>
          <a:blip r:embed="rId1"/>
          <a:stretch/>
        </p:blipFill>
        <p:spPr>
          <a:xfrm>
            <a:off x="3419280" y="8775000"/>
            <a:ext cx="1565280" cy="653040"/>
          </a:xfrm>
          <a:prstGeom prst="rect">
            <a:avLst/>
          </a:prstGeom>
          <a:noFill/>
          <a:ln w="0">
            <a:noFill/>
          </a:ln>
        </p:spPr>
      </p:pic>
      <p:pic>
        <p:nvPicPr>
          <p:cNvPr id="624" name="Google Shape;99;p1" descr=""/>
          <p:cNvPicPr/>
          <p:nvPr/>
        </p:nvPicPr>
        <p:blipFill>
          <a:blip r:embed="rId2"/>
          <a:stretch/>
        </p:blipFill>
        <p:spPr>
          <a:xfrm>
            <a:off x="5217480" y="8826840"/>
            <a:ext cx="1685520" cy="600840"/>
          </a:xfrm>
          <a:prstGeom prst="rect">
            <a:avLst/>
          </a:prstGeom>
          <a:noFill/>
          <a:ln w="0">
            <a:noFill/>
          </a:ln>
        </p:spPr>
      </p:pic>
      <p:pic>
        <p:nvPicPr>
          <p:cNvPr id="625" name="Imagen 13" descr="Imagen que contiene Logotipo&#10;&#10;Descripción generada automáticamente"/>
          <p:cNvPicPr/>
          <p:nvPr/>
        </p:nvPicPr>
        <p:blipFill>
          <a:blip r:embed="rId3"/>
          <a:stretch/>
        </p:blipFill>
        <p:spPr>
          <a:xfrm>
            <a:off x="7532280" y="3162240"/>
            <a:ext cx="1242360" cy="1242360"/>
          </a:xfrm>
          <a:prstGeom prst="rect">
            <a:avLst/>
          </a:prstGeom>
          <a:noFill/>
          <a:ln w="0">
            <a:noFill/>
          </a:ln>
        </p:spPr>
      </p:pic>
      <p:pic>
        <p:nvPicPr>
          <p:cNvPr id="626" name="Imagen 21" descr="Imagen que contiene Icono&#10;&#10;Descripción generada automáticamente"/>
          <p:cNvPicPr/>
          <p:nvPr/>
        </p:nvPicPr>
        <p:blipFill>
          <a:blip r:embed="rId4"/>
          <a:stretch/>
        </p:blipFill>
        <p:spPr>
          <a:xfrm>
            <a:off x="7497000" y="4838760"/>
            <a:ext cx="1242360" cy="1242360"/>
          </a:xfrm>
          <a:prstGeom prst="rect">
            <a:avLst/>
          </a:prstGeom>
          <a:noFill/>
          <a:ln w="0">
            <a:noFill/>
          </a:ln>
        </p:spPr>
      </p:pic>
      <p:pic>
        <p:nvPicPr>
          <p:cNvPr id="627" name="Imagen 25" descr="Interfaz de usuario gráfica, Aplicación, Icono&#10;&#10;Descripción generada automáticamente"/>
          <p:cNvPicPr/>
          <p:nvPr/>
        </p:nvPicPr>
        <p:blipFill>
          <a:blip r:embed="rId5"/>
          <a:stretch/>
        </p:blipFill>
        <p:spPr>
          <a:xfrm>
            <a:off x="7497000" y="6667560"/>
            <a:ext cx="1242360" cy="1242360"/>
          </a:xfrm>
          <a:prstGeom prst="rect">
            <a:avLst/>
          </a:prstGeom>
          <a:noFill/>
          <a:ln w="0">
            <a:noFill/>
          </a:ln>
        </p:spPr>
      </p:pic>
      <p:sp>
        <p:nvSpPr>
          <p:cNvPr id="628" name="TextBox 15"/>
          <p:cNvSpPr/>
          <p:nvPr/>
        </p:nvSpPr>
        <p:spPr>
          <a:xfrm>
            <a:off x="8991720" y="3162240"/>
            <a:ext cx="7845480" cy="119628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Mediante cartelería animamos a los turistas, visitantes y personal de la OIT a ahorrar agua sobre todo en los aseos (cerrar grifos cuando no estén siendo utilizados).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Para ahorrar energía en las propias instalaciones de la OIT contaremos con iluminación LED.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Nuestra oferta turística se basa en productos propios y tradicionales.</a:t>
            </a:r>
            <a:endParaRPr b="0" lang="es-ES" sz="1490" strike="noStrike" u="none">
              <a:solidFill>
                <a:srgbClr val="000000"/>
              </a:solidFill>
              <a:uFillTx/>
              <a:latin typeface="Arial"/>
            </a:endParaRPr>
          </a:p>
        </p:txBody>
      </p:sp>
      <p:sp>
        <p:nvSpPr>
          <p:cNvPr id="629" name="CuadroTexto 32"/>
          <p:cNvSpPr/>
          <p:nvPr/>
        </p:nvSpPr>
        <p:spPr>
          <a:xfrm>
            <a:off x="8991720" y="4762440"/>
            <a:ext cx="7750440" cy="138096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El Decálogo del turista difundido desde la Red y la OIT, anima a  los participantes de las actividades turísticas (visitantes, turistas) a salvaguardar el medioambiente y los recursos naturales, en la perspectiva de un crecimiento económico saneado, constante y sostenible.</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El personal de la oficina cuenta con formación específica en el Cálculo de la huella de carbono, así como en la aplicación de medidas para su reducción.</a:t>
            </a:r>
            <a:endParaRPr b="0" lang="es-ES" sz="1490" strike="noStrike" u="none">
              <a:solidFill>
                <a:srgbClr val="000000"/>
              </a:solidFill>
              <a:uFillTx/>
              <a:latin typeface="Arial"/>
            </a:endParaRPr>
          </a:p>
        </p:txBody>
      </p:sp>
      <p:sp>
        <p:nvSpPr>
          <p:cNvPr id="630" name="CuadroTexto 33"/>
          <p:cNvSpPr/>
          <p:nvPr/>
        </p:nvSpPr>
        <p:spPr>
          <a:xfrm>
            <a:off x="8991720" y="6362640"/>
            <a:ext cx="7750440" cy="197928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Junto a ECOEMBES y la Concejalía de Medioambiente difundimos las campañas de sensibilización sobre la protección del entorno ambiental que nos rodea a través de la instalación de tótems informativos en servicios públicos, redes sociales, cartelería y folletos.</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Mejora del Sendero Botánico y aprovechamiento del agua, situado en el Cabezo de la Jara, paraje natural catalogado como LIC (Lugar de Importancia Comunitaria).</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Incluimos cartelería de sensibilización ambiental en el merendero situado en el Cabezo de la Jara. </a:t>
            </a:r>
            <a:endParaRPr b="0" lang="es-ES" sz="1490" strike="noStrike" u="none">
              <a:solidFill>
                <a:srgbClr val="000000"/>
              </a:solidFill>
              <a:uFillTx/>
              <a:latin typeface="Arial"/>
            </a:endParaRPr>
          </a:p>
        </p:txBody>
      </p:sp>
      <p:pic>
        <p:nvPicPr>
          <p:cNvPr id="631" name="Imagen 1" descr="Imagen que contiene Flecha&#10;&#10;Descripción generada automáticamente"/>
          <p:cNvPicPr/>
          <p:nvPr/>
        </p:nvPicPr>
        <p:blipFill>
          <a:blip r:embed="rId6"/>
          <a:stretch/>
        </p:blipFill>
        <p:spPr>
          <a:xfrm>
            <a:off x="1828800" y="8648640"/>
            <a:ext cx="1265040" cy="906840"/>
          </a:xfrm>
          <a:prstGeom prst="rect">
            <a:avLst/>
          </a:prstGeom>
          <a:noFill/>
          <a:ln w="0">
            <a:noFill/>
          </a:ln>
        </p:spPr>
      </p:pic>
      <p:sp>
        <p:nvSpPr>
          <p:cNvPr id="632" name="TextBox 15"/>
          <p:cNvSpPr/>
          <p:nvPr/>
        </p:nvSpPr>
        <p:spPr>
          <a:xfrm>
            <a:off x="8991720" y="1181160"/>
            <a:ext cx="7845480" cy="164196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Concienciamos a los turistas a través de campañas de concienciación y divulgación, sobre la necesidad de hacer un uso responsable de los recursos hídricos. Además, mediante cartelería desde la oficina apoyamos las campañas de sensibilización y concienciación sobre la importancia de proteger y cuidar nuestras ramblas.</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Desde la OIT se oferta la “ruta del agua”, que sirve para concienciar y mostrar cómo se aprovechan los escasos recursos hídricos de la localidad. </a:t>
            </a:r>
            <a:endParaRPr b="0" lang="es-ES" sz="1490" strike="noStrike" u="none">
              <a:solidFill>
                <a:srgbClr val="000000"/>
              </a:solidFill>
              <a:uFillTx/>
              <a:latin typeface="Arial"/>
            </a:endParaRPr>
          </a:p>
        </p:txBody>
      </p:sp>
      <p:sp>
        <p:nvSpPr>
          <p:cNvPr id="633" name="Freeform 18"/>
          <p:cNvSpPr/>
          <p:nvPr/>
        </p:nvSpPr>
        <p:spPr>
          <a:xfrm>
            <a:off x="7517160" y="1454400"/>
            <a:ext cx="1257480" cy="1247400"/>
          </a:xfrm>
          <a:custGeom>
            <a:avLst/>
            <a:gdLst>
              <a:gd name="textAreaLeft" fmla="*/ 0 w 1257480"/>
              <a:gd name="textAreaRight" fmla="*/ 1259280 w 1257480"/>
              <a:gd name="textAreaTop" fmla="*/ 0 h 1247400"/>
              <a:gd name="textAreaBottom" fmla="*/ 1249200 h 124740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634" name="Imagen5" descr=""/>
          <p:cNvPicPr/>
          <p:nvPr/>
        </p:nvPicPr>
        <p:blipFill>
          <a:blip r:embed="rId8"/>
          <a:stretch/>
        </p:blipFill>
        <p:spPr>
          <a:xfrm>
            <a:off x="11204280" y="8376120"/>
            <a:ext cx="1179720" cy="1608840"/>
          </a:xfrm>
          <a:prstGeom prst="rect">
            <a:avLst/>
          </a:prstGeom>
          <a:noFill/>
          <a:ln w="0">
            <a:noFill/>
          </a:ln>
        </p:spPr>
      </p:pic>
      <p:pic>
        <p:nvPicPr>
          <p:cNvPr id="635" name="Imagen7" descr=""/>
          <p:cNvPicPr/>
          <p:nvPr/>
        </p:nvPicPr>
        <p:blipFill>
          <a:blip r:embed="rId9"/>
          <a:stretch/>
        </p:blipFill>
        <p:spPr>
          <a:xfrm>
            <a:off x="12700440" y="8425080"/>
            <a:ext cx="2009880" cy="1510560"/>
          </a:xfrm>
          <a:prstGeom prst="rect">
            <a:avLst/>
          </a:prstGeom>
          <a:noFill/>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312" name="Group 2"/>
          <p:cNvGrpSpPr/>
          <p:nvPr/>
        </p:nvGrpSpPr>
        <p:grpSpPr>
          <a:xfrm>
            <a:off x="2308320" y="1650240"/>
            <a:ext cx="3083040" cy="6906960"/>
            <a:chOff x="2308320" y="1650240"/>
            <a:chExt cx="3083040" cy="6906960"/>
          </a:xfrm>
        </p:grpSpPr>
        <p:sp>
          <p:nvSpPr>
            <p:cNvPr id="313" name="Freeform 3"/>
            <p:cNvSpPr/>
            <p:nvPr/>
          </p:nvSpPr>
          <p:spPr>
            <a:xfrm>
              <a:off x="2308320" y="1722600"/>
              <a:ext cx="1397160" cy="6834600"/>
            </a:xfrm>
            <a:custGeom>
              <a:avLst/>
              <a:gdLst>
                <a:gd name="textAreaLeft" fmla="*/ 0 w 1397160"/>
                <a:gd name="textAreaRight" fmla="*/ 1398960 w 1397160"/>
                <a:gd name="textAreaTop" fmla="*/ 0 h 6834600"/>
                <a:gd name="textAreaBottom" fmla="*/ 6836400 h 6834600"/>
              </a:gdLst>
              <a:ahLst/>
              <a:rect l="textAreaLeft" t="textAreaTop" r="textAreaRight" b="textAreaBottom"/>
              <a:pathLst>
                <a:path w="368852" h="1800884">
                  <a:moveTo>
                    <a:pt x="0" y="0"/>
                  </a:moveTo>
                  <a:lnTo>
                    <a:pt x="368852" y="0"/>
                  </a:lnTo>
                  <a:lnTo>
                    <a:pt x="368852" y="1800884"/>
                  </a:lnTo>
                  <a:lnTo>
                    <a:pt x="0" y="1800884"/>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314" name="TextBox 4"/>
            <p:cNvSpPr/>
            <p:nvPr/>
          </p:nvSpPr>
          <p:spPr>
            <a:xfrm>
              <a:off x="2308320" y="1650240"/>
              <a:ext cx="308304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315" name="Group 5"/>
          <p:cNvGrpSpPr/>
          <p:nvPr/>
        </p:nvGrpSpPr>
        <p:grpSpPr>
          <a:xfrm>
            <a:off x="-1542960" y="-630720"/>
            <a:ext cx="3083040" cy="11369160"/>
            <a:chOff x="-1542960" y="-630720"/>
            <a:chExt cx="3083040" cy="11369160"/>
          </a:xfrm>
        </p:grpSpPr>
        <p:sp>
          <p:nvSpPr>
            <p:cNvPr id="316" name="Freeform 6"/>
            <p:cNvSpPr/>
            <p:nvPr/>
          </p:nvSpPr>
          <p:spPr>
            <a:xfrm>
              <a:off x="-1542960" y="-558360"/>
              <a:ext cx="3083040" cy="11296800"/>
            </a:xfrm>
            <a:custGeom>
              <a:avLst/>
              <a:gdLst>
                <a:gd name="textAreaLeft" fmla="*/ 0 w 3083040"/>
                <a:gd name="textAreaRight" fmla="*/ 3084840 w 3083040"/>
                <a:gd name="textAreaTop" fmla="*/ 0 h 11296800"/>
                <a:gd name="textAreaBottom" fmla="*/ 11298600 h 11296800"/>
              </a:gdLst>
              <a:ahLst/>
              <a:rect l="textAreaLeft" t="textAreaTop" r="textAreaRight" b="textAreaBottom"/>
              <a:pathLst>
                <a:path w="812800" h="2976105">
                  <a:moveTo>
                    <a:pt x="0" y="0"/>
                  </a:moveTo>
                  <a:lnTo>
                    <a:pt x="812800" y="0"/>
                  </a:lnTo>
                  <a:lnTo>
                    <a:pt x="812800" y="2976105"/>
                  </a:lnTo>
                  <a:lnTo>
                    <a:pt x="0" y="2976105"/>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317" name="TextBox 7"/>
            <p:cNvSpPr/>
            <p:nvPr/>
          </p:nvSpPr>
          <p:spPr>
            <a:xfrm>
              <a:off x="-1542960" y="-630720"/>
              <a:ext cx="308304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318" name="Group 8"/>
          <p:cNvGrpSpPr/>
          <p:nvPr/>
        </p:nvGrpSpPr>
        <p:grpSpPr>
          <a:xfrm>
            <a:off x="12193200" y="1343160"/>
            <a:ext cx="5405760" cy="8048520"/>
            <a:chOff x="12193200" y="1343160"/>
            <a:chExt cx="5405760" cy="8048520"/>
          </a:xfrm>
        </p:grpSpPr>
        <p:sp>
          <p:nvSpPr>
            <p:cNvPr id="319" name="Freeform 9"/>
            <p:cNvSpPr/>
            <p:nvPr/>
          </p:nvSpPr>
          <p:spPr>
            <a:xfrm>
              <a:off x="12193200" y="1415520"/>
              <a:ext cx="5405760" cy="7976160"/>
            </a:xfrm>
            <a:custGeom>
              <a:avLst/>
              <a:gdLst>
                <a:gd name="textAreaLeft" fmla="*/ 0 w 5405760"/>
                <a:gd name="textAreaRight" fmla="*/ 5407560 w 5405760"/>
                <a:gd name="textAreaTop" fmla="*/ 0 h 7976160"/>
                <a:gd name="textAreaBottom" fmla="*/ 7977960 h 7976160"/>
              </a:gdLst>
              <a:ahLst/>
              <a:rect l="textAreaLeft" t="textAreaTop" r="textAreaRight" b="textAreaBottom"/>
              <a:pathLst>
                <a:path w="1424588" h="2101578">
                  <a:moveTo>
                    <a:pt x="0" y="0"/>
                  </a:moveTo>
                  <a:lnTo>
                    <a:pt x="1424588" y="0"/>
                  </a:lnTo>
                  <a:lnTo>
                    <a:pt x="1424588" y="2101578"/>
                  </a:lnTo>
                  <a:lnTo>
                    <a:pt x="0" y="2101578"/>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320" name="TextBox 10"/>
            <p:cNvSpPr/>
            <p:nvPr/>
          </p:nvSpPr>
          <p:spPr>
            <a:xfrm>
              <a:off x="12193200" y="1343160"/>
              <a:ext cx="308304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321" name="Freeform 11"/>
          <p:cNvSpPr/>
          <p:nvPr/>
        </p:nvSpPr>
        <p:spPr>
          <a:xfrm>
            <a:off x="15698880" y="869796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22" name="TextBox 13"/>
          <p:cNvSpPr/>
          <p:nvPr/>
        </p:nvSpPr>
        <p:spPr>
          <a:xfrm>
            <a:off x="1221840" y="336960"/>
            <a:ext cx="7133040" cy="1010520"/>
          </a:xfrm>
          <a:prstGeom prst="rect">
            <a:avLst/>
          </a:prstGeom>
          <a:noFill/>
          <a:ln w="0">
            <a:noFill/>
          </a:ln>
        </p:spPr>
        <p:style>
          <a:lnRef idx="0"/>
          <a:fillRef idx="0"/>
          <a:effectRef idx="0"/>
          <a:fontRef idx="minor"/>
        </p:style>
        <p:txBody>
          <a:bodyPr lIns="0" rIns="0" tIns="0" bIns="0" anchor="t">
            <a:spAutoFit/>
          </a:bodyPr>
          <a:p>
            <a:pPr algn="ctr" defTabSz="914400">
              <a:lnSpc>
                <a:spcPts val="7960"/>
              </a:lnSpc>
            </a:pPr>
            <a:r>
              <a:rPr b="0" lang="en-US" sz="5770" strike="noStrike" u="none">
                <a:solidFill>
                  <a:srgbClr val="231f20"/>
                </a:solidFill>
                <a:uFillTx/>
                <a:latin typeface="Source Han Sans JP Heavy"/>
                <a:ea typeface="DejaVu Sans"/>
              </a:rPr>
              <a:t>CONTENIDOS</a:t>
            </a:r>
            <a:endParaRPr b="0" lang="es-ES" sz="5770" strike="noStrike" u="none">
              <a:solidFill>
                <a:srgbClr val="000000"/>
              </a:solidFill>
              <a:uFillTx/>
              <a:latin typeface="Arial"/>
            </a:endParaRPr>
          </a:p>
        </p:txBody>
      </p:sp>
      <p:sp>
        <p:nvSpPr>
          <p:cNvPr id="323" name="TextBox 14"/>
          <p:cNvSpPr/>
          <p:nvPr/>
        </p:nvSpPr>
        <p:spPr>
          <a:xfrm>
            <a:off x="2520360" y="208548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0" lang="en-US" sz="4270" spc="337" strike="noStrike" u="none">
                <a:solidFill>
                  <a:srgbClr val="ffffff"/>
                </a:solidFill>
                <a:uFillTx/>
                <a:latin typeface="Source Sans Pro"/>
                <a:ea typeface="Source Sans Pro"/>
              </a:rPr>
              <a:t>01</a:t>
            </a:r>
            <a:endParaRPr b="0" lang="es-ES" sz="4270" strike="noStrike" u="none">
              <a:solidFill>
                <a:srgbClr val="000000"/>
              </a:solidFill>
              <a:uFillTx/>
              <a:latin typeface="Arial"/>
            </a:endParaRPr>
          </a:p>
        </p:txBody>
      </p:sp>
      <p:sp>
        <p:nvSpPr>
          <p:cNvPr id="324" name="TextBox 15"/>
          <p:cNvSpPr/>
          <p:nvPr/>
        </p:nvSpPr>
        <p:spPr>
          <a:xfrm>
            <a:off x="2520360" y="292284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0" lang="en-US" sz="4270" spc="337" strike="noStrike" u="none">
                <a:solidFill>
                  <a:srgbClr val="ffffff"/>
                </a:solidFill>
                <a:uFillTx/>
                <a:latin typeface="Source Sans Pro"/>
                <a:ea typeface="Source Sans Pro"/>
              </a:rPr>
              <a:t>02</a:t>
            </a:r>
            <a:endParaRPr b="0" lang="es-ES" sz="4270" strike="noStrike" u="none">
              <a:solidFill>
                <a:srgbClr val="000000"/>
              </a:solidFill>
              <a:uFillTx/>
              <a:latin typeface="Arial"/>
            </a:endParaRPr>
          </a:p>
        </p:txBody>
      </p:sp>
      <p:sp>
        <p:nvSpPr>
          <p:cNvPr id="325" name="TextBox 16"/>
          <p:cNvSpPr/>
          <p:nvPr/>
        </p:nvSpPr>
        <p:spPr>
          <a:xfrm>
            <a:off x="2520360" y="376344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0" lang="en-US" sz="4270" spc="337" strike="noStrike" u="none">
                <a:solidFill>
                  <a:srgbClr val="ffffff"/>
                </a:solidFill>
                <a:uFillTx/>
                <a:latin typeface="Codec Pro ExtraBold Italics"/>
                <a:ea typeface="DejaVu Sans"/>
              </a:rPr>
              <a:t>03</a:t>
            </a:r>
            <a:endParaRPr b="0" lang="es-ES" sz="4270" strike="noStrike" u="none">
              <a:solidFill>
                <a:srgbClr val="000000"/>
              </a:solidFill>
              <a:uFillTx/>
              <a:latin typeface="Arial"/>
            </a:endParaRPr>
          </a:p>
        </p:txBody>
      </p:sp>
      <p:sp>
        <p:nvSpPr>
          <p:cNvPr id="326" name="TextBox 17"/>
          <p:cNvSpPr/>
          <p:nvPr/>
        </p:nvSpPr>
        <p:spPr>
          <a:xfrm>
            <a:off x="2540160" y="460188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0" lang="en-US" sz="4270" spc="337" strike="noStrike" u="none">
                <a:solidFill>
                  <a:srgbClr val="ffffff"/>
                </a:solidFill>
                <a:uFillTx/>
                <a:latin typeface="Codec Pro ExtraBold Italics"/>
                <a:ea typeface="DejaVu Sans"/>
              </a:rPr>
              <a:t>04</a:t>
            </a:r>
            <a:endParaRPr b="0" lang="es-ES" sz="4270" strike="noStrike" u="none">
              <a:solidFill>
                <a:srgbClr val="000000"/>
              </a:solidFill>
              <a:uFillTx/>
              <a:latin typeface="Arial"/>
            </a:endParaRPr>
          </a:p>
        </p:txBody>
      </p:sp>
      <p:sp>
        <p:nvSpPr>
          <p:cNvPr id="327" name="TextBox 18"/>
          <p:cNvSpPr/>
          <p:nvPr/>
        </p:nvSpPr>
        <p:spPr>
          <a:xfrm>
            <a:off x="2540160" y="557892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0" lang="en-US" sz="4270" spc="337" strike="noStrike" u="none">
                <a:solidFill>
                  <a:srgbClr val="ffffff"/>
                </a:solidFill>
                <a:uFillTx/>
                <a:latin typeface="Source Sans Pro"/>
                <a:ea typeface="Source Sans Pro"/>
              </a:rPr>
              <a:t>05</a:t>
            </a:r>
            <a:endParaRPr b="0" lang="es-ES" sz="4270" strike="noStrike" u="none">
              <a:solidFill>
                <a:srgbClr val="000000"/>
              </a:solidFill>
              <a:uFillTx/>
              <a:latin typeface="Arial"/>
            </a:endParaRPr>
          </a:p>
        </p:txBody>
      </p:sp>
      <p:sp>
        <p:nvSpPr>
          <p:cNvPr id="328" name="TextBox 19"/>
          <p:cNvSpPr/>
          <p:nvPr/>
        </p:nvSpPr>
        <p:spPr>
          <a:xfrm>
            <a:off x="2540160" y="655632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0" lang="en-US" sz="4270" spc="337" strike="noStrike" u="none">
                <a:solidFill>
                  <a:srgbClr val="ffffff"/>
                </a:solidFill>
                <a:uFillTx/>
                <a:latin typeface="Source Sans Pro"/>
                <a:ea typeface="Source Sans Pro"/>
              </a:rPr>
              <a:t>06</a:t>
            </a:r>
            <a:endParaRPr b="0" lang="es-ES" sz="4270" strike="noStrike" u="none">
              <a:solidFill>
                <a:srgbClr val="000000"/>
              </a:solidFill>
              <a:uFillTx/>
              <a:latin typeface="Arial"/>
            </a:endParaRPr>
          </a:p>
        </p:txBody>
      </p:sp>
      <p:sp>
        <p:nvSpPr>
          <p:cNvPr id="329" name="TextBox 20"/>
          <p:cNvSpPr/>
          <p:nvPr/>
        </p:nvSpPr>
        <p:spPr>
          <a:xfrm>
            <a:off x="2540160" y="741492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0" lang="en-US" sz="4270" spc="337" strike="noStrike" u="none">
                <a:solidFill>
                  <a:srgbClr val="ffffff"/>
                </a:solidFill>
                <a:uFillTx/>
                <a:latin typeface="Codec Pro ExtraBold Italics"/>
                <a:ea typeface="DejaVu Sans"/>
              </a:rPr>
              <a:t>07</a:t>
            </a:r>
            <a:endParaRPr b="0" lang="es-ES" sz="4270" strike="noStrike" u="none">
              <a:solidFill>
                <a:srgbClr val="000000"/>
              </a:solidFill>
              <a:uFillTx/>
              <a:latin typeface="Arial"/>
            </a:endParaRPr>
          </a:p>
        </p:txBody>
      </p:sp>
      <p:sp>
        <p:nvSpPr>
          <p:cNvPr id="330" name="TextBox 21"/>
          <p:cNvSpPr/>
          <p:nvPr/>
        </p:nvSpPr>
        <p:spPr>
          <a:xfrm>
            <a:off x="3880080" y="2255760"/>
            <a:ext cx="6073560" cy="402840"/>
          </a:xfrm>
          <a:prstGeom prst="rect">
            <a:avLst/>
          </a:prstGeom>
          <a:noFill/>
          <a:ln w="0">
            <a:noFill/>
          </a:ln>
        </p:spPr>
        <p:style>
          <a:lnRef idx="0"/>
          <a:fillRef idx="0"/>
          <a:effectRef idx="0"/>
          <a:fontRef idx="minor"/>
        </p:style>
        <p:txBody>
          <a:bodyPr lIns="0" rIns="0" tIns="0" bIns="0" anchor="t">
            <a:spAutoFit/>
          </a:bodyPr>
          <a:p>
            <a:pPr defTabSz="914400">
              <a:lnSpc>
                <a:spcPts val="3175"/>
              </a:lnSpc>
            </a:pPr>
            <a:r>
              <a:rPr b="0" lang="en-US" sz="2300" spc="213" strike="noStrike" u="none">
                <a:solidFill>
                  <a:srgbClr val="231f20"/>
                </a:solidFill>
                <a:uFillTx/>
                <a:latin typeface="Source Sans Pro"/>
                <a:ea typeface="Source Sans Pro"/>
              </a:rPr>
              <a:t>Presentación </a:t>
            </a:r>
            <a:endParaRPr b="0" lang="es-ES" sz="2300" strike="noStrike" u="none">
              <a:solidFill>
                <a:srgbClr val="000000"/>
              </a:solidFill>
              <a:uFillTx/>
              <a:latin typeface="Arial"/>
            </a:endParaRPr>
          </a:p>
        </p:txBody>
      </p:sp>
      <p:sp>
        <p:nvSpPr>
          <p:cNvPr id="331" name="TextBox 22"/>
          <p:cNvSpPr/>
          <p:nvPr/>
        </p:nvSpPr>
        <p:spPr>
          <a:xfrm>
            <a:off x="3896640" y="3093120"/>
            <a:ext cx="6073560" cy="402840"/>
          </a:xfrm>
          <a:prstGeom prst="rect">
            <a:avLst/>
          </a:prstGeom>
          <a:noFill/>
          <a:ln w="0">
            <a:noFill/>
          </a:ln>
        </p:spPr>
        <p:style>
          <a:lnRef idx="0"/>
          <a:fillRef idx="0"/>
          <a:effectRef idx="0"/>
          <a:fontRef idx="minor"/>
        </p:style>
        <p:txBody>
          <a:bodyPr lIns="0" rIns="0" tIns="0" bIns="0" anchor="t">
            <a:spAutoFit/>
          </a:bodyPr>
          <a:p>
            <a:pPr defTabSz="914400">
              <a:lnSpc>
                <a:spcPts val="3175"/>
              </a:lnSpc>
            </a:pPr>
            <a:r>
              <a:rPr b="0" lang="en-US" sz="2300" spc="213" strike="noStrike" u="none">
                <a:solidFill>
                  <a:srgbClr val="231f20"/>
                </a:solidFill>
                <a:uFillTx/>
                <a:latin typeface="Source Sans Pro"/>
                <a:ea typeface="Source Sans Pro"/>
              </a:rPr>
              <a:t>Comité de Mejora y Sostenibilidad</a:t>
            </a:r>
            <a:endParaRPr b="0" lang="es-ES" sz="2300" strike="noStrike" u="none">
              <a:solidFill>
                <a:srgbClr val="000000"/>
              </a:solidFill>
              <a:uFillTx/>
              <a:latin typeface="Arial"/>
            </a:endParaRPr>
          </a:p>
        </p:txBody>
      </p:sp>
      <p:sp>
        <p:nvSpPr>
          <p:cNvPr id="332" name="TextBox 23"/>
          <p:cNvSpPr/>
          <p:nvPr/>
        </p:nvSpPr>
        <p:spPr>
          <a:xfrm>
            <a:off x="3829680" y="3934080"/>
            <a:ext cx="7886520" cy="402840"/>
          </a:xfrm>
          <a:prstGeom prst="rect">
            <a:avLst/>
          </a:prstGeom>
          <a:noFill/>
          <a:ln w="0">
            <a:noFill/>
          </a:ln>
        </p:spPr>
        <p:style>
          <a:lnRef idx="0"/>
          <a:fillRef idx="0"/>
          <a:effectRef idx="0"/>
          <a:fontRef idx="minor"/>
        </p:style>
        <p:txBody>
          <a:bodyPr lIns="0" rIns="0" tIns="0" bIns="0" anchor="t">
            <a:spAutoFit/>
          </a:bodyPr>
          <a:p>
            <a:pPr defTabSz="914400">
              <a:lnSpc>
                <a:spcPts val="3175"/>
              </a:lnSpc>
              <a:tabLst>
                <a:tab algn="l" pos="0"/>
              </a:tabLst>
            </a:pPr>
            <a:r>
              <a:rPr b="0" lang="en-US" sz="2300" spc="213" strike="noStrike" u="none">
                <a:solidFill>
                  <a:srgbClr val="231f20"/>
                </a:solidFill>
                <a:uFillTx/>
                <a:latin typeface="Source Sans Pro"/>
                <a:ea typeface="Source Sans Pro"/>
              </a:rPr>
              <a:t>Política y compromisos de sostenibilidad</a:t>
            </a:r>
            <a:endParaRPr b="0" lang="es-ES" sz="2300" strike="noStrike" u="none">
              <a:solidFill>
                <a:srgbClr val="000000"/>
              </a:solidFill>
              <a:uFillTx/>
              <a:latin typeface="Arial"/>
            </a:endParaRPr>
          </a:p>
        </p:txBody>
      </p:sp>
      <p:sp>
        <p:nvSpPr>
          <p:cNvPr id="333" name="TextBox 24"/>
          <p:cNvSpPr/>
          <p:nvPr/>
        </p:nvSpPr>
        <p:spPr>
          <a:xfrm>
            <a:off x="3880080" y="4841640"/>
            <a:ext cx="8936280" cy="402840"/>
          </a:xfrm>
          <a:prstGeom prst="rect">
            <a:avLst/>
          </a:prstGeom>
          <a:noFill/>
          <a:ln w="0">
            <a:noFill/>
          </a:ln>
        </p:spPr>
        <p:style>
          <a:lnRef idx="0"/>
          <a:fillRef idx="0"/>
          <a:effectRef idx="0"/>
          <a:fontRef idx="minor"/>
        </p:style>
        <p:txBody>
          <a:bodyPr lIns="0" rIns="0" tIns="0" bIns="0" anchor="t">
            <a:spAutoFit/>
          </a:bodyPr>
          <a:p>
            <a:pPr defTabSz="914400">
              <a:lnSpc>
                <a:spcPts val="3175"/>
              </a:lnSpc>
              <a:tabLst>
                <a:tab algn="l" pos="0"/>
              </a:tabLst>
            </a:pPr>
            <a:r>
              <a:rPr b="0" lang="en-US" sz="2300" spc="213" strike="noStrike" u="none">
                <a:solidFill>
                  <a:srgbClr val="231f20"/>
                </a:solidFill>
                <a:uFillTx/>
                <a:latin typeface="Source Sans Pro"/>
                <a:ea typeface="Source Sans Pro"/>
              </a:rPr>
              <a:t>Diagnóstico, identificación y priorización de ODS</a:t>
            </a:r>
            <a:endParaRPr b="0" lang="es-ES" sz="2300" strike="noStrike" u="none">
              <a:solidFill>
                <a:srgbClr val="000000"/>
              </a:solidFill>
              <a:uFillTx/>
              <a:latin typeface="Arial"/>
            </a:endParaRPr>
          </a:p>
        </p:txBody>
      </p:sp>
      <p:sp>
        <p:nvSpPr>
          <p:cNvPr id="334" name="TextBox 25"/>
          <p:cNvSpPr/>
          <p:nvPr/>
        </p:nvSpPr>
        <p:spPr>
          <a:xfrm>
            <a:off x="3896640" y="5749560"/>
            <a:ext cx="8919720" cy="402840"/>
          </a:xfrm>
          <a:prstGeom prst="rect">
            <a:avLst/>
          </a:prstGeom>
          <a:noFill/>
          <a:ln w="0">
            <a:noFill/>
          </a:ln>
        </p:spPr>
        <p:style>
          <a:lnRef idx="0"/>
          <a:fillRef idx="0"/>
          <a:effectRef idx="0"/>
          <a:fontRef idx="minor"/>
        </p:style>
        <p:txBody>
          <a:bodyPr lIns="0" rIns="0" tIns="0" bIns="0" anchor="t">
            <a:spAutoFit/>
          </a:bodyPr>
          <a:p>
            <a:pPr defTabSz="914400">
              <a:lnSpc>
                <a:spcPts val="3175"/>
              </a:lnSpc>
              <a:tabLst>
                <a:tab algn="l" pos="0"/>
              </a:tabLst>
            </a:pPr>
            <a:r>
              <a:rPr b="0" lang="en-US" sz="2300" spc="213" strike="noStrike" u="none">
                <a:solidFill>
                  <a:srgbClr val="231f20"/>
                </a:solidFill>
                <a:uFillTx/>
                <a:latin typeface="Source Sans Pro"/>
                <a:ea typeface="Source Sans Pro"/>
              </a:rPr>
              <a:t>Plan de Sostenibilidad y acciones estratégicas</a:t>
            </a:r>
            <a:endParaRPr b="0" lang="es-ES" sz="2300" strike="noStrike" u="none">
              <a:solidFill>
                <a:srgbClr val="000000"/>
              </a:solidFill>
              <a:uFillTx/>
              <a:latin typeface="Arial"/>
            </a:endParaRPr>
          </a:p>
        </p:txBody>
      </p:sp>
      <p:sp>
        <p:nvSpPr>
          <p:cNvPr id="335" name="TextBox 26"/>
          <p:cNvSpPr/>
          <p:nvPr/>
        </p:nvSpPr>
        <p:spPr>
          <a:xfrm>
            <a:off x="3896640" y="6726600"/>
            <a:ext cx="7340760" cy="402840"/>
          </a:xfrm>
          <a:prstGeom prst="rect">
            <a:avLst/>
          </a:prstGeom>
          <a:noFill/>
          <a:ln w="0">
            <a:noFill/>
          </a:ln>
        </p:spPr>
        <p:style>
          <a:lnRef idx="0"/>
          <a:fillRef idx="0"/>
          <a:effectRef idx="0"/>
          <a:fontRef idx="minor"/>
        </p:style>
        <p:txBody>
          <a:bodyPr lIns="0" rIns="0" tIns="0" bIns="0" anchor="t">
            <a:spAutoFit/>
          </a:bodyPr>
          <a:p>
            <a:pPr defTabSz="914400">
              <a:lnSpc>
                <a:spcPts val="3175"/>
              </a:lnSpc>
              <a:tabLst>
                <a:tab algn="l" pos="0"/>
              </a:tabLst>
            </a:pPr>
            <a:r>
              <a:rPr b="0" lang="en-US" sz="2300" spc="213" strike="noStrike" u="none">
                <a:solidFill>
                  <a:srgbClr val="231f20"/>
                </a:solidFill>
                <a:uFillTx/>
                <a:latin typeface="Source Sans Pro"/>
                <a:ea typeface="Source Sans Pro"/>
              </a:rPr>
              <a:t>Control y mejora continua</a:t>
            </a:r>
            <a:endParaRPr b="0" lang="es-ES" sz="2300" strike="noStrike" u="none">
              <a:solidFill>
                <a:srgbClr val="000000"/>
              </a:solidFill>
              <a:uFillTx/>
              <a:latin typeface="Arial"/>
            </a:endParaRPr>
          </a:p>
        </p:txBody>
      </p:sp>
      <p:sp>
        <p:nvSpPr>
          <p:cNvPr id="336" name="TextBox 27"/>
          <p:cNvSpPr/>
          <p:nvPr/>
        </p:nvSpPr>
        <p:spPr>
          <a:xfrm>
            <a:off x="3897360" y="7585200"/>
            <a:ext cx="6073560" cy="402840"/>
          </a:xfrm>
          <a:prstGeom prst="rect">
            <a:avLst/>
          </a:prstGeom>
          <a:noFill/>
          <a:ln w="0">
            <a:noFill/>
          </a:ln>
        </p:spPr>
        <p:style>
          <a:lnRef idx="0"/>
          <a:fillRef idx="0"/>
          <a:effectRef idx="0"/>
          <a:fontRef idx="minor"/>
        </p:style>
        <p:txBody>
          <a:bodyPr lIns="0" rIns="0" tIns="0" bIns="0" anchor="t">
            <a:spAutoFit/>
          </a:bodyPr>
          <a:p>
            <a:pPr defTabSz="914400">
              <a:lnSpc>
                <a:spcPts val="3175"/>
              </a:lnSpc>
              <a:tabLst>
                <a:tab algn="l" pos="0"/>
              </a:tabLst>
            </a:pPr>
            <a:r>
              <a:rPr b="0" lang="en-US" sz="2300" spc="213" strike="noStrike" u="none">
                <a:solidFill>
                  <a:srgbClr val="231f20"/>
                </a:solidFill>
                <a:uFillTx/>
                <a:latin typeface="Source Sans Pro"/>
                <a:ea typeface="Source Sans Pro"/>
              </a:rPr>
              <a:t>Conclusiones</a:t>
            </a:r>
            <a:endParaRPr b="0" lang="es-ES" sz="2300" strike="noStrike" u="none">
              <a:solidFill>
                <a:srgbClr val="000000"/>
              </a:solidFill>
              <a:uFillTx/>
              <a:latin typeface="Arial"/>
            </a:endParaRPr>
          </a:p>
        </p:txBody>
      </p:sp>
      <p:pic>
        <p:nvPicPr>
          <p:cNvPr id="337" name="Imagen 18" descr="Imagen que contiene Logotipo&#10;&#10;Descripción generada automáticamente"/>
          <p:cNvPicPr/>
          <p:nvPr/>
        </p:nvPicPr>
        <p:blipFill>
          <a:blip r:embed="rId2"/>
          <a:stretch/>
        </p:blipFill>
        <p:spPr>
          <a:xfrm>
            <a:off x="5432760" y="8828640"/>
            <a:ext cx="1565280" cy="653040"/>
          </a:xfrm>
          <a:prstGeom prst="rect">
            <a:avLst/>
          </a:prstGeom>
          <a:noFill/>
          <a:ln w="0">
            <a:noFill/>
          </a:ln>
        </p:spPr>
      </p:pic>
      <p:pic>
        <p:nvPicPr>
          <p:cNvPr id="338" name="Google Shape;99;p1" descr=""/>
          <p:cNvPicPr/>
          <p:nvPr/>
        </p:nvPicPr>
        <p:blipFill>
          <a:blip r:embed="rId3"/>
          <a:stretch/>
        </p:blipFill>
        <p:spPr>
          <a:xfrm>
            <a:off x="7307640" y="8880480"/>
            <a:ext cx="1685520" cy="600840"/>
          </a:xfrm>
          <a:prstGeom prst="rect">
            <a:avLst/>
          </a:prstGeom>
          <a:noFill/>
          <a:ln w="0">
            <a:noFill/>
          </a:ln>
        </p:spPr>
      </p:pic>
      <p:pic>
        <p:nvPicPr>
          <p:cNvPr id="339" name="Imagen 11" descr="Imagen que contiene Flecha&#10;&#10;Descripción generada automáticamente"/>
          <p:cNvPicPr/>
          <p:nvPr/>
        </p:nvPicPr>
        <p:blipFill>
          <a:blip r:embed="rId4"/>
          <a:stretch/>
        </p:blipFill>
        <p:spPr>
          <a:xfrm>
            <a:off x="3857760" y="864612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636" name="Freeform 3"/>
          <p:cNvSpPr/>
          <p:nvPr/>
        </p:nvSpPr>
        <p:spPr>
          <a:xfrm>
            <a:off x="16384680" y="90097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37" name="Freeform 4"/>
          <p:cNvSpPr/>
          <p:nvPr/>
        </p:nvSpPr>
        <p:spPr>
          <a:xfrm>
            <a:off x="15882120" y="-2057400"/>
            <a:ext cx="4111560" cy="4111560"/>
          </a:xfrm>
          <a:custGeom>
            <a:avLst/>
            <a:gdLst>
              <a:gd name="textAreaLeft" fmla="*/ 0 w 4111560"/>
              <a:gd name="textAreaRight" fmla="*/ 4113360 w 4111560"/>
              <a:gd name="textAreaTop" fmla="*/ 0 h 4111560"/>
              <a:gd name="textAreaBottom" fmla="*/ 4113360 h 4111560"/>
            </a:gdLst>
            <a:ah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38" name="TextBox 7"/>
          <p:cNvSpPr/>
          <p:nvPr/>
        </p:nvSpPr>
        <p:spPr>
          <a:xfrm>
            <a:off x="6575400" y="495360"/>
            <a:ext cx="10509840" cy="862560"/>
          </a:xfrm>
          <a:prstGeom prst="rect">
            <a:avLst/>
          </a:prstGeom>
          <a:noFill/>
          <a:ln w="0">
            <a:noFill/>
          </a:ln>
        </p:spPr>
        <p:style>
          <a:lnRef idx="0"/>
          <a:fillRef idx="0"/>
          <a:effectRef idx="0"/>
          <a:fontRef idx="minor"/>
        </p:style>
        <p:txBody>
          <a:bodyPr lIns="0" rIns="0" tIns="0" bIns="0" anchor="t">
            <a:spAutoFit/>
          </a:bodyPr>
          <a:p>
            <a:pPr defTabSz="914400">
              <a:lnSpc>
                <a:spcPts val="6795"/>
              </a:lnSpc>
            </a:pPr>
            <a:r>
              <a:rPr b="0" lang="en-US" sz="5570" strike="noStrike" u="none">
                <a:solidFill>
                  <a:srgbClr val="040506"/>
                </a:solidFill>
                <a:uFillTx/>
                <a:latin typeface="Source Han Sans JP Heavy"/>
                <a:ea typeface="DejaVu Sans"/>
              </a:rPr>
              <a:t>Cuestiones sociales</a:t>
            </a:r>
            <a:endParaRPr b="0" lang="es-ES" sz="5570" strike="noStrike" u="none">
              <a:solidFill>
                <a:srgbClr val="000000"/>
              </a:solidFill>
              <a:uFillTx/>
              <a:latin typeface="Arial"/>
            </a:endParaRPr>
          </a:p>
        </p:txBody>
      </p:sp>
      <p:sp>
        <p:nvSpPr>
          <p:cNvPr id="639" name="Marcador de número de diapositiva 12"/>
          <p:cNvSpPr/>
          <p:nvPr/>
        </p:nvSpPr>
        <p:spPr>
          <a:xfrm>
            <a:off x="13944600" y="900684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24A1B23F-0EC1-4BFB-B18F-C3107AD04196}"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640" name="Imagen 18" descr="Imagen que contiene Logotipo&#10;&#10;Descripción generada automáticamente"/>
          <p:cNvPicPr/>
          <p:nvPr/>
        </p:nvPicPr>
        <p:blipFill>
          <a:blip r:embed="rId3"/>
          <a:stretch/>
        </p:blipFill>
        <p:spPr>
          <a:xfrm>
            <a:off x="9030240" y="8586720"/>
            <a:ext cx="1565280" cy="653040"/>
          </a:xfrm>
          <a:prstGeom prst="rect">
            <a:avLst/>
          </a:prstGeom>
          <a:noFill/>
          <a:ln w="0">
            <a:noFill/>
          </a:ln>
        </p:spPr>
      </p:pic>
      <p:pic>
        <p:nvPicPr>
          <p:cNvPr id="641" name="Google Shape;99;p1" descr=""/>
          <p:cNvPicPr/>
          <p:nvPr/>
        </p:nvPicPr>
        <p:blipFill>
          <a:blip r:embed="rId4"/>
          <a:stretch/>
        </p:blipFill>
        <p:spPr>
          <a:xfrm>
            <a:off x="10900440" y="8648640"/>
            <a:ext cx="1685520" cy="600840"/>
          </a:xfrm>
          <a:prstGeom prst="rect">
            <a:avLst/>
          </a:prstGeom>
          <a:noFill/>
          <a:ln w="0">
            <a:noFill/>
          </a:ln>
        </p:spPr>
      </p:pic>
      <p:sp>
        <p:nvSpPr>
          <p:cNvPr id="642" name="Freeform 12"/>
          <p:cNvSpPr/>
          <p:nvPr/>
        </p:nvSpPr>
        <p:spPr>
          <a:xfrm>
            <a:off x="6720840" y="1688040"/>
            <a:ext cx="1242360" cy="1242360"/>
          </a:xfrm>
          <a:custGeom>
            <a:avLst/>
            <a:gdLst>
              <a:gd name="textAreaLeft" fmla="*/ 0 w 1242360"/>
              <a:gd name="textAreaRight" fmla="*/ 1244160 w 1242360"/>
              <a:gd name="textAreaTop" fmla="*/ 0 h 1242360"/>
              <a:gd name="textAreaBottom" fmla="*/ 1244160 h 1242360"/>
            </a:gdLst>
            <a:ahLst/>
            <a:rect l="textAreaLeft" t="textAreaTop" r="textAreaRight" b="textAreaBottom"/>
            <a:pathLst>
              <a:path w="1774153" h="1726999">
                <a:moveTo>
                  <a:pt x="0" y="0"/>
                </a:moveTo>
                <a:lnTo>
                  <a:pt x="1774153" y="0"/>
                </a:lnTo>
                <a:lnTo>
                  <a:pt x="1774153" y="1726999"/>
                </a:lnTo>
                <a:lnTo>
                  <a:pt x="0" y="1726999"/>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43" name="TextBox 15"/>
          <p:cNvSpPr/>
          <p:nvPr/>
        </p:nvSpPr>
        <p:spPr>
          <a:xfrm>
            <a:off x="8117640" y="1486080"/>
            <a:ext cx="7963920" cy="164196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Promovemos la realización de rutas a pie culturales y de naturaleza como la Ruta del Agua, Sendero Astronómico y Sendero Botánico y de aprovechamiento del agua, con el objetivo de instar a los turistas y visitantes a conocer el municipio de forma activa y saludable.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 </a:t>
            </a:r>
            <a:r>
              <a:rPr b="0" lang="es-ES" sz="1490" strike="noStrike" u="none">
                <a:solidFill>
                  <a:srgbClr val="231f20"/>
                </a:solidFill>
                <a:uFillTx/>
                <a:latin typeface="Source Sans Pro"/>
                <a:ea typeface="Source Sans Pro"/>
              </a:rPr>
              <a:t>Desde la OIT también damos a conocer mediante folletos y cartelería las actividades de turismo activo organizadas por el Ayuntamiento y otras en colaboración con asociaciones como yoga, pilates, natación terapéutica, danza, charlas sobre salud y bienestar.</a:t>
            </a:r>
            <a:endParaRPr b="0" lang="es-ES" sz="1490" strike="noStrike" u="none">
              <a:solidFill>
                <a:srgbClr val="000000"/>
              </a:solidFill>
              <a:uFillTx/>
              <a:latin typeface="Arial"/>
            </a:endParaRPr>
          </a:p>
        </p:txBody>
      </p:sp>
      <p:pic>
        <p:nvPicPr>
          <p:cNvPr id="644" name="Picture 2" descr="Objetivo 4 - EDUCACIÓN DE CALIDAD"/>
          <p:cNvPicPr/>
          <p:nvPr/>
        </p:nvPicPr>
        <p:blipFill>
          <a:blip r:embed="rId6"/>
          <a:stretch/>
        </p:blipFill>
        <p:spPr>
          <a:xfrm>
            <a:off x="6720840" y="3848040"/>
            <a:ext cx="1242360" cy="1242360"/>
          </a:xfrm>
          <a:prstGeom prst="rect">
            <a:avLst/>
          </a:prstGeom>
          <a:noFill/>
          <a:ln w="0">
            <a:noFill/>
          </a:ln>
        </p:spPr>
      </p:pic>
      <p:sp>
        <p:nvSpPr>
          <p:cNvPr id="645" name="TextBox 15"/>
          <p:cNvSpPr/>
          <p:nvPr/>
        </p:nvSpPr>
        <p:spPr>
          <a:xfrm>
            <a:off x="8085960" y="3467160"/>
            <a:ext cx="7963920" cy="190296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A nivel interno, continuamente nuestro personal recibe formación de diversa índole para su desarrollo personal y profesional y mejorar continuamente sus capacidades. Esta formación es impartida a través de los cursos que desarrolla el Instituto de Turismo de la Región de Murcia (ITREM) y el Sistema Integral de Calidad Turística Española en Destinos (SICTED).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A nivel externo, la oficina es gestora SICTED desde 2011 y organiza jornadas de formación en digitalización, objetivos de desarrollo sostenible y su aplicación al turismo, entre otras cuestiones, para los empresarios locales.</a:t>
            </a:r>
            <a:endParaRPr b="0" lang="es-ES" sz="1490" strike="noStrike" u="none">
              <a:solidFill>
                <a:srgbClr val="000000"/>
              </a:solidFill>
              <a:uFillTx/>
              <a:latin typeface="Arial"/>
            </a:endParaRPr>
          </a:p>
        </p:txBody>
      </p:sp>
      <p:sp>
        <p:nvSpPr>
          <p:cNvPr id="646" name="TextBox 15"/>
          <p:cNvSpPr/>
          <p:nvPr/>
        </p:nvSpPr>
        <p:spPr>
          <a:xfrm>
            <a:off x="8172000" y="5676840"/>
            <a:ext cx="7963920" cy="257760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Durante nuestras rutas, utilizamos siempre un lenguaje inclusivo y evitamos expresiones discriminatorias, para ello utilizamos el desdoblamiento (femenino/masculino) y usamos sustantivos colectivos para referirnos a un conjunto de personas (ciudadanía, juventud, personas).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La información de la página web se encuentra en varios idiomas: inglés, alemán, francés y español.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Nuestras instalaciones son accesibles y además apostamos y trabajamos continuamente por la mejora de la accesibilidad de los comercios locales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Disponemos de material informativo en inglés y español.</a:t>
            </a:r>
            <a:endParaRPr b="0" lang="es-ES" sz="1490" strike="noStrike" u="none">
              <a:solidFill>
                <a:srgbClr val="000000"/>
              </a:solidFill>
              <a:uFillTx/>
              <a:latin typeface="Arial"/>
            </a:endParaRPr>
          </a:p>
        </p:txBody>
      </p:sp>
      <p:pic>
        <p:nvPicPr>
          <p:cNvPr id="647" name="Imagen 26" descr="Icono&#10;&#10;Descripción generada automáticamente"/>
          <p:cNvPicPr/>
          <p:nvPr/>
        </p:nvPicPr>
        <p:blipFill>
          <a:blip r:embed="rId7"/>
          <a:stretch/>
        </p:blipFill>
        <p:spPr>
          <a:xfrm>
            <a:off x="6706800" y="6286680"/>
            <a:ext cx="1242360" cy="1242360"/>
          </a:xfrm>
          <a:prstGeom prst="rect">
            <a:avLst/>
          </a:prstGeom>
          <a:noFill/>
          <a:ln w="0">
            <a:noFill/>
          </a:ln>
        </p:spPr>
      </p:pic>
      <p:pic>
        <p:nvPicPr>
          <p:cNvPr id="648" name="Imagen 1" descr="Imagen que contiene Flecha&#10;&#10;Descripción generada automáticamente"/>
          <p:cNvPicPr/>
          <p:nvPr/>
        </p:nvPicPr>
        <p:blipFill>
          <a:blip r:embed="rId8"/>
          <a:stretch/>
        </p:blipFill>
        <p:spPr>
          <a:xfrm>
            <a:off x="7418520" y="8496360"/>
            <a:ext cx="1265040" cy="906840"/>
          </a:xfrm>
          <a:prstGeom prst="rect">
            <a:avLst/>
          </a:prstGeom>
          <a:noFill/>
          <a:ln w="0">
            <a:noFill/>
          </a:ln>
        </p:spPr>
      </p:pic>
      <p:pic>
        <p:nvPicPr>
          <p:cNvPr id="649" name="Imagen 5" descr="Imagen que contiene tabla, foto, hombre, diferente&#10;&#10;Descripción generada automáticamente"/>
          <p:cNvPicPr/>
          <p:nvPr/>
        </p:nvPicPr>
        <p:blipFill>
          <a:blip r:embed="rId9"/>
          <a:stretch/>
        </p:blipFill>
        <p:spPr>
          <a:xfrm>
            <a:off x="0" y="1486080"/>
            <a:ext cx="5565960" cy="7422120"/>
          </a:xfrm>
          <a:prstGeom prst="rect">
            <a:avLst/>
          </a:prstGeom>
          <a:noFill/>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650" name="Group 2"/>
          <p:cNvGrpSpPr/>
          <p:nvPr/>
        </p:nvGrpSpPr>
        <p:grpSpPr>
          <a:xfrm>
            <a:off x="0" y="-71640"/>
            <a:ext cx="18284760" cy="3199680"/>
            <a:chOff x="0" y="-71640"/>
            <a:chExt cx="18284760" cy="3199680"/>
          </a:xfrm>
        </p:grpSpPr>
        <p:sp>
          <p:nvSpPr>
            <p:cNvPr id="651" name="Freeform 3"/>
            <p:cNvSpPr/>
            <p:nvPr/>
          </p:nvSpPr>
          <p:spPr>
            <a:xfrm>
              <a:off x="0" y="-19080"/>
              <a:ext cx="18284760" cy="3147120"/>
            </a:xfrm>
            <a:custGeom>
              <a:avLst/>
              <a:gdLst>
                <a:gd name="textAreaLeft" fmla="*/ 0 w 18284760"/>
                <a:gd name="textAreaRight" fmla="*/ 18286560 w 18284760"/>
                <a:gd name="textAreaTop" fmla="*/ 0 h 3147120"/>
                <a:gd name="textAreaBottom" fmla="*/ 3148920 h 3147120"/>
              </a:gdLst>
              <a:ahLst/>
              <a:rect l="textAreaLeft" t="textAreaTop" r="textAreaRight" b="textAreaBottom"/>
              <a:pathLst>
                <a:path w="4816592" h="1144272">
                  <a:moveTo>
                    <a:pt x="0" y="0"/>
                  </a:moveTo>
                  <a:lnTo>
                    <a:pt x="4816592" y="0"/>
                  </a:lnTo>
                  <a:lnTo>
                    <a:pt x="4816592" y="1144272"/>
                  </a:lnTo>
                  <a:lnTo>
                    <a:pt x="0" y="114427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652" name="TextBox 4"/>
            <p:cNvSpPr/>
            <p:nvPr/>
          </p:nvSpPr>
          <p:spPr>
            <a:xfrm>
              <a:off x="0" y="-71640"/>
              <a:ext cx="3082680" cy="2287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860"/>
                </a:lnSpc>
              </a:pPr>
              <a:endParaRPr b="0" lang="es-ES" sz="1800" strike="noStrike" u="none">
                <a:solidFill>
                  <a:srgbClr val="000000"/>
                </a:solidFill>
                <a:uFillTx/>
                <a:latin typeface="Arial"/>
              </a:endParaRPr>
            </a:p>
            <a:p>
              <a:pPr algn="ctr" defTabSz="914400">
                <a:lnSpc>
                  <a:spcPts val="2860"/>
                </a:lnSpc>
              </a:pPr>
              <a:endParaRPr b="0" lang="es-ES" sz="1800" strike="noStrike" u="none">
                <a:solidFill>
                  <a:srgbClr val="000000"/>
                </a:solidFill>
                <a:uFillTx/>
                <a:latin typeface="Arial"/>
              </a:endParaRPr>
            </a:p>
          </p:txBody>
        </p:sp>
      </p:grpSp>
      <p:sp>
        <p:nvSpPr>
          <p:cNvPr id="653" name="TextBox 6"/>
          <p:cNvSpPr/>
          <p:nvPr/>
        </p:nvSpPr>
        <p:spPr>
          <a:xfrm>
            <a:off x="1715760" y="1345320"/>
            <a:ext cx="14852880" cy="1757880"/>
          </a:xfrm>
          <a:prstGeom prst="rect">
            <a:avLst/>
          </a:prstGeom>
          <a:noFill/>
          <a:ln w="0">
            <a:noFill/>
          </a:ln>
        </p:spPr>
        <p:style>
          <a:lnRef idx="0"/>
          <a:fillRef idx="0"/>
          <a:effectRef idx="0"/>
          <a:fontRef idx="minor"/>
        </p:style>
        <p:txBody>
          <a:bodyPr lIns="0" rIns="0" tIns="0" bIns="0" anchor="t">
            <a:spAutoFit/>
          </a:bodyPr>
          <a:p>
            <a:pPr algn="ctr" defTabSz="914400">
              <a:lnSpc>
                <a:spcPts val="3461"/>
              </a:lnSpc>
            </a:pPr>
            <a:r>
              <a:rPr b="1" lang="en-US" sz="2510" spc="232" strike="noStrike" u="none">
                <a:solidFill>
                  <a:srgbClr val="ffffff"/>
                </a:solidFill>
                <a:uFillTx/>
                <a:latin typeface="Source Sans Pro"/>
                <a:ea typeface="Source Sans Pro"/>
              </a:rPr>
              <a:t>La Oficina de Turismo de Puerto Lumbreras participa y colabora de forma activa con las siguientes asociaciones para impulsar su contribución en los Objetivos para el Desarrollo Sostenible (ODS): </a:t>
            </a:r>
            <a:endParaRPr b="0" lang="es-ES" sz="2510" strike="noStrike" u="none">
              <a:solidFill>
                <a:srgbClr val="000000"/>
              </a:solidFill>
              <a:uFillTx/>
              <a:latin typeface="Arial"/>
            </a:endParaRPr>
          </a:p>
          <a:p>
            <a:pPr algn="ctr" defTabSz="914400">
              <a:lnSpc>
                <a:spcPts val="3461"/>
              </a:lnSpc>
              <a:tabLst>
                <a:tab algn="l" pos="0"/>
              </a:tabLst>
            </a:pPr>
            <a:endParaRPr b="0" lang="es-ES" sz="2510" strike="noStrike" u="none">
              <a:solidFill>
                <a:srgbClr val="000000"/>
              </a:solidFill>
              <a:uFillTx/>
              <a:latin typeface="Arial"/>
            </a:endParaRPr>
          </a:p>
        </p:txBody>
      </p:sp>
      <p:pic>
        <p:nvPicPr>
          <p:cNvPr id="654" name="Imagen 18" descr="Imagen que contiene Logotipo&#10;&#10;Descripción generada automáticamente"/>
          <p:cNvPicPr/>
          <p:nvPr/>
        </p:nvPicPr>
        <p:blipFill>
          <a:blip r:embed="rId1"/>
          <a:stretch/>
        </p:blipFill>
        <p:spPr>
          <a:xfrm>
            <a:off x="3733920" y="8871840"/>
            <a:ext cx="1565280" cy="653040"/>
          </a:xfrm>
          <a:prstGeom prst="rect">
            <a:avLst/>
          </a:prstGeom>
          <a:noFill/>
          <a:ln w="0">
            <a:noFill/>
          </a:ln>
        </p:spPr>
      </p:pic>
      <p:pic>
        <p:nvPicPr>
          <p:cNvPr id="655" name="Google Shape;99;p1" descr=""/>
          <p:cNvPicPr/>
          <p:nvPr/>
        </p:nvPicPr>
        <p:blipFill>
          <a:blip r:embed="rId2"/>
          <a:stretch/>
        </p:blipFill>
        <p:spPr>
          <a:xfrm>
            <a:off x="5715000" y="8897760"/>
            <a:ext cx="1685520" cy="600840"/>
          </a:xfrm>
          <a:prstGeom prst="rect">
            <a:avLst/>
          </a:prstGeom>
          <a:noFill/>
          <a:ln w="0">
            <a:noFill/>
          </a:ln>
        </p:spPr>
      </p:pic>
      <p:sp>
        <p:nvSpPr>
          <p:cNvPr id="656" name="Marcador de número de diapositiva 22"/>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BEF271FB-D81E-4D19-A85D-3CE0EFA34A5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657" name="Picture 8" descr="Costa Cálida Región de Murcia"/>
          <p:cNvPicPr/>
          <p:nvPr/>
        </p:nvPicPr>
        <p:blipFill>
          <a:blip r:embed="rId3"/>
          <a:stretch/>
        </p:blipFill>
        <p:spPr>
          <a:xfrm>
            <a:off x="609480" y="3619440"/>
            <a:ext cx="3262680" cy="924480"/>
          </a:xfrm>
          <a:prstGeom prst="rect">
            <a:avLst/>
          </a:prstGeom>
          <a:noFill/>
          <a:ln w="0">
            <a:noFill/>
          </a:ln>
        </p:spPr>
      </p:pic>
      <p:pic>
        <p:nvPicPr>
          <p:cNvPr id="658" name="Imagen 10" descr=""/>
          <p:cNvPicPr/>
          <p:nvPr/>
        </p:nvPicPr>
        <p:blipFill>
          <a:blip r:embed="rId4"/>
          <a:stretch/>
        </p:blipFill>
        <p:spPr>
          <a:xfrm>
            <a:off x="4572000" y="3408840"/>
            <a:ext cx="1393560" cy="1578960"/>
          </a:xfrm>
          <a:prstGeom prst="rect">
            <a:avLst/>
          </a:prstGeom>
          <a:noFill/>
          <a:ln w="0">
            <a:noFill/>
          </a:ln>
        </p:spPr>
      </p:pic>
      <p:pic>
        <p:nvPicPr>
          <p:cNvPr id="659" name="Imagen 4" descr="Texto&#10;&#10;Descripción generada automáticamente con confianza baja"/>
          <p:cNvPicPr/>
          <p:nvPr/>
        </p:nvPicPr>
        <p:blipFill>
          <a:blip r:embed="rId5"/>
          <a:stretch/>
        </p:blipFill>
        <p:spPr>
          <a:xfrm>
            <a:off x="6373440" y="3733560"/>
            <a:ext cx="2511720" cy="974880"/>
          </a:xfrm>
          <a:prstGeom prst="rect">
            <a:avLst/>
          </a:prstGeom>
          <a:noFill/>
          <a:ln w="0">
            <a:noFill/>
          </a:ln>
        </p:spPr>
      </p:pic>
      <p:pic>
        <p:nvPicPr>
          <p:cNvPr id="660" name="Imagen 8" descr="Texto&#10;&#10;Descripción generada automáticamente con confianza baja"/>
          <p:cNvPicPr/>
          <p:nvPr/>
        </p:nvPicPr>
        <p:blipFill>
          <a:blip r:embed="rId6"/>
          <a:stretch/>
        </p:blipFill>
        <p:spPr>
          <a:xfrm>
            <a:off x="9954000" y="3976920"/>
            <a:ext cx="3425760" cy="750240"/>
          </a:xfrm>
          <a:prstGeom prst="rect">
            <a:avLst/>
          </a:prstGeom>
          <a:noFill/>
          <a:ln w="0">
            <a:noFill/>
          </a:ln>
        </p:spPr>
      </p:pic>
      <p:pic>
        <p:nvPicPr>
          <p:cNvPr id="661" name="Imagen 11" descr="Logotipo, nombre de la empresa&#10;&#10;Descripción generada automáticamente"/>
          <p:cNvPicPr/>
          <p:nvPr/>
        </p:nvPicPr>
        <p:blipFill>
          <a:blip r:embed="rId7"/>
          <a:stretch/>
        </p:blipFill>
        <p:spPr>
          <a:xfrm>
            <a:off x="14448600" y="3408840"/>
            <a:ext cx="1731960" cy="1711800"/>
          </a:xfrm>
          <a:prstGeom prst="rect">
            <a:avLst/>
          </a:prstGeom>
          <a:noFill/>
          <a:ln w="0">
            <a:noFill/>
          </a:ln>
        </p:spPr>
      </p:pic>
      <p:pic>
        <p:nvPicPr>
          <p:cNvPr id="662" name="Imagen 12" descr="Logotipo, nombre de la empresa&#10;&#10;Descripción generada automáticamente"/>
          <p:cNvPicPr/>
          <p:nvPr/>
        </p:nvPicPr>
        <p:blipFill>
          <a:blip r:embed="rId8"/>
          <a:stretch/>
        </p:blipFill>
        <p:spPr>
          <a:xfrm>
            <a:off x="619200" y="5420160"/>
            <a:ext cx="2960640" cy="804240"/>
          </a:xfrm>
          <a:prstGeom prst="rect">
            <a:avLst/>
          </a:prstGeom>
          <a:noFill/>
          <a:ln w="0">
            <a:noFill/>
          </a:ln>
        </p:spPr>
      </p:pic>
      <p:pic>
        <p:nvPicPr>
          <p:cNvPr id="663" name="Imagen 13" descr="Logotipo, nombre de la empresa&#10;&#10;Descripción generada automáticamente"/>
          <p:cNvPicPr/>
          <p:nvPr/>
        </p:nvPicPr>
        <p:blipFill>
          <a:blip r:embed="rId9"/>
          <a:stretch/>
        </p:blipFill>
        <p:spPr>
          <a:xfrm>
            <a:off x="1672200" y="6746400"/>
            <a:ext cx="1280160" cy="1287360"/>
          </a:xfrm>
          <a:prstGeom prst="rect">
            <a:avLst/>
          </a:prstGeom>
          <a:noFill/>
          <a:ln w="0">
            <a:noFill/>
          </a:ln>
        </p:spPr>
      </p:pic>
      <p:pic>
        <p:nvPicPr>
          <p:cNvPr id="664" name="Imagen 14" descr="Logotipo, nombre de la empresa&#10;&#10;Descripción generada automáticamente"/>
          <p:cNvPicPr/>
          <p:nvPr/>
        </p:nvPicPr>
        <p:blipFill>
          <a:blip r:embed="rId10"/>
          <a:stretch/>
        </p:blipFill>
        <p:spPr>
          <a:xfrm>
            <a:off x="8145720" y="7331760"/>
            <a:ext cx="1661040" cy="1407600"/>
          </a:xfrm>
          <a:prstGeom prst="rect">
            <a:avLst/>
          </a:prstGeom>
          <a:noFill/>
          <a:ln w="0">
            <a:noFill/>
          </a:ln>
        </p:spPr>
      </p:pic>
      <p:pic>
        <p:nvPicPr>
          <p:cNvPr id="665" name="Imagen 16" descr="Imagen que contiene Texto&#10;&#10;Descripción generada automáticamente"/>
          <p:cNvPicPr/>
          <p:nvPr/>
        </p:nvPicPr>
        <p:blipFill>
          <a:blip r:embed="rId11"/>
          <a:stretch/>
        </p:blipFill>
        <p:spPr>
          <a:xfrm>
            <a:off x="12036960" y="5550120"/>
            <a:ext cx="1955160" cy="1316880"/>
          </a:xfrm>
          <a:prstGeom prst="rect">
            <a:avLst/>
          </a:prstGeom>
          <a:noFill/>
          <a:ln w="0">
            <a:noFill/>
          </a:ln>
        </p:spPr>
      </p:pic>
      <p:pic>
        <p:nvPicPr>
          <p:cNvPr id="666" name="Imagen 17" descr="Logotipo&#10;&#10;Descripción generada automáticamente con confianza media"/>
          <p:cNvPicPr/>
          <p:nvPr/>
        </p:nvPicPr>
        <p:blipFill>
          <a:blip r:embed="rId12"/>
          <a:stretch/>
        </p:blipFill>
        <p:spPr>
          <a:xfrm>
            <a:off x="9011160" y="5522040"/>
            <a:ext cx="2110320" cy="1407600"/>
          </a:xfrm>
          <a:prstGeom prst="rect">
            <a:avLst/>
          </a:prstGeom>
          <a:noFill/>
          <a:ln w="0">
            <a:noFill/>
          </a:ln>
        </p:spPr>
      </p:pic>
      <p:pic>
        <p:nvPicPr>
          <p:cNvPr id="667" name="Imagen 18" descr="Logotipo&#10;&#10;Descripción generada automáticamente"/>
          <p:cNvPicPr/>
          <p:nvPr/>
        </p:nvPicPr>
        <p:blipFill>
          <a:blip r:embed="rId13"/>
          <a:stretch/>
        </p:blipFill>
        <p:spPr>
          <a:xfrm>
            <a:off x="11199600" y="7950960"/>
            <a:ext cx="1019880" cy="1019880"/>
          </a:xfrm>
          <a:prstGeom prst="rect">
            <a:avLst/>
          </a:prstGeom>
          <a:noFill/>
          <a:ln w="0">
            <a:noFill/>
          </a:ln>
        </p:spPr>
      </p:pic>
      <p:pic>
        <p:nvPicPr>
          <p:cNvPr id="668" name="Imagen 19" descr="Logotipo&#10;&#10;Descripción generada automáticamente"/>
          <p:cNvPicPr/>
          <p:nvPr/>
        </p:nvPicPr>
        <p:blipFill>
          <a:blip r:embed="rId14"/>
          <a:stretch/>
        </p:blipFill>
        <p:spPr>
          <a:xfrm>
            <a:off x="6989400" y="5581080"/>
            <a:ext cx="1280160" cy="1254960"/>
          </a:xfrm>
          <a:prstGeom prst="rect">
            <a:avLst/>
          </a:prstGeom>
          <a:noFill/>
          <a:ln w="0">
            <a:noFill/>
          </a:ln>
        </p:spPr>
      </p:pic>
      <p:pic>
        <p:nvPicPr>
          <p:cNvPr id="669" name="Imagen 20" descr="Un dibujo de un perro&#10;&#10;Descripción generada automáticamente con confianza media"/>
          <p:cNvPicPr/>
          <p:nvPr/>
        </p:nvPicPr>
        <p:blipFill>
          <a:blip r:embed="rId15"/>
          <a:stretch/>
        </p:blipFill>
        <p:spPr>
          <a:xfrm>
            <a:off x="13133880" y="7848720"/>
            <a:ext cx="2179080" cy="1224360"/>
          </a:xfrm>
          <a:prstGeom prst="rect">
            <a:avLst/>
          </a:prstGeom>
          <a:noFill/>
          <a:ln w="0">
            <a:noFill/>
          </a:ln>
        </p:spPr>
      </p:pic>
      <p:pic>
        <p:nvPicPr>
          <p:cNvPr id="670" name="Imagen 21" descr="Imagen que contiene Texto&#10;&#10;Descripción generada automáticamente"/>
          <p:cNvPicPr/>
          <p:nvPr/>
        </p:nvPicPr>
        <p:blipFill>
          <a:blip r:embed="rId16"/>
          <a:stretch/>
        </p:blipFill>
        <p:spPr>
          <a:xfrm>
            <a:off x="15761880" y="5896440"/>
            <a:ext cx="1617120" cy="970560"/>
          </a:xfrm>
          <a:prstGeom prst="rect">
            <a:avLst/>
          </a:prstGeom>
          <a:noFill/>
          <a:ln cap="sq" w="228600">
            <a:solidFill>
              <a:srgbClr val="000000"/>
            </a:solidFill>
            <a:miter/>
          </a:ln>
          <a:effectLst>
            <a:innerShdw blurRad="76200">
              <a:srgbClr val="000000"/>
            </a:innerShdw>
          </a:effectLst>
        </p:spPr>
      </p:pic>
      <p:pic>
        <p:nvPicPr>
          <p:cNvPr id="671" name="Imagen 22" descr="Imagen que contiene alimentos, plato, competencia de atletismo&#10;&#10;Descripción generada automáticamente"/>
          <p:cNvPicPr/>
          <p:nvPr/>
        </p:nvPicPr>
        <p:blipFill>
          <a:blip r:embed="rId17"/>
          <a:stretch/>
        </p:blipFill>
        <p:spPr>
          <a:xfrm>
            <a:off x="15626520" y="7483320"/>
            <a:ext cx="1676160" cy="1676160"/>
          </a:xfrm>
          <a:prstGeom prst="rect">
            <a:avLst/>
          </a:prstGeom>
          <a:noFill/>
          <a:ln w="0">
            <a:noFill/>
          </a:ln>
        </p:spPr>
      </p:pic>
      <p:pic>
        <p:nvPicPr>
          <p:cNvPr id="672" name="Imagen 23" descr="Dibujo de un perro&#10;&#10;Descripción generada automáticamente con confianza media"/>
          <p:cNvPicPr/>
          <p:nvPr/>
        </p:nvPicPr>
        <p:blipFill>
          <a:blip r:embed="rId18"/>
          <a:stretch/>
        </p:blipFill>
        <p:spPr>
          <a:xfrm>
            <a:off x="4498560" y="5550120"/>
            <a:ext cx="1749240" cy="2732400"/>
          </a:xfrm>
          <a:prstGeom prst="rect">
            <a:avLst/>
          </a:prstGeom>
          <a:noFill/>
          <a:ln w="0">
            <a:noFill/>
          </a:ln>
        </p:spPr>
      </p:pic>
      <p:pic>
        <p:nvPicPr>
          <p:cNvPr id="673" name="Imagen 24" descr="Imagen que contiene Flecha&#10;&#10;Descripción generada automáticamente"/>
          <p:cNvPicPr/>
          <p:nvPr/>
        </p:nvPicPr>
        <p:blipFill>
          <a:blip r:embed="rId19"/>
          <a:stretch/>
        </p:blipFill>
        <p:spPr>
          <a:xfrm>
            <a:off x="1821960" y="8556120"/>
            <a:ext cx="1379160" cy="988560"/>
          </a:xfrm>
          <a:prstGeom prst="rect">
            <a:avLst/>
          </a:prstGeom>
          <a:noFill/>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74" name="Group 18"/>
          <p:cNvGrpSpPr/>
          <p:nvPr/>
        </p:nvGrpSpPr>
        <p:grpSpPr>
          <a:xfrm>
            <a:off x="0" y="-72360"/>
            <a:ext cx="18284760" cy="2864160"/>
            <a:chOff x="0" y="-72360"/>
            <a:chExt cx="18284760" cy="2864160"/>
          </a:xfrm>
        </p:grpSpPr>
        <p:sp>
          <p:nvSpPr>
            <p:cNvPr id="675" name="Freeform 19"/>
            <p:cNvSpPr/>
            <p:nvPr/>
          </p:nvSpPr>
          <p:spPr>
            <a:xfrm>
              <a:off x="0" y="-6840"/>
              <a:ext cx="18284760" cy="2798640"/>
            </a:xfrm>
            <a:custGeom>
              <a:avLst/>
              <a:gdLst>
                <a:gd name="textAreaLeft" fmla="*/ 0 w 18284760"/>
                <a:gd name="textAreaRight" fmla="*/ 18286560 w 18284760"/>
                <a:gd name="textAreaTop" fmla="*/ 0 h 2798640"/>
                <a:gd name="textAreaBottom" fmla="*/ 2800440 h 27986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676" name="TextBox 20"/>
            <p:cNvSpPr/>
            <p:nvPr/>
          </p:nvSpPr>
          <p:spPr>
            <a:xfrm>
              <a:off x="0" y="-72360"/>
              <a:ext cx="3082680" cy="28641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677" name="Freeform 21"/>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78" name="Freeform 22"/>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679" name="TextBox 23"/>
          <p:cNvSpPr/>
          <p:nvPr/>
        </p:nvSpPr>
        <p:spPr>
          <a:xfrm>
            <a:off x="4067280" y="1040760"/>
            <a:ext cx="9489240" cy="74412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Decálogo del turista</a:t>
            </a:r>
            <a:endParaRPr b="0" lang="es-ES" sz="5920" strike="noStrike" u="none">
              <a:solidFill>
                <a:srgbClr val="000000"/>
              </a:solidFill>
              <a:uFillTx/>
              <a:latin typeface="Arial"/>
            </a:endParaRPr>
          </a:p>
        </p:txBody>
      </p:sp>
      <p:sp>
        <p:nvSpPr>
          <p:cNvPr id="680" name="Freeform 24"/>
          <p:cNvSpPr/>
          <p:nvPr/>
        </p:nvSpPr>
        <p:spPr>
          <a:xfrm>
            <a:off x="14775840" y="962856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681" name="Imagen 18" descr="Imagen que contiene Logotipo&#10;&#10;Descripción generada automáticamente"/>
          <p:cNvPicPr/>
          <p:nvPr/>
        </p:nvPicPr>
        <p:blipFill>
          <a:blip r:embed="rId4"/>
          <a:stretch/>
        </p:blipFill>
        <p:spPr>
          <a:xfrm>
            <a:off x="3283200" y="9163440"/>
            <a:ext cx="1565280" cy="653040"/>
          </a:xfrm>
          <a:prstGeom prst="rect">
            <a:avLst/>
          </a:prstGeom>
          <a:noFill/>
          <a:ln w="0">
            <a:noFill/>
          </a:ln>
        </p:spPr>
      </p:pic>
      <p:pic>
        <p:nvPicPr>
          <p:cNvPr id="682" name="Google Shape;99;p1" descr=""/>
          <p:cNvPicPr/>
          <p:nvPr/>
        </p:nvPicPr>
        <p:blipFill>
          <a:blip r:embed="rId5"/>
          <a:stretch/>
        </p:blipFill>
        <p:spPr>
          <a:xfrm>
            <a:off x="5231520" y="9215280"/>
            <a:ext cx="1685520" cy="600840"/>
          </a:xfrm>
          <a:prstGeom prst="rect">
            <a:avLst/>
          </a:prstGeom>
          <a:noFill/>
          <a:ln w="0">
            <a:noFill/>
          </a:ln>
        </p:spPr>
      </p:pic>
      <p:sp>
        <p:nvSpPr>
          <p:cNvPr id="683" name="Marcador de número de diapositiva 22"/>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32F25149-044F-498D-95DE-BCE1D26DAA86}"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684" name="CuadroTexto 35"/>
          <p:cNvSpPr/>
          <p:nvPr/>
        </p:nvSpPr>
        <p:spPr>
          <a:xfrm>
            <a:off x="1885320" y="3280320"/>
            <a:ext cx="7083360" cy="5150520"/>
          </a:xfrm>
          <a:prstGeom prst="rect">
            <a:avLst/>
          </a:prstGeom>
          <a:noFill/>
          <a:ln w="0">
            <a:noFill/>
          </a:ln>
        </p:spPr>
        <p:style>
          <a:lnRef idx="0"/>
          <a:fillRef idx="0"/>
          <a:effectRef idx="0"/>
          <a:fontRef idx="minor"/>
        </p:style>
        <p:txBody>
          <a:bodyPr lIns="90000" rIns="90000" tIns="45000" bIns="45000" anchor="t">
            <a:spAutoFit/>
          </a:bodyPr>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Contribución del turismo al entendimiento y al respeto mutuos entre personas y sociedades</a:t>
            </a:r>
            <a:r>
              <a:rPr b="0" lang="es-ES" sz="1400" strike="noStrike" u="none">
                <a:solidFill>
                  <a:srgbClr val="464646"/>
                </a:solidFill>
                <a:uFillTx/>
                <a:latin typeface="Source Sans Pro"/>
                <a:ea typeface="Source Sans Pro"/>
              </a:rPr>
              <a:t>: Los turistas y visitantes tienen la responsabilidad de recabar información, desde antes de su salida, sobre las características del destino que se dispongan a visitar de manera que las actividades se desarrollen en armonía y seguridad.</a:t>
            </a:r>
            <a:endParaRPr b="0" lang="es-ES" sz="1400" strike="noStrike" u="none">
              <a:solidFill>
                <a:srgbClr val="000000"/>
              </a:solidFill>
              <a:uFillTx/>
              <a:latin typeface="Arial"/>
            </a:endParaRPr>
          </a:p>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El turismo, instrumento de desarrollo personal y colectivo</a:t>
            </a:r>
            <a:r>
              <a:rPr b="0" lang="es-ES" sz="1400" strike="noStrike" u="none">
                <a:solidFill>
                  <a:srgbClr val="464646"/>
                </a:solidFill>
                <a:uFillTx/>
                <a:latin typeface="Source Sans Pro"/>
                <a:ea typeface="Source Sans Pro"/>
              </a:rPr>
              <a:t>: Las actividades turísticas respetarán la igualdad de hombres y mujeres. Asimismo, se encaminarán a promover los derechos humanos y, en particular, los derechos específicos de los grupos de población más vulnerable.</a:t>
            </a:r>
            <a:endParaRPr b="0" lang="es-ES" sz="1400" strike="noStrike" u="none">
              <a:solidFill>
                <a:srgbClr val="000000"/>
              </a:solidFill>
              <a:uFillTx/>
              <a:latin typeface="Arial"/>
            </a:endParaRPr>
          </a:p>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El turismo, factor de desarrollo sostenible</a:t>
            </a:r>
            <a:r>
              <a:rPr b="0" lang="es-ES" sz="1400" strike="noStrike" u="none">
                <a:solidFill>
                  <a:srgbClr val="464646"/>
                </a:solidFill>
                <a:uFillTx/>
                <a:latin typeface="Source Sans Pro"/>
                <a:ea typeface="Source Sans Pro"/>
              </a:rPr>
              <a:t>: Todos los participantes de las actividades turísticas tienen el deber de salva-guardar el medio ambiente y los recursos naturales, en la perspectiva de un crecimiento económico saneado, constante y sostenible.</a:t>
            </a:r>
            <a:endParaRPr b="0" lang="es-ES" sz="1400" strike="noStrike" u="none">
              <a:solidFill>
                <a:srgbClr val="000000"/>
              </a:solidFill>
              <a:uFillTx/>
              <a:latin typeface="Arial"/>
            </a:endParaRPr>
          </a:p>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El turismo, factor de aprovechamiento y enriquecimiento del patrimonio cultural de la humanidad</a:t>
            </a:r>
            <a:r>
              <a:rPr b="0" lang="es-ES" sz="1400" strike="noStrike" u="none">
                <a:solidFill>
                  <a:srgbClr val="464646"/>
                </a:solidFill>
                <a:uFillTx/>
                <a:latin typeface="Source Sans Pro"/>
                <a:ea typeface="Source Sans Pro"/>
              </a:rPr>
              <a:t>: Las políticas y actividades turísticas se llevarán a cabo con respeto al patrimonio artístico, arqueológico y cultural, que deben proteger y transmitir a las generaciones futuras.</a:t>
            </a:r>
            <a:endParaRPr b="0" lang="es-ES" sz="1400" strike="noStrike" u="none">
              <a:solidFill>
                <a:srgbClr val="000000"/>
              </a:solidFill>
              <a:uFillTx/>
              <a:latin typeface="Arial"/>
            </a:endParaRPr>
          </a:p>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El turismo, actividad beneficiosa para los países y las comunidades de destino: </a:t>
            </a:r>
            <a:r>
              <a:rPr b="0" lang="es-ES" sz="1400" strike="noStrike" u="none">
                <a:solidFill>
                  <a:srgbClr val="464646"/>
                </a:solidFill>
                <a:uFillTx/>
                <a:latin typeface="Source Sans Pro"/>
                <a:ea typeface="Source Sans Pro"/>
              </a:rPr>
              <a:t>Las políticas turísticas se organizarán de modo que contribuyan a mejorar el nivel de vida de la población de los destinos visitados y respondan a sus necesidades</a:t>
            </a:r>
            <a:endParaRPr b="0" lang="es-ES" sz="1400" strike="noStrike" u="none">
              <a:solidFill>
                <a:srgbClr val="000000"/>
              </a:solidFill>
              <a:uFillTx/>
              <a:latin typeface="Arial"/>
            </a:endParaRPr>
          </a:p>
        </p:txBody>
      </p:sp>
      <p:sp>
        <p:nvSpPr>
          <p:cNvPr id="685" name="TextBox 14"/>
          <p:cNvSpPr/>
          <p:nvPr/>
        </p:nvSpPr>
        <p:spPr>
          <a:xfrm>
            <a:off x="834840" y="323856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01</a:t>
            </a:r>
            <a:endParaRPr b="0" lang="es-ES" sz="4270" strike="noStrike" u="none">
              <a:solidFill>
                <a:srgbClr val="000000"/>
              </a:solidFill>
              <a:uFillTx/>
              <a:latin typeface="Arial"/>
            </a:endParaRPr>
          </a:p>
        </p:txBody>
      </p:sp>
      <p:sp>
        <p:nvSpPr>
          <p:cNvPr id="686" name="TextBox 15"/>
          <p:cNvSpPr/>
          <p:nvPr/>
        </p:nvSpPr>
        <p:spPr>
          <a:xfrm>
            <a:off x="834840" y="430524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02</a:t>
            </a:r>
            <a:endParaRPr b="0" lang="es-ES" sz="4270" strike="noStrike" u="none">
              <a:solidFill>
                <a:srgbClr val="000000"/>
              </a:solidFill>
              <a:uFillTx/>
              <a:latin typeface="Arial"/>
            </a:endParaRPr>
          </a:p>
        </p:txBody>
      </p:sp>
      <p:sp>
        <p:nvSpPr>
          <p:cNvPr id="687" name="TextBox 16"/>
          <p:cNvSpPr/>
          <p:nvPr/>
        </p:nvSpPr>
        <p:spPr>
          <a:xfrm>
            <a:off x="834840" y="547992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03</a:t>
            </a:r>
            <a:endParaRPr b="0" lang="es-ES" sz="4270" strike="noStrike" u="none">
              <a:solidFill>
                <a:srgbClr val="000000"/>
              </a:solidFill>
              <a:uFillTx/>
              <a:latin typeface="Arial"/>
            </a:endParaRPr>
          </a:p>
        </p:txBody>
      </p:sp>
      <p:sp>
        <p:nvSpPr>
          <p:cNvPr id="688" name="TextBox 17"/>
          <p:cNvSpPr/>
          <p:nvPr/>
        </p:nvSpPr>
        <p:spPr>
          <a:xfrm>
            <a:off x="834840" y="647064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04</a:t>
            </a:r>
            <a:endParaRPr b="0" lang="es-ES" sz="4270" strike="noStrike" u="none">
              <a:solidFill>
                <a:srgbClr val="000000"/>
              </a:solidFill>
              <a:uFillTx/>
              <a:latin typeface="Arial"/>
            </a:endParaRPr>
          </a:p>
        </p:txBody>
      </p:sp>
      <p:sp>
        <p:nvSpPr>
          <p:cNvPr id="689" name="TextBox 18"/>
          <p:cNvSpPr/>
          <p:nvPr/>
        </p:nvSpPr>
        <p:spPr>
          <a:xfrm>
            <a:off x="854280" y="768996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05</a:t>
            </a:r>
            <a:endParaRPr b="0" lang="es-ES" sz="4270" strike="noStrike" u="none">
              <a:solidFill>
                <a:srgbClr val="000000"/>
              </a:solidFill>
              <a:uFillTx/>
              <a:latin typeface="Arial"/>
            </a:endParaRPr>
          </a:p>
        </p:txBody>
      </p:sp>
      <p:sp>
        <p:nvSpPr>
          <p:cNvPr id="690" name="CuadroTexto 41"/>
          <p:cNvSpPr/>
          <p:nvPr/>
        </p:nvSpPr>
        <p:spPr>
          <a:xfrm>
            <a:off x="10515600" y="3549960"/>
            <a:ext cx="7085160" cy="4723560"/>
          </a:xfrm>
          <a:prstGeom prst="rect">
            <a:avLst/>
          </a:prstGeom>
          <a:noFill/>
          <a:ln w="0">
            <a:noFill/>
          </a:ln>
        </p:spPr>
        <p:style>
          <a:lnRef idx="0"/>
          <a:fillRef idx="0"/>
          <a:effectRef idx="0"/>
          <a:fontRef idx="minor"/>
        </p:style>
        <p:txBody>
          <a:bodyPr lIns="90000" rIns="90000" tIns="45000" bIns="45000" anchor="t">
            <a:spAutoFit/>
          </a:bodyPr>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Obligaciones de los agentes del desarrollo turístico</a:t>
            </a:r>
            <a:r>
              <a:rPr b="0" lang="es-ES" sz="1400" strike="noStrike" u="none">
                <a:solidFill>
                  <a:srgbClr val="464646"/>
                </a:solidFill>
                <a:uFillTx/>
                <a:latin typeface="Source Sans Pro"/>
                <a:ea typeface="Source Sans Pro"/>
              </a:rPr>
              <a:t>: Los agentes profesionales del turismo tienen obligación de facilitar a los turistas una información objetiva y veraz sobre los lugares de destino y sobre las condiciones de viaje, recepción y estancia.</a:t>
            </a:r>
            <a:endParaRPr b="0" lang="es-ES" sz="1400" strike="noStrike" u="none">
              <a:solidFill>
                <a:srgbClr val="000000"/>
              </a:solidFill>
              <a:uFillTx/>
              <a:latin typeface="Arial"/>
            </a:endParaRPr>
          </a:p>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Derecho al turismo: </a:t>
            </a:r>
            <a:r>
              <a:rPr b="0" lang="es-ES" sz="1400" strike="noStrike" u="none">
                <a:solidFill>
                  <a:srgbClr val="464646"/>
                </a:solidFill>
                <a:uFillTx/>
                <a:latin typeface="Source Sans Pro"/>
                <a:ea typeface="Source Sans Pro"/>
              </a:rPr>
              <a:t>el derecho al turismo para todos debe entenderse como consecuencia del derecho al descanso y al ocio, encontrando un equilibrio en la práctica del mismo entre turistas y residentes.</a:t>
            </a:r>
            <a:endParaRPr b="0" lang="es-ES" sz="1400" strike="noStrike" u="none">
              <a:solidFill>
                <a:srgbClr val="000000"/>
              </a:solidFill>
              <a:uFillTx/>
              <a:latin typeface="Arial"/>
            </a:endParaRPr>
          </a:p>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Libertad de desplazamiento turístico</a:t>
            </a:r>
            <a:r>
              <a:rPr b="0" lang="es-ES" sz="1400" strike="noStrike" u="none">
                <a:solidFill>
                  <a:srgbClr val="464646"/>
                </a:solidFill>
                <a:uFillTx/>
                <a:latin typeface="Source Sans Pro"/>
                <a:ea typeface="Source Sans Pro"/>
              </a:rPr>
              <a:t>: los turistas y visitantes se beneficiarán de la libertad de circular por el interior de sus países y de un Estado a otro, de conformidad con el artículo 13 de la Declaración Universal de los Derechos Humanos.</a:t>
            </a:r>
            <a:endParaRPr b="0" lang="es-ES" sz="1400" strike="noStrike" u="none">
              <a:solidFill>
                <a:srgbClr val="000000"/>
              </a:solidFill>
              <a:uFillTx/>
              <a:latin typeface="Arial"/>
            </a:endParaRPr>
          </a:p>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Derechos de los trabajadores y de los empresarios del sector turístico: </a:t>
            </a:r>
            <a:r>
              <a:rPr b="0" lang="es-ES" sz="1400" strike="noStrike" u="none">
                <a:solidFill>
                  <a:srgbClr val="464646"/>
                </a:solidFill>
                <a:uFillTx/>
                <a:latin typeface="Source Sans Pro"/>
                <a:ea typeface="Source Sans Pro"/>
              </a:rPr>
              <a:t>los trabajadores asalariados y autónomos del sector turístico y de las actividades conexas tienen el derecho y el deber de adquirir una formación inicial y continúa adecuada, que asegure una óptima oferta turística.</a:t>
            </a:r>
            <a:endParaRPr b="0" lang="es-ES" sz="1400" strike="noStrike" u="none">
              <a:solidFill>
                <a:srgbClr val="000000"/>
              </a:solidFill>
              <a:uFillTx/>
              <a:latin typeface="Arial"/>
            </a:endParaRPr>
          </a:p>
          <a:p>
            <a:pPr algn="just" defTabSz="914400">
              <a:lnSpc>
                <a:spcPct val="100000"/>
              </a:lnSpc>
              <a:spcBef>
                <a:spcPts val="1199"/>
              </a:spcBef>
              <a:spcAft>
                <a:spcPts val="1199"/>
              </a:spcAft>
            </a:pPr>
            <a:r>
              <a:rPr b="1" lang="es-ES" sz="1400" strike="noStrike" u="none">
                <a:solidFill>
                  <a:srgbClr val="464646"/>
                </a:solidFill>
                <a:uFillTx/>
                <a:latin typeface="Source Sans Pro"/>
                <a:ea typeface="Source Sans Pro"/>
              </a:rPr>
              <a:t>Aplicación de los principios del Código Ético Mundial para el Turismo: </a:t>
            </a:r>
            <a:r>
              <a:rPr b="0" lang="es-ES" sz="1400" strike="noStrike" u="none">
                <a:solidFill>
                  <a:srgbClr val="464646"/>
                </a:solidFill>
                <a:uFillTx/>
                <a:latin typeface="Source Sans Pro"/>
                <a:ea typeface="Source Sans Pro"/>
              </a:rPr>
              <a:t>Los agentes públicos y privados del desarrollo turístico cooperarán en la aplicación de los principios del Código Ético Mundial para el Turismo y controlarán su práctica efectiva.</a:t>
            </a:r>
            <a:endParaRPr b="0" lang="es-ES" sz="1400" strike="noStrike" u="none">
              <a:solidFill>
                <a:srgbClr val="000000"/>
              </a:solidFill>
              <a:uFillTx/>
              <a:latin typeface="Arial"/>
            </a:endParaRPr>
          </a:p>
        </p:txBody>
      </p:sp>
      <p:sp>
        <p:nvSpPr>
          <p:cNvPr id="691" name="TextBox 14"/>
          <p:cNvSpPr/>
          <p:nvPr/>
        </p:nvSpPr>
        <p:spPr>
          <a:xfrm>
            <a:off x="9445320" y="357516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06</a:t>
            </a:r>
            <a:endParaRPr b="0" lang="es-ES" sz="4270" strike="noStrike" u="none">
              <a:solidFill>
                <a:srgbClr val="000000"/>
              </a:solidFill>
              <a:uFillTx/>
              <a:latin typeface="Arial"/>
            </a:endParaRPr>
          </a:p>
        </p:txBody>
      </p:sp>
      <p:sp>
        <p:nvSpPr>
          <p:cNvPr id="692" name="TextBox 15"/>
          <p:cNvSpPr/>
          <p:nvPr/>
        </p:nvSpPr>
        <p:spPr>
          <a:xfrm>
            <a:off x="9445320" y="448668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07</a:t>
            </a:r>
            <a:endParaRPr b="0" lang="es-ES" sz="4270" strike="noStrike" u="none">
              <a:solidFill>
                <a:srgbClr val="000000"/>
              </a:solidFill>
              <a:uFillTx/>
              <a:latin typeface="Arial"/>
            </a:endParaRPr>
          </a:p>
        </p:txBody>
      </p:sp>
      <p:sp>
        <p:nvSpPr>
          <p:cNvPr id="693" name="TextBox 16"/>
          <p:cNvSpPr/>
          <p:nvPr/>
        </p:nvSpPr>
        <p:spPr>
          <a:xfrm>
            <a:off x="9445320" y="536904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08</a:t>
            </a:r>
            <a:endParaRPr b="0" lang="es-ES" sz="4270" strike="noStrike" u="none">
              <a:solidFill>
                <a:srgbClr val="000000"/>
              </a:solidFill>
              <a:uFillTx/>
              <a:latin typeface="Arial"/>
            </a:endParaRPr>
          </a:p>
        </p:txBody>
      </p:sp>
      <p:sp>
        <p:nvSpPr>
          <p:cNvPr id="694" name="TextBox 17"/>
          <p:cNvSpPr/>
          <p:nvPr/>
        </p:nvSpPr>
        <p:spPr>
          <a:xfrm>
            <a:off x="9445320" y="631836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09</a:t>
            </a:r>
            <a:endParaRPr b="0" lang="es-ES" sz="4270" strike="noStrike" u="none">
              <a:solidFill>
                <a:srgbClr val="000000"/>
              </a:solidFill>
              <a:uFillTx/>
              <a:latin typeface="Arial"/>
            </a:endParaRPr>
          </a:p>
        </p:txBody>
      </p:sp>
      <p:sp>
        <p:nvSpPr>
          <p:cNvPr id="695" name="TextBox 18"/>
          <p:cNvSpPr/>
          <p:nvPr/>
        </p:nvSpPr>
        <p:spPr>
          <a:xfrm>
            <a:off x="9465120" y="7537320"/>
            <a:ext cx="933840" cy="650520"/>
          </a:xfrm>
          <a:prstGeom prst="rect">
            <a:avLst/>
          </a:prstGeom>
          <a:noFill/>
          <a:ln w="0">
            <a:noFill/>
          </a:ln>
        </p:spPr>
        <p:style>
          <a:lnRef idx="0"/>
          <a:fillRef idx="0"/>
          <a:effectRef idx="0"/>
          <a:fontRef idx="minor"/>
        </p:style>
        <p:txBody>
          <a:bodyPr lIns="0" rIns="0" tIns="0" bIns="0" anchor="t">
            <a:spAutoFit/>
          </a:bodyPr>
          <a:p>
            <a:pPr algn="ctr" defTabSz="914400">
              <a:lnSpc>
                <a:spcPts val="5125"/>
              </a:lnSpc>
            </a:pPr>
            <a:r>
              <a:rPr b="1" lang="en-US" sz="4270" spc="337" strike="noStrike" u="none">
                <a:solidFill>
                  <a:srgbClr val="1c5739"/>
                </a:solidFill>
                <a:uFillTx/>
                <a:latin typeface="Source Sans Pro"/>
                <a:ea typeface="Source Sans Pro"/>
              </a:rPr>
              <a:t>10</a:t>
            </a:r>
            <a:endParaRPr b="0" lang="es-ES" sz="4270" strike="noStrike" u="none">
              <a:solidFill>
                <a:srgbClr val="000000"/>
              </a:solidFill>
              <a:uFillTx/>
              <a:latin typeface="Arial"/>
            </a:endParaRPr>
          </a:p>
        </p:txBody>
      </p:sp>
      <p:pic>
        <p:nvPicPr>
          <p:cNvPr id="696" name="Imagen 1" descr="Imagen que contiene Flecha&#10;&#10;Descripción generada automáticamente"/>
          <p:cNvPicPr/>
          <p:nvPr/>
        </p:nvPicPr>
        <p:blipFill>
          <a:blip r:embed="rId6"/>
          <a:stretch/>
        </p:blipFill>
        <p:spPr>
          <a:xfrm>
            <a:off x="1600200" y="903420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97" name="Group 5"/>
          <p:cNvGrpSpPr/>
          <p:nvPr/>
        </p:nvGrpSpPr>
        <p:grpSpPr>
          <a:xfrm>
            <a:off x="-3885480" y="3289680"/>
            <a:ext cx="7552800" cy="6575040"/>
            <a:chOff x="-3885480" y="3289680"/>
            <a:chExt cx="7552800" cy="6575040"/>
          </a:xfrm>
        </p:grpSpPr>
        <p:sp>
          <p:nvSpPr>
            <p:cNvPr id="698" name="Freeform 6"/>
            <p:cNvSpPr/>
            <p:nvPr/>
          </p:nvSpPr>
          <p:spPr>
            <a:xfrm rot="19939800">
              <a:off x="-4231800" y="5189040"/>
              <a:ext cx="8279280" cy="401400"/>
            </a:xfrm>
            <a:custGeom>
              <a:avLst/>
              <a:gdLst>
                <a:gd name="textAreaLeft" fmla="*/ 0 w 8279280"/>
                <a:gd name="textAreaRight" fmla="*/ 8281080 w 8279280"/>
                <a:gd name="textAreaTop" fmla="*/ 0 h 401400"/>
                <a:gd name="textAreaBottom" fmla="*/ 403200 h 401400"/>
              </a:gdLst>
              <a:ahLst/>
              <a:rect l="textAreaLeft" t="textAreaTop" r="textAreaRight" b="textAreaBottom"/>
              <a:pathLst>
                <a:path w="2181366" h="106603">
                  <a:moveTo>
                    <a:pt x="0" y="0"/>
                  </a:moveTo>
                  <a:lnTo>
                    <a:pt x="2181366" y="0"/>
                  </a:lnTo>
                  <a:lnTo>
                    <a:pt x="2181366" y="106603"/>
                  </a:lnTo>
                  <a:lnTo>
                    <a:pt x="0" y="106603"/>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699" name="TextBox 7"/>
            <p:cNvSpPr/>
            <p:nvPr/>
          </p:nvSpPr>
          <p:spPr>
            <a:xfrm rot="19939800">
              <a:off x="-3328920" y="617400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700" name="Group 8"/>
          <p:cNvGrpSpPr/>
          <p:nvPr/>
        </p:nvGrpSpPr>
        <p:grpSpPr>
          <a:xfrm>
            <a:off x="4381920" y="-1004760"/>
            <a:ext cx="7319880" cy="6722640"/>
            <a:chOff x="4381920" y="-1004760"/>
            <a:chExt cx="7319880" cy="6722640"/>
          </a:xfrm>
        </p:grpSpPr>
        <p:sp>
          <p:nvSpPr>
            <p:cNvPr id="701" name="Freeform 9"/>
            <p:cNvSpPr/>
            <p:nvPr/>
          </p:nvSpPr>
          <p:spPr>
            <a:xfrm rot="19852800">
              <a:off x="3919320" y="1002960"/>
              <a:ext cx="8279280" cy="108000"/>
            </a:xfrm>
            <a:custGeom>
              <a:avLst/>
              <a:gdLst>
                <a:gd name="textAreaLeft" fmla="*/ 0 w 8279280"/>
                <a:gd name="textAreaRight" fmla="*/ 8281080 w 8279280"/>
                <a:gd name="textAreaTop" fmla="*/ 0 h 108000"/>
                <a:gd name="textAreaBottom" fmla="*/ 109800 h 108000"/>
              </a:gdLst>
              <a:ahLst/>
              <a:rect l="textAreaLeft" t="textAreaTop" r="textAreaRight" b="textAreaBottom"/>
              <a:pathLst>
                <a:path w="2181366" h="29282">
                  <a:moveTo>
                    <a:pt x="0" y="0"/>
                  </a:moveTo>
                  <a:lnTo>
                    <a:pt x="2181366" y="0"/>
                  </a:lnTo>
                  <a:lnTo>
                    <a:pt x="2181366" y="29282"/>
                  </a:lnTo>
                  <a:lnTo>
                    <a:pt x="0" y="2928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02" name="TextBox 10"/>
            <p:cNvSpPr/>
            <p:nvPr/>
          </p:nvSpPr>
          <p:spPr>
            <a:xfrm rot="19852800">
              <a:off x="4954680" y="201204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703" name="Freeform 11"/>
          <p:cNvSpPr/>
          <p:nvPr/>
        </p:nvSpPr>
        <p:spPr>
          <a:xfrm>
            <a:off x="7007400" y="7667280"/>
            <a:ext cx="721440" cy="1062720"/>
          </a:xfrm>
          <a:custGeom>
            <a:avLst/>
            <a:gdLst>
              <a:gd name="textAreaLeft" fmla="*/ 0 w 721440"/>
              <a:gd name="textAreaRight" fmla="*/ 723240 w 721440"/>
              <a:gd name="textAreaTop" fmla="*/ 0 h 1062720"/>
              <a:gd name="textAreaBottom" fmla="*/ 1064520 h 1062720"/>
            </a:gdLst>
            <a:ahLst/>
            <a:rect l="textAreaLeft" t="textAreaTop" r="textAreaRight" b="textAreaBottom"/>
            <a:pathLst>
              <a:path w="724731" h="1065909">
                <a:moveTo>
                  <a:pt x="0" y="0"/>
                </a:moveTo>
                <a:lnTo>
                  <a:pt x="724731" y="0"/>
                </a:lnTo>
                <a:lnTo>
                  <a:pt x="724731" y="1065908"/>
                </a:lnTo>
                <a:lnTo>
                  <a:pt x="0" y="1065908"/>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04" name="TextBox 15"/>
          <p:cNvSpPr/>
          <p:nvPr/>
        </p:nvSpPr>
        <p:spPr>
          <a:xfrm>
            <a:off x="1028880" y="6706080"/>
            <a:ext cx="6149880" cy="1428840"/>
          </a:xfrm>
          <a:prstGeom prst="rect">
            <a:avLst/>
          </a:prstGeom>
          <a:noFill/>
          <a:ln w="0">
            <a:noFill/>
          </a:ln>
        </p:spPr>
        <p:style>
          <a:lnRef idx="0"/>
          <a:fillRef idx="0"/>
          <a:effectRef idx="0"/>
          <a:fontRef idx="minor"/>
        </p:style>
        <p:txBody>
          <a:bodyPr lIns="0" rIns="0" tIns="0" bIns="0" anchor="t">
            <a:spAutoFit/>
          </a:bodyPr>
          <a:p>
            <a:pPr defTabSz="914400">
              <a:lnSpc>
                <a:spcPts val="5627"/>
              </a:lnSpc>
            </a:pPr>
            <a:r>
              <a:rPr b="0" lang="en-US" sz="5690" strike="noStrike" u="none">
                <a:solidFill>
                  <a:srgbClr val="040506"/>
                </a:solidFill>
                <a:uFillTx/>
                <a:latin typeface="Source Han Sans JP Heavy"/>
                <a:ea typeface="DejaVu Sans"/>
              </a:rPr>
              <a:t>Cuestiones económicas </a:t>
            </a:r>
            <a:endParaRPr b="0" lang="es-ES" sz="5690" strike="noStrike" u="none">
              <a:solidFill>
                <a:srgbClr val="000000"/>
              </a:solidFill>
              <a:uFillTx/>
              <a:latin typeface="Arial"/>
            </a:endParaRPr>
          </a:p>
        </p:txBody>
      </p:sp>
      <p:sp>
        <p:nvSpPr>
          <p:cNvPr id="705" name="Triángulo rectángulo 23"/>
          <p:cNvSpPr/>
          <p:nvPr/>
        </p:nvSpPr>
        <p:spPr>
          <a:xfrm rot="5400000">
            <a:off x="2122200" y="-1731600"/>
            <a:ext cx="4605120" cy="8524080"/>
          </a:xfrm>
          <a:prstGeom prst="rtTriangle">
            <a:avLst/>
          </a:prstGeom>
          <a:solidFill>
            <a:srgbClr val="1c5739"/>
          </a:solidFill>
          <a:ln>
            <a:solidFill>
              <a:srgbClr val="1c573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06" name="Marcador de número de diapositiva 26"/>
          <p:cNvSpPr/>
          <p:nvPr/>
        </p:nvSpPr>
        <p:spPr>
          <a:xfrm>
            <a:off x="14706720" y="89463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577A1DD5-25C4-4F50-9AF9-740B1715DD21}"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707" name="Imagen 18" descr="Imagen que contiene Logotipo&#10;&#10;Descripción generada automáticamente"/>
          <p:cNvPicPr/>
          <p:nvPr/>
        </p:nvPicPr>
        <p:blipFill>
          <a:blip r:embed="rId2"/>
          <a:stretch/>
        </p:blipFill>
        <p:spPr>
          <a:xfrm>
            <a:off x="3419280" y="8775000"/>
            <a:ext cx="1565280" cy="653040"/>
          </a:xfrm>
          <a:prstGeom prst="rect">
            <a:avLst/>
          </a:prstGeom>
          <a:noFill/>
          <a:ln w="0">
            <a:noFill/>
          </a:ln>
        </p:spPr>
      </p:pic>
      <p:pic>
        <p:nvPicPr>
          <p:cNvPr id="708" name="Google Shape;99;p1" descr=""/>
          <p:cNvPicPr/>
          <p:nvPr/>
        </p:nvPicPr>
        <p:blipFill>
          <a:blip r:embed="rId3"/>
          <a:stretch/>
        </p:blipFill>
        <p:spPr>
          <a:xfrm>
            <a:off x="5217480" y="8826840"/>
            <a:ext cx="1685520" cy="600840"/>
          </a:xfrm>
          <a:prstGeom prst="rect">
            <a:avLst/>
          </a:prstGeom>
          <a:noFill/>
          <a:ln w="0">
            <a:noFill/>
          </a:ln>
        </p:spPr>
      </p:pic>
      <p:sp>
        <p:nvSpPr>
          <p:cNvPr id="709" name="TextBox 15"/>
          <p:cNvSpPr/>
          <p:nvPr/>
        </p:nvSpPr>
        <p:spPr>
          <a:xfrm>
            <a:off x="7893000" y="1409760"/>
            <a:ext cx="8715240" cy="190296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Impulsamos el crecimiento de la oferta gastronómica de la zona a través de la promoción y difusión de rutas como la de la Tapa y el Cocktail  jornadas gastronómicas, celebración del día de la tapa, desayunos saludables para escolares, talleres de cocina saludable.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Informamos sobre dónde adquirir productos típicos, tradicionales, de tal forma que los visitantes y turistas consuman productos propios del destino y contribuyan directamente al crecimiento de la economía local y a pequeña escala. Además, organizamos actividades que dinamizan la economía local, como la “La lluvia de estrellas” y visitas guiadas.</a:t>
            </a:r>
            <a:endParaRPr b="0" lang="es-ES" sz="1490" strike="noStrike" u="none">
              <a:solidFill>
                <a:srgbClr val="000000"/>
              </a:solidFill>
              <a:uFillTx/>
              <a:latin typeface="Arial"/>
            </a:endParaRPr>
          </a:p>
        </p:txBody>
      </p:sp>
      <p:pic>
        <p:nvPicPr>
          <p:cNvPr id="710" name="Picture 2" descr="Objetivo 2 - HAMBRE CERO"/>
          <p:cNvPicPr/>
          <p:nvPr/>
        </p:nvPicPr>
        <p:blipFill>
          <a:blip r:embed="rId4"/>
          <a:stretch/>
        </p:blipFill>
        <p:spPr>
          <a:xfrm>
            <a:off x="6496560" y="1992600"/>
            <a:ext cx="1242720" cy="1242720"/>
          </a:xfrm>
          <a:prstGeom prst="rect">
            <a:avLst/>
          </a:prstGeom>
          <a:noFill/>
          <a:ln w="0">
            <a:noFill/>
          </a:ln>
        </p:spPr>
      </p:pic>
      <p:pic>
        <p:nvPicPr>
          <p:cNvPr id="711" name="Imagen 3" descr="Imagen que contiene Icono&#10;&#10;Descripción generada automáticamente"/>
          <p:cNvPicPr/>
          <p:nvPr/>
        </p:nvPicPr>
        <p:blipFill>
          <a:blip r:embed="rId5"/>
          <a:stretch/>
        </p:blipFill>
        <p:spPr>
          <a:xfrm>
            <a:off x="6479280" y="3772080"/>
            <a:ext cx="1242360" cy="1242360"/>
          </a:xfrm>
          <a:prstGeom prst="rect">
            <a:avLst/>
          </a:prstGeom>
          <a:noFill/>
          <a:ln w="0">
            <a:noFill/>
          </a:ln>
        </p:spPr>
      </p:pic>
      <p:pic>
        <p:nvPicPr>
          <p:cNvPr id="712" name="Imagen 11" descr="Imagen que contiene Tabla&#10;&#10;Descripción generada automáticamente"/>
          <p:cNvPicPr/>
          <p:nvPr/>
        </p:nvPicPr>
        <p:blipFill>
          <a:blip r:embed="rId6"/>
          <a:stretch/>
        </p:blipFill>
        <p:spPr>
          <a:xfrm>
            <a:off x="6479280" y="5879160"/>
            <a:ext cx="1242360" cy="1242360"/>
          </a:xfrm>
          <a:prstGeom prst="rect">
            <a:avLst/>
          </a:prstGeom>
          <a:noFill/>
          <a:ln w="0">
            <a:noFill/>
          </a:ln>
        </p:spPr>
      </p:pic>
      <p:sp>
        <p:nvSpPr>
          <p:cNvPr id="713" name="TextBox 15"/>
          <p:cNvSpPr/>
          <p:nvPr/>
        </p:nvSpPr>
        <p:spPr>
          <a:xfrm>
            <a:off x="7920000" y="3696120"/>
            <a:ext cx="8688240" cy="168012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Apostamos por la innovación y la transformación digital para generar una oferta turística más eficiente, inclusiva y sostenible que dé lugar a un turismo inteligente y responsable.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A través de la Concejalía de Turismo, ponemos a disposición de los turistas y visitantes una pantalla táctil en el exterior del establecimiento y tablets en el interior, con información turística sobre Puerto Lumbreras. </a:t>
            </a:r>
            <a:endParaRPr b="0" lang="es-ES" sz="1490" strike="noStrike" u="none">
              <a:solidFill>
                <a:srgbClr val="000000"/>
              </a:solidFill>
              <a:uFillTx/>
              <a:latin typeface="Arial"/>
            </a:endParaRPr>
          </a:p>
          <a:p>
            <a:pPr algn="just" defTabSz="914400">
              <a:lnSpc>
                <a:spcPts val="2055"/>
              </a:lnSpc>
              <a:spcBef>
                <a:spcPts val="300"/>
              </a:spcBef>
              <a:spcAft>
                <a:spcPts val="300"/>
              </a:spcAft>
            </a:pPr>
            <a:endParaRPr b="0" lang="es-ES" sz="1490" strike="noStrike" u="none">
              <a:solidFill>
                <a:srgbClr val="000000"/>
              </a:solidFill>
              <a:uFillTx/>
              <a:latin typeface="Arial"/>
            </a:endParaRPr>
          </a:p>
        </p:txBody>
      </p:sp>
      <p:sp>
        <p:nvSpPr>
          <p:cNvPr id="714" name="TextBox 15"/>
          <p:cNvSpPr/>
          <p:nvPr/>
        </p:nvSpPr>
        <p:spPr>
          <a:xfrm>
            <a:off x="7903800" y="5448240"/>
            <a:ext cx="8704440" cy="2501280"/>
          </a:xfrm>
          <a:prstGeom prst="rect">
            <a:avLst/>
          </a:prstGeom>
          <a:noFill/>
          <a:ln w="0">
            <a:noFill/>
          </a:ln>
        </p:spPr>
        <p:style>
          <a:lnRef idx="0"/>
          <a:fillRef idx="0"/>
          <a:effectRef idx="0"/>
          <a:fontRef idx="minor"/>
        </p:style>
        <p:txBody>
          <a:bodyPr lIns="0" rIns="0" tIns="0" bIns="0" anchor="t">
            <a:spAutoFit/>
          </a:bodyPr>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Preservamos la identidad de los destinos, con la puesta en valor del patrimonio histórico, cultural y tradicional, así como los productos locales con una apuesta por promocionar las ciudades y los transportes sostenibles. </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A través de más de 35 visitas guiadas subvencionadas por el Ayuntamiento de Puerto Lumbreras ponemos en valor nuestro patrimonio cultural, histórico y tradicional.</a:t>
            </a:r>
            <a:endParaRPr b="0" lang="es-ES" sz="1490" strike="noStrike" u="none">
              <a:solidFill>
                <a:srgbClr val="000000"/>
              </a:solidFill>
              <a:uFillTx/>
              <a:latin typeface="Arial"/>
            </a:endParaRPr>
          </a:p>
          <a:p>
            <a:pPr lvl="1" marL="321480" indent="-159480" algn="just" defTabSz="914400">
              <a:lnSpc>
                <a:spcPts val="2055"/>
              </a:lnSpc>
              <a:spcBef>
                <a:spcPts val="300"/>
              </a:spcBef>
              <a:spcAft>
                <a:spcPts val="300"/>
              </a:spcAft>
              <a:buClr>
                <a:srgbClr val="231f20"/>
              </a:buClr>
              <a:buFont typeface="Arial"/>
              <a:buChar char="•"/>
            </a:pPr>
            <a:r>
              <a:rPr b="0" lang="es-ES" sz="1490" strike="noStrike" u="none">
                <a:solidFill>
                  <a:srgbClr val="231f20"/>
                </a:solidFill>
                <a:uFillTx/>
                <a:latin typeface="Source Sans Pro"/>
                <a:ea typeface="Source Sans Pro"/>
              </a:rPr>
              <a:t>Informamos y promocionamos la gastronomía y el folclore local, con la asistencia a ferias,  colaboración con el grupo de  “Coros y Danza de Puerto Lumbreras”, degustación de productos típicos, así como organización del Festival Internacional de Floclore de Puerto Lumbreras y promoción del Centro Folklórico de la localidad.   </a:t>
            </a:r>
            <a:endParaRPr b="0" lang="es-ES" sz="1490" strike="noStrike" u="none">
              <a:solidFill>
                <a:srgbClr val="000000"/>
              </a:solidFill>
              <a:uFillTx/>
              <a:latin typeface="Arial"/>
            </a:endParaRPr>
          </a:p>
        </p:txBody>
      </p:sp>
      <p:pic>
        <p:nvPicPr>
          <p:cNvPr id="715" name="Imagen 13" descr="Imagen que contiene Flecha&#10;&#10;Descripción generada automáticamente"/>
          <p:cNvPicPr/>
          <p:nvPr/>
        </p:nvPicPr>
        <p:blipFill>
          <a:blip r:embed="rId7"/>
          <a:stretch/>
        </p:blipFill>
        <p:spPr>
          <a:xfrm>
            <a:off x="1828800" y="8729280"/>
            <a:ext cx="1265040" cy="906840"/>
          </a:xfrm>
          <a:prstGeom prst="rect">
            <a:avLst/>
          </a:prstGeom>
          <a:noFill/>
          <a:ln w="0">
            <a:noFill/>
          </a:ln>
        </p:spPr>
      </p:pic>
      <p:pic>
        <p:nvPicPr>
          <p:cNvPr id="716" name="Imagen2" descr=""/>
          <p:cNvPicPr/>
          <p:nvPr/>
        </p:nvPicPr>
        <p:blipFill>
          <a:blip r:embed="rId8"/>
          <a:stretch/>
        </p:blipFill>
        <p:spPr>
          <a:xfrm>
            <a:off x="10253880" y="7911360"/>
            <a:ext cx="1499400" cy="1385640"/>
          </a:xfrm>
          <a:prstGeom prst="rect">
            <a:avLst/>
          </a:prstGeom>
          <a:noFill/>
          <a:ln w="0">
            <a:noFill/>
          </a:ln>
        </p:spPr>
      </p:pic>
      <p:pic>
        <p:nvPicPr>
          <p:cNvPr id="717" name="Imagen1" descr=""/>
          <p:cNvPicPr/>
          <p:nvPr/>
        </p:nvPicPr>
        <p:blipFill>
          <a:blip r:embed="rId9"/>
          <a:stretch/>
        </p:blipFill>
        <p:spPr>
          <a:xfrm>
            <a:off x="11887200" y="7911360"/>
            <a:ext cx="1985760" cy="1397160"/>
          </a:xfrm>
          <a:prstGeom prst="rect">
            <a:avLst/>
          </a:prstGeom>
          <a:noFill/>
          <a:ln w="0">
            <a:noFill/>
          </a:ln>
        </p:spPr>
      </p:pic>
      <p:pic>
        <p:nvPicPr>
          <p:cNvPr id="718" name="Imagen4" descr=""/>
          <p:cNvPicPr/>
          <p:nvPr/>
        </p:nvPicPr>
        <p:blipFill>
          <a:blip r:embed="rId10"/>
          <a:stretch/>
        </p:blipFill>
        <p:spPr>
          <a:xfrm>
            <a:off x="10363320" y="9334440"/>
            <a:ext cx="3340800" cy="427320"/>
          </a:xfrm>
          <a:prstGeom prst="rect">
            <a:avLst/>
          </a:prstGeom>
          <a:noFill/>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719" name="Group 4"/>
          <p:cNvGrpSpPr/>
          <p:nvPr/>
        </p:nvGrpSpPr>
        <p:grpSpPr>
          <a:xfrm>
            <a:off x="9105480" y="3510360"/>
            <a:ext cx="376920" cy="359640"/>
            <a:chOff x="9105480" y="3510360"/>
            <a:chExt cx="376920" cy="359640"/>
          </a:xfrm>
        </p:grpSpPr>
        <p:sp>
          <p:nvSpPr>
            <p:cNvPr id="720" name="Freeform 5"/>
            <p:cNvSpPr/>
            <p:nvPr/>
          </p:nvSpPr>
          <p:spPr>
            <a:xfrm>
              <a:off x="910548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721" name="Group 6"/>
          <p:cNvGrpSpPr/>
          <p:nvPr/>
        </p:nvGrpSpPr>
        <p:grpSpPr>
          <a:xfrm>
            <a:off x="8435520" y="1355400"/>
            <a:ext cx="1716840" cy="2061000"/>
            <a:chOff x="8435520" y="1355400"/>
            <a:chExt cx="1716840" cy="2061000"/>
          </a:xfrm>
        </p:grpSpPr>
        <p:sp>
          <p:nvSpPr>
            <p:cNvPr id="722" name="Freeform 7"/>
            <p:cNvSpPr/>
            <p:nvPr/>
          </p:nvSpPr>
          <p:spPr>
            <a:xfrm>
              <a:off x="843552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723" name="Group 8"/>
          <p:cNvGrpSpPr/>
          <p:nvPr/>
        </p:nvGrpSpPr>
        <p:grpSpPr>
          <a:xfrm>
            <a:off x="11474640" y="3510360"/>
            <a:ext cx="376920" cy="359640"/>
            <a:chOff x="11474640" y="3510360"/>
            <a:chExt cx="376920" cy="359640"/>
          </a:xfrm>
        </p:grpSpPr>
        <p:sp>
          <p:nvSpPr>
            <p:cNvPr id="724" name="Freeform 9"/>
            <p:cNvSpPr/>
            <p:nvPr/>
          </p:nvSpPr>
          <p:spPr>
            <a:xfrm>
              <a:off x="1147464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725" name="Group 10"/>
          <p:cNvGrpSpPr/>
          <p:nvPr/>
        </p:nvGrpSpPr>
        <p:grpSpPr>
          <a:xfrm>
            <a:off x="10804680" y="1355400"/>
            <a:ext cx="1716840" cy="2061000"/>
            <a:chOff x="10804680" y="1355400"/>
            <a:chExt cx="1716840" cy="2061000"/>
          </a:xfrm>
        </p:grpSpPr>
        <p:sp>
          <p:nvSpPr>
            <p:cNvPr id="726" name="Freeform 11"/>
            <p:cNvSpPr/>
            <p:nvPr/>
          </p:nvSpPr>
          <p:spPr>
            <a:xfrm>
              <a:off x="1080468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727" name="Group 12"/>
          <p:cNvGrpSpPr/>
          <p:nvPr/>
        </p:nvGrpSpPr>
        <p:grpSpPr>
          <a:xfrm>
            <a:off x="13842000" y="3510360"/>
            <a:ext cx="376920" cy="359640"/>
            <a:chOff x="13842000" y="3510360"/>
            <a:chExt cx="376920" cy="359640"/>
          </a:xfrm>
        </p:grpSpPr>
        <p:sp>
          <p:nvSpPr>
            <p:cNvPr id="728" name="Freeform 13"/>
            <p:cNvSpPr/>
            <p:nvPr/>
          </p:nvSpPr>
          <p:spPr>
            <a:xfrm>
              <a:off x="1384200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729" name="Group 14"/>
          <p:cNvGrpSpPr/>
          <p:nvPr/>
        </p:nvGrpSpPr>
        <p:grpSpPr>
          <a:xfrm>
            <a:off x="13172040" y="1355400"/>
            <a:ext cx="1716840" cy="2061000"/>
            <a:chOff x="13172040" y="1355400"/>
            <a:chExt cx="1716840" cy="2061000"/>
          </a:xfrm>
        </p:grpSpPr>
        <p:sp>
          <p:nvSpPr>
            <p:cNvPr id="730" name="Freeform 15"/>
            <p:cNvSpPr/>
            <p:nvPr/>
          </p:nvSpPr>
          <p:spPr>
            <a:xfrm>
              <a:off x="1317204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731" name="Group 16"/>
          <p:cNvGrpSpPr/>
          <p:nvPr/>
        </p:nvGrpSpPr>
        <p:grpSpPr>
          <a:xfrm>
            <a:off x="16209360" y="3510360"/>
            <a:ext cx="376920" cy="359640"/>
            <a:chOff x="16209360" y="3510360"/>
            <a:chExt cx="376920" cy="359640"/>
          </a:xfrm>
        </p:grpSpPr>
        <p:sp>
          <p:nvSpPr>
            <p:cNvPr id="732" name="Freeform 17"/>
            <p:cNvSpPr/>
            <p:nvPr/>
          </p:nvSpPr>
          <p:spPr>
            <a:xfrm>
              <a:off x="1620936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733" name="Group 18"/>
          <p:cNvGrpSpPr/>
          <p:nvPr/>
        </p:nvGrpSpPr>
        <p:grpSpPr>
          <a:xfrm>
            <a:off x="15539040" y="1355400"/>
            <a:ext cx="1716840" cy="2061000"/>
            <a:chOff x="15539040" y="1355400"/>
            <a:chExt cx="1716840" cy="2061000"/>
          </a:xfrm>
        </p:grpSpPr>
        <p:sp>
          <p:nvSpPr>
            <p:cNvPr id="734" name="Freeform 19"/>
            <p:cNvSpPr/>
            <p:nvPr/>
          </p:nvSpPr>
          <p:spPr>
            <a:xfrm>
              <a:off x="1553904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735" name="Freeform 20"/>
          <p:cNvSpPr/>
          <p:nvPr/>
        </p:nvSpPr>
        <p:spPr>
          <a:xfrm rot="10800000">
            <a:off x="1800" y="-1258200"/>
            <a:ext cx="8740800" cy="2508840"/>
          </a:xfrm>
          <a:custGeom>
            <a:avLst/>
            <a:gdLst>
              <a:gd name="textAreaLeft" fmla="*/ 0 w 8740800"/>
              <a:gd name="textAreaRight" fmla="*/ 8742600 w 8740800"/>
              <a:gd name="textAreaTop" fmla="*/ 0 h 2508840"/>
              <a:gd name="textAreaBottom" fmla="*/ 2510640 h 2508840"/>
            </a:gdLst>
            <a:ahLst/>
            <a:rect l="textAreaLeft" t="textAreaTop" r="textAreaRight" b="textAreaBottom"/>
            <a:pathLst>
              <a:path w="8744064" h="2511931">
                <a:moveTo>
                  <a:pt x="0" y="0"/>
                </a:moveTo>
                <a:lnTo>
                  <a:pt x="8744064" y="0"/>
                </a:lnTo>
                <a:lnTo>
                  <a:pt x="8744064" y="2511931"/>
                </a:lnTo>
                <a:lnTo>
                  <a:pt x="0" y="2511931"/>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36" name="Freeform 21"/>
          <p:cNvSpPr/>
          <p:nvPr/>
        </p:nvSpPr>
        <p:spPr>
          <a:xfrm>
            <a:off x="8898480" y="1795320"/>
            <a:ext cx="790920" cy="783720"/>
          </a:xfrm>
          <a:custGeom>
            <a:avLst/>
            <a:gdLst>
              <a:gd name="textAreaLeft" fmla="*/ 0 w 790920"/>
              <a:gd name="textAreaRight" fmla="*/ 792720 w 790920"/>
              <a:gd name="textAreaTop" fmla="*/ 0 h 783720"/>
              <a:gd name="textAreaBottom" fmla="*/ 785520 h 783720"/>
            </a:gdLst>
            <a:ahLst/>
            <a:rect l="textAreaLeft" t="textAreaTop" r="textAreaRight" b="textAreaBottom"/>
            <a:pathLst>
              <a:path w="794233" h="787012">
                <a:moveTo>
                  <a:pt x="0" y="0"/>
                </a:moveTo>
                <a:lnTo>
                  <a:pt x="794233" y="0"/>
                </a:lnTo>
                <a:lnTo>
                  <a:pt x="794233" y="787013"/>
                </a:lnTo>
                <a:lnTo>
                  <a:pt x="0" y="787013"/>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37" name="Freeform 22"/>
          <p:cNvSpPr/>
          <p:nvPr/>
        </p:nvSpPr>
        <p:spPr>
          <a:xfrm>
            <a:off x="11177280" y="1722600"/>
            <a:ext cx="972360" cy="972360"/>
          </a:xfrm>
          <a:custGeom>
            <a:avLst/>
            <a:gdLst>
              <a:gd name="textAreaLeft" fmla="*/ 0 w 972360"/>
              <a:gd name="textAreaRight" fmla="*/ 974160 w 972360"/>
              <a:gd name="textAreaTop" fmla="*/ 0 h 972360"/>
              <a:gd name="textAreaBottom" fmla="*/ 974160 h 972360"/>
            </a:gdLst>
            <a:ahLst/>
            <a:rect l="textAreaLeft" t="textAreaTop" r="textAreaRight" b="textAreaBottom"/>
            <a:pathLst>
              <a:path w="975425" h="975425">
                <a:moveTo>
                  <a:pt x="0" y="0"/>
                </a:moveTo>
                <a:lnTo>
                  <a:pt x="975425" y="0"/>
                </a:lnTo>
                <a:lnTo>
                  <a:pt x="975425" y="975425"/>
                </a:lnTo>
                <a:lnTo>
                  <a:pt x="0" y="975425"/>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38" name="Freeform 23"/>
          <p:cNvSpPr/>
          <p:nvPr/>
        </p:nvSpPr>
        <p:spPr>
          <a:xfrm>
            <a:off x="13477680" y="1905840"/>
            <a:ext cx="1105200" cy="654120"/>
          </a:xfrm>
          <a:custGeom>
            <a:avLst/>
            <a:gdLst>
              <a:gd name="textAreaLeft" fmla="*/ 0 w 1105200"/>
              <a:gd name="textAreaRight" fmla="*/ 1107000 w 1105200"/>
              <a:gd name="textAreaTop" fmla="*/ 0 h 654120"/>
              <a:gd name="textAreaBottom" fmla="*/ 655920 h 654120"/>
            </a:gdLst>
            <a:ahLst/>
            <a:rect l="textAreaLeft" t="textAreaTop" r="textAreaRight" b="textAreaBottom"/>
            <a:pathLst>
              <a:path w="1108349" h="657242">
                <a:moveTo>
                  <a:pt x="0" y="0"/>
                </a:moveTo>
                <a:lnTo>
                  <a:pt x="1108349" y="0"/>
                </a:lnTo>
                <a:lnTo>
                  <a:pt x="1108349" y="657242"/>
                </a:lnTo>
                <a:lnTo>
                  <a:pt x="0" y="65724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39" name="Freeform 24"/>
          <p:cNvSpPr/>
          <p:nvPr/>
        </p:nvSpPr>
        <p:spPr>
          <a:xfrm>
            <a:off x="16006320" y="1746720"/>
            <a:ext cx="893160" cy="923760"/>
          </a:xfrm>
          <a:custGeom>
            <a:avLst/>
            <a:gdLst>
              <a:gd name="textAreaLeft" fmla="*/ 0 w 893160"/>
              <a:gd name="textAreaRight" fmla="*/ 894960 w 893160"/>
              <a:gd name="textAreaTop" fmla="*/ 0 h 923760"/>
              <a:gd name="textAreaBottom" fmla="*/ 925560 h 923760"/>
            </a:gdLst>
            <a:ahLst/>
            <a:rect l="textAreaLeft" t="textAreaTop" r="textAreaRight" b="textAreaBottom"/>
            <a:pathLst>
              <a:path w="896554" h="926888">
                <a:moveTo>
                  <a:pt x="0" y="0"/>
                </a:moveTo>
                <a:lnTo>
                  <a:pt x="896554" y="0"/>
                </a:lnTo>
                <a:lnTo>
                  <a:pt x="896554" y="926889"/>
                </a:lnTo>
                <a:lnTo>
                  <a:pt x="0" y="926889"/>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40" name="TextBox 25"/>
          <p:cNvSpPr/>
          <p:nvPr/>
        </p:nvSpPr>
        <p:spPr>
          <a:xfrm>
            <a:off x="1378800" y="1460160"/>
            <a:ext cx="7245360" cy="637200"/>
          </a:xfrm>
          <a:prstGeom prst="rect">
            <a:avLst/>
          </a:prstGeom>
          <a:noFill/>
          <a:ln w="0">
            <a:noFill/>
          </a:ln>
        </p:spPr>
        <p:style>
          <a:lnRef idx="0"/>
          <a:fillRef idx="0"/>
          <a:effectRef idx="0"/>
          <a:fontRef idx="minor"/>
        </p:style>
        <p:txBody>
          <a:bodyPr lIns="0" rIns="0" tIns="0" bIns="0" anchor="t">
            <a:spAutoFit/>
          </a:bodyPr>
          <a:p>
            <a:pPr defTabSz="914400">
              <a:lnSpc>
                <a:spcPts val="5020"/>
              </a:lnSpc>
            </a:pPr>
            <a:r>
              <a:rPr b="0" lang="en-US" sz="5070" strike="noStrike" u="none">
                <a:solidFill>
                  <a:srgbClr val="040506"/>
                </a:solidFill>
                <a:uFillTx/>
                <a:latin typeface="Source Han Sans JP Heavy"/>
                <a:ea typeface="DejaVu Sans"/>
              </a:rPr>
              <a:t>4.2 Análisis externo</a:t>
            </a:r>
            <a:endParaRPr b="0" lang="es-ES" sz="5070" strike="noStrike" u="none">
              <a:solidFill>
                <a:srgbClr val="000000"/>
              </a:solidFill>
              <a:uFillTx/>
              <a:latin typeface="Arial"/>
            </a:endParaRPr>
          </a:p>
        </p:txBody>
      </p:sp>
      <p:sp>
        <p:nvSpPr>
          <p:cNvPr id="741" name="TextBox 26"/>
          <p:cNvSpPr/>
          <p:nvPr/>
        </p:nvSpPr>
        <p:spPr>
          <a:xfrm>
            <a:off x="1378800" y="2649960"/>
            <a:ext cx="6215760" cy="7617240"/>
          </a:xfrm>
          <a:prstGeom prst="rect">
            <a:avLst/>
          </a:prstGeom>
          <a:noFill/>
          <a:ln w="0">
            <a:noFill/>
          </a:ln>
        </p:spPr>
        <p:style>
          <a:lnRef idx="0"/>
          <a:fillRef idx="0"/>
          <a:effectRef idx="0"/>
          <a:fontRef idx="minor"/>
        </p:style>
        <p:txBody>
          <a:bodyPr lIns="0" rIns="0" tIns="0" bIns="0" anchor="t">
            <a:spAutoFit/>
          </a:bodyPr>
          <a:p>
            <a:pPr algn="just" defTabSz="914400">
              <a:lnSpc>
                <a:spcPts val="2999"/>
              </a:lnSpc>
            </a:pPr>
            <a:r>
              <a:rPr b="0" lang="es-ES" sz="2000" strike="noStrike" u="none">
                <a:solidFill>
                  <a:srgbClr val="040506"/>
                </a:solidFill>
                <a:uFillTx/>
                <a:latin typeface="Source Sans Pro"/>
                <a:ea typeface="Source Sans Pro"/>
              </a:rPr>
              <a:t>A continuación, se ha realizado un diagnóstico de las cuestiones externas (capacidades, compromisos, políticas y procesos) con el objetivo de identificar aquellos </a:t>
            </a:r>
            <a:r>
              <a:rPr b="1" lang="es-ES" sz="2000" strike="noStrike" u="none">
                <a:solidFill>
                  <a:srgbClr val="040506"/>
                </a:solidFill>
                <a:uFillTx/>
                <a:latin typeface="Source Sans Pro"/>
                <a:ea typeface="Source Sans Pro"/>
              </a:rPr>
              <a:t>retos y oportunidades</a:t>
            </a:r>
            <a:r>
              <a:rPr b="0" lang="es-ES" sz="2000" strike="noStrike" u="none">
                <a:solidFill>
                  <a:srgbClr val="040506"/>
                </a:solidFill>
                <a:uFillTx/>
                <a:latin typeface="Source Sans Pro"/>
                <a:ea typeface="Source Sans Pro"/>
              </a:rPr>
              <a:t> a los que nos enfrentamos respecto a nuestra contribución a los ODS.</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r>
              <a:rPr b="0" lang="es-ES" sz="2000" strike="noStrike" u="none">
                <a:solidFill>
                  <a:srgbClr val="040506"/>
                </a:solidFill>
                <a:uFillTx/>
                <a:latin typeface="Source Sans Pro"/>
                <a:ea typeface="Source Sans Pro"/>
              </a:rPr>
              <a:t>En este análisis también se han considerado los posibles requisitos legales, que afecten a los procesos y servicios prestados, así como la normativa económica, sociocultural y medioambiental clave para la consecución de los ODS será revisada por el Comité de Mejora y Sostenibilidad, con carácter anual y reflejada en el Listado de </a:t>
            </a:r>
            <a:r>
              <a:rPr b="1" lang="es-ES" sz="2000" strike="noStrike" u="none">
                <a:solidFill>
                  <a:srgbClr val="040506"/>
                </a:solidFill>
                <a:uFillTx/>
                <a:latin typeface="Source Sans Pro"/>
                <a:ea typeface="Source Sans Pro"/>
              </a:rPr>
              <a:t>Requisitos legales y Normativo (A-POFT01-1).</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r>
              <a:rPr b="0" lang="es-ES" sz="2000" strike="noStrike" u="none">
                <a:solidFill>
                  <a:srgbClr val="040506"/>
                </a:solidFill>
                <a:uFillTx/>
                <a:latin typeface="Source Sans Pro"/>
                <a:ea typeface="Source Sans Pro"/>
              </a:rPr>
              <a:t>El análisis de cuestiones internas y externas queda reflejado a continuación en el Análisis DAFO.</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defTabSz="914400">
              <a:lnSpc>
                <a:spcPts val="2999"/>
              </a:lnSpc>
            </a:pPr>
            <a:endParaRPr b="0" lang="es-ES" sz="2000" strike="noStrike" u="none">
              <a:solidFill>
                <a:srgbClr val="000000"/>
              </a:solidFill>
              <a:uFillTx/>
              <a:latin typeface="Arial"/>
            </a:endParaRPr>
          </a:p>
        </p:txBody>
      </p:sp>
      <p:sp>
        <p:nvSpPr>
          <p:cNvPr id="742" name="Freeform 27"/>
          <p:cNvSpPr/>
          <p:nvPr/>
        </p:nvSpPr>
        <p:spPr>
          <a:xfrm>
            <a:off x="-874440" y="92455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43" name="Marcador de número de diapositiva 28"/>
          <p:cNvSpPr/>
          <p:nvPr/>
        </p:nvSpPr>
        <p:spPr>
          <a:xfrm>
            <a:off x="15155640" y="969768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A819FCDA-EC87-47BB-8F0C-3C4F37FDCE3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744" name="Imagen 18" descr="Imagen que contiene Logotipo&#10;&#10;Descripción generada automáticamente"/>
          <p:cNvPicPr/>
          <p:nvPr/>
        </p:nvPicPr>
        <p:blipFill>
          <a:blip r:embed="rId7"/>
          <a:stretch/>
        </p:blipFill>
        <p:spPr>
          <a:xfrm>
            <a:off x="13669920" y="8807400"/>
            <a:ext cx="1565280" cy="653040"/>
          </a:xfrm>
          <a:prstGeom prst="rect">
            <a:avLst/>
          </a:prstGeom>
          <a:noFill/>
          <a:ln w="0">
            <a:noFill/>
          </a:ln>
        </p:spPr>
      </p:pic>
      <p:pic>
        <p:nvPicPr>
          <p:cNvPr id="745" name="Google Shape;99;p1" descr=""/>
          <p:cNvPicPr/>
          <p:nvPr/>
        </p:nvPicPr>
        <p:blipFill>
          <a:blip r:embed="rId8"/>
          <a:stretch/>
        </p:blipFill>
        <p:spPr>
          <a:xfrm>
            <a:off x="15468480" y="8859600"/>
            <a:ext cx="1685520" cy="600840"/>
          </a:xfrm>
          <a:prstGeom prst="rect">
            <a:avLst/>
          </a:prstGeom>
          <a:noFill/>
          <a:ln w="0">
            <a:noFill/>
          </a:ln>
        </p:spPr>
      </p:pic>
      <p:pic>
        <p:nvPicPr>
          <p:cNvPr id="746" name="Imagen 27" descr=""/>
          <p:cNvPicPr/>
          <p:nvPr/>
        </p:nvPicPr>
        <p:blipFill>
          <a:blip r:embed="rId9"/>
          <a:srcRect l="0" t="12314" r="0" b="12314"/>
          <a:stretch/>
        </p:blipFill>
        <p:spPr>
          <a:xfrm>
            <a:off x="8409960" y="3299040"/>
            <a:ext cx="8846280" cy="4998960"/>
          </a:xfrm>
          <a:prstGeom prst="rect">
            <a:avLst/>
          </a:prstGeom>
          <a:noFill/>
          <a:ln w="0">
            <a:noFill/>
          </a:ln>
        </p:spPr>
      </p:pic>
      <p:pic>
        <p:nvPicPr>
          <p:cNvPr id="747" name="Imagen 1" descr="Imagen que contiene Flecha&#10;&#10;Descripción generada automáticamente"/>
          <p:cNvPicPr/>
          <p:nvPr/>
        </p:nvPicPr>
        <p:blipFill>
          <a:blip r:embed="rId10"/>
          <a:stretch/>
        </p:blipFill>
        <p:spPr>
          <a:xfrm>
            <a:off x="12039480" y="872496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748" name="Group 2"/>
          <p:cNvGrpSpPr/>
          <p:nvPr/>
        </p:nvGrpSpPr>
        <p:grpSpPr>
          <a:xfrm>
            <a:off x="1028880" y="3417120"/>
            <a:ext cx="7416720" cy="3065400"/>
            <a:chOff x="1028880" y="3417120"/>
            <a:chExt cx="7416720" cy="3065400"/>
          </a:xfrm>
        </p:grpSpPr>
        <p:sp>
          <p:nvSpPr>
            <p:cNvPr id="749" name="Freeform 3"/>
            <p:cNvSpPr/>
            <p:nvPr/>
          </p:nvSpPr>
          <p:spPr>
            <a:xfrm>
              <a:off x="1028880" y="3521520"/>
              <a:ext cx="7416720" cy="782640"/>
            </a:xfrm>
            <a:custGeom>
              <a:avLst/>
              <a:gdLst>
                <a:gd name="textAreaLeft" fmla="*/ 0 w 7416720"/>
                <a:gd name="textAreaRight" fmla="*/ 7418520 w 7416720"/>
                <a:gd name="textAreaTop" fmla="*/ 0 h 782640"/>
                <a:gd name="textAreaBottom" fmla="*/ 784440 h 782640"/>
              </a:gdLst>
              <a:ahLst/>
              <a:rect l="textAreaLeft" t="textAreaTop" r="textAreaRight" b="textAreaBottom"/>
              <a:pathLst>
                <a:path w="2034514" h="215446">
                  <a:moveTo>
                    <a:pt x="0" y="0"/>
                  </a:moveTo>
                  <a:lnTo>
                    <a:pt x="2034514" y="0"/>
                  </a:lnTo>
                  <a:lnTo>
                    <a:pt x="2034514" y="215446"/>
                  </a:lnTo>
                  <a:lnTo>
                    <a:pt x="0" y="215446"/>
                  </a:lnTo>
                  <a:close/>
                </a:path>
              </a:pathLst>
            </a:custGeom>
            <a:solidFill>
              <a:srgbClr val="ff3131"/>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50" name="TextBox 4"/>
            <p:cNvSpPr/>
            <p:nvPr/>
          </p:nvSpPr>
          <p:spPr>
            <a:xfrm>
              <a:off x="1028880" y="341712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381"/>
                </a:lnSpc>
                <a:tabLst>
                  <a:tab algn="l" pos="0"/>
                </a:tabLst>
              </a:pPr>
              <a:r>
                <a:rPr b="0" lang="en-US" sz="1700" strike="noStrike" u="none">
                  <a:solidFill>
                    <a:srgbClr val="fdfbfb"/>
                  </a:solidFill>
                  <a:uFillTx/>
                  <a:latin typeface="Source Sans Pro"/>
                  <a:ea typeface="Source Sans Pro"/>
                </a:rPr>
                <a:t>DEBILIDADES</a:t>
              </a:r>
              <a:endParaRPr b="0" lang="es-ES" sz="1700" strike="noStrike" u="none">
                <a:solidFill>
                  <a:srgbClr val="000000"/>
                </a:solidFill>
                <a:uFillTx/>
                <a:latin typeface="Arial"/>
              </a:endParaRPr>
            </a:p>
          </p:txBody>
        </p:sp>
      </p:grpSp>
      <p:grpSp>
        <p:nvGrpSpPr>
          <p:cNvPr id="751" name="Group 5"/>
          <p:cNvGrpSpPr/>
          <p:nvPr/>
        </p:nvGrpSpPr>
        <p:grpSpPr>
          <a:xfrm>
            <a:off x="9144000" y="3453840"/>
            <a:ext cx="7416720" cy="3065400"/>
            <a:chOff x="9144000" y="3453840"/>
            <a:chExt cx="7416720" cy="3065400"/>
          </a:xfrm>
        </p:grpSpPr>
        <p:sp>
          <p:nvSpPr>
            <p:cNvPr id="752" name="Freeform 6"/>
            <p:cNvSpPr/>
            <p:nvPr/>
          </p:nvSpPr>
          <p:spPr>
            <a:xfrm>
              <a:off x="9144000" y="3557880"/>
              <a:ext cx="7416720" cy="782640"/>
            </a:xfrm>
            <a:custGeom>
              <a:avLst/>
              <a:gdLst>
                <a:gd name="textAreaLeft" fmla="*/ 0 w 7416720"/>
                <a:gd name="textAreaRight" fmla="*/ 7418520 w 7416720"/>
                <a:gd name="textAreaTop" fmla="*/ 0 h 782640"/>
                <a:gd name="textAreaBottom" fmla="*/ 784440 h 782640"/>
              </a:gdLst>
              <a:ahLst/>
              <a:rect l="textAreaLeft" t="textAreaTop" r="textAreaRight" b="textAreaBottom"/>
              <a:pathLst>
                <a:path w="2034514" h="215446">
                  <a:moveTo>
                    <a:pt x="0" y="0"/>
                  </a:moveTo>
                  <a:lnTo>
                    <a:pt x="2034514" y="0"/>
                  </a:lnTo>
                  <a:lnTo>
                    <a:pt x="2034514" y="215446"/>
                  </a:lnTo>
                  <a:lnTo>
                    <a:pt x="0" y="215446"/>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53" name="TextBox 7"/>
            <p:cNvSpPr/>
            <p:nvPr/>
          </p:nvSpPr>
          <p:spPr>
            <a:xfrm>
              <a:off x="9144000" y="345384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381"/>
                </a:lnSpc>
                <a:tabLst>
                  <a:tab algn="l" pos="0"/>
                </a:tabLst>
              </a:pPr>
              <a:r>
                <a:rPr b="0" lang="en-US" sz="1700" strike="noStrike" u="none">
                  <a:solidFill>
                    <a:srgbClr val="fdfbfb"/>
                  </a:solidFill>
                  <a:uFillTx/>
                  <a:latin typeface="Source Sans Pro"/>
                  <a:ea typeface="Source Sans Pro"/>
                </a:rPr>
                <a:t>FORTALEZAS</a:t>
              </a:r>
              <a:endParaRPr b="0" lang="es-ES" sz="1700" strike="noStrike" u="none">
                <a:solidFill>
                  <a:srgbClr val="000000"/>
                </a:solidFill>
                <a:uFillTx/>
                <a:latin typeface="Arial"/>
              </a:endParaRPr>
            </a:p>
          </p:txBody>
        </p:sp>
      </p:grpSp>
      <p:grpSp>
        <p:nvGrpSpPr>
          <p:cNvPr id="754" name="Group 8"/>
          <p:cNvGrpSpPr/>
          <p:nvPr/>
        </p:nvGrpSpPr>
        <p:grpSpPr>
          <a:xfrm>
            <a:off x="1028880" y="6150960"/>
            <a:ext cx="7416720" cy="3065400"/>
            <a:chOff x="1028880" y="6150960"/>
            <a:chExt cx="7416720" cy="3065400"/>
          </a:xfrm>
        </p:grpSpPr>
        <p:sp>
          <p:nvSpPr>
            <p:cNvPr id="755" name="Freeform 9"/>
            <p:cNvSpPr/>
            <p:nvPr/>
          </p:nvSpPr>
          <p:spPr>
            <a:xfrm>
              <a:off x="1028880" y="6255360"/>
              <a:ext cx="7416720" cy="782640"/>
            </a:xfrm>
            <a:custGeom>
              <a:avLst/>
              <a:gdLst>
                <a:gd name="textAreaLeft" fmla="*/ 0 w 7416720"/>
                <a:gd name="textAreaRight" fmla="*/ 7418520 w 7416720"/>
                <a:gd name="textAreaTop" fmla="*/ 0 h 782640"/>
                <a:gd name="textAreaBottom" fmla="*/ 784440 h 782640"/>
              </a:gdLst>
              <a:ahLst/>
              <a:rect l="textAreaLeft" t="textAreaTop" r="textAreaRight" b="textAreaBottom"/>
              <a:pathLst>
                <a:path w="2034514" h="215446">
                  <a:moveTo>
                    <a:pt x="0" y="0"/>
                  </a:moveTo>
                  <a:lnTo>
                    <a:pt x="2034514" y="0"/>
                  </a:lnTo>
                  <a:lnTo>
                    <a:pt x="2034514" y="215446"/>
                  </a:lnTo>
                  <a:lnTo>
                    <a:pt x="0" y="215446"/>
                  </a:lnTo>
                  <a:close/>
                </a:path>
              </a:pathLst>
            </a:custGeom>
            <a:solidFill>
              <a:srgbClr val="ff3131"/>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56" name="TextBox 10"/>
            <p:cNvSpPr/>
            <p:nvPr/>
          </p:nvSpPr>
          <p:spPr>
            <a:xfrm>
              <a:off x="1028880" y="615096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381"/>
                </a:lnSpc>
                <a:tabLst>
                  <a:tab algn="l" pos="0"/>
                </a:tabLst>
              </a:pPr>
              <a:r>
                <a:rPr b="0" lang="en-US" sz="1700" strike="noStrike" u="none">
                  <a:solidFill>
                    <a:srgbClr val="fdfbfb"/>
                  </a:solidFill>
                  <a:uFillTx/>
                  <a:latin typeface="Source Sans Pro"/>
                  <a:ea typeface="Source Sans Pro"/>
                </a:rPr>
                <a:t>AMENAZAS </a:t>
              </a:r>
              <a:endParaRPr b="0" lang="es-ES" sz="1700" strike="noStrike" u="none">
                <a:solidFill>
                  <a:srgbClr val="000000"/>
                </a:solidFill>
                <a:uFillTx/>
                <a:latin typeface="Arial"/>
              </a:endParaRPr>
            </a:p>
          </p:txBody>
        </p:sp>
      </p:grpSp>
      <p:grpSp>
        <p:nvGrpSpPr>
          <p:cNvPr id="757" name="Group 11"/>
          <p:cNvGrpSpPr/>
          <p:nvPr/>
        </p:nvGrpSpPr>
        <p:grpSpPr>
          <a:xfrm>
            <a:off x="9144000" y="6150960"/>
            <a:ext cx="7416720" cy="3065400"/>
            <a:chOff x="9144000" y="6150960"/>
            <a:chExt cx="7416720" cy="3065400"/>
          </a:xfrm>
        </p:grpSpPr>
        <p:sp>
          <p:nvSpPr>
            <p:cNvPr id="758" name="Freeform 12"/>
            <p:cNvSpPr/>
            <p:nvPr/>
          </p:nvSpPr>
          <p:spPr>
            <a:xfrm>
              <a:off x="9144000" y="6255360"/>
              <a:ext cx="7416720" cy="782640"/>
            </a:xfrm>
            <a:custGeom>
              <a:avLst/>
              <a:gdLst>
                <a:gd name="textAreaLeft" fmla="*/ 0 w 7416720"/>
                <a:gd name="textAreaRight" fmla="*/ 7418520 w 7416720"/>
                <a:gd name="textAreaTop" fmla="*/ 0 h 782640"/>
                <a:gd name="textAreaBottom" fmla="*/ 784440 h 782640"/>
              </a:gdLst>
              <a:ahLst/>
              <a:rect l="textAreaLeft" t="textAreaTop" r="textAreaRight" b="textAreaBottom"/>
              <a:pathLst>
                <a:path w="2034514" h="215446">
                  <a:moveTo>
                    <a:pt x="0" y="0"/>
                  </a:moveTo>
                  <a:lnTo>
                    <a:pt x="2034514" y="0"/>
                  </a:lnTo>
                  <a:lnTo>
                    <a:pt x="2034514" y="215446"/>
                  </a:lnTo>
                  <a:lnTo>
                    <a:pt x="0" y="215446"/>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59" name="TextBox 13"/>
            <p:cNvSpPr/>
            <p:nvPr/>
          </p:nvSpPr>
          <p:spPr>
            <a:xfrm>
              <a:off x="9144000" y="615096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381"/>
                </a:lnSpc>
                <a:tabLst>
                  <a:tab algn="l" pos="0"/>
                </a:tabLst>
              </a:pPr>
              <a:r>
                <a:rPr b="0" lang="en-US" sz="1700" strike="noStrike" u="none">
                  <a:solidFill>
                    <a:srgbClr val="fdfbfb"/>
                  </a:solidFill>
                  <a:uFillTx/>
                  <a:latin typeface="Source Sans Pro"/>
                  <a:ea typeface="Source Sans Pro"/>
                </a:rPr>
                <a:t>OPORTUNIDADES</a:t>
              </a:r>
              <a:endParaRPr b="0" lang="es-ES" sz="1700" strike="noStrike" u="none">
                <a:solidFill>
                  <a:srgbClr val="000000"/>
                </a:solidFill>
                <a:uFillTx/>
                <a:latin typeface="Arial"/>
              </a:endParaRPr>
            </a:p>
          </p:txBody>
        </p:sp>
      </p:grpSp>
      <p:sp>
        <p:nvSpPr>
          <p:cNvPr id="760" name="TextBox 15"/>
          <p:cNvSpPr/>
          <p:nvPr/>
        </p:nvSpPr>
        <p:spPr>
          <a:xfrm>
            <a:off x="9072720" y="4343760"/>
            <a:ext cx="7235640" cy="281880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OIT certificada con SICTED, la Q Calidad Turística y la ISO 9001:2015</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Formación continua del personal en materia de calidad, sostenibilidad y seguridad </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Gran oferta de actividades turísticas culturales, naturales, religiosas y gastronómicas </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Participación colaborativa en proyectos con diferentes asociaciones locales y mancomunidades </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Instalaciones amplias y equipamientos no obsoletos</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Destino no masificado con amplia oferta gastronómica</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La autovía de Mediterráneo pasa por el municipio, fácil acceso, cruce de caminos, paso obligado para Andalucía (Almería y Granada)</a:t>
            </a:r>
            <a:endParaRPr b="0" lang="es-ES" sz="1200" strike="noStrike" u="none">
              <a:solidFill>
                <a:srgbClr val="000000"/>
              </a:solidFill>
              <a:uFillTx/>
              <a:latin typeface="Arial"/>
            </a:endParaRPr>
          </a:p>
          <a:p>
            <a:pPr algn="just" defTabSz="914400">
              <a:lnSpc>
                <a:spcPts val="1800"/>
              </a:lnSpc>
            </a:pPr>
            <a:endParaRPr b="0" lang="es-ES" sz="1200" strike="noStrike" u="none">
              <a:solidFill>
                <a:srgbClr val="000000"/>
              </a:solidFill>
              <a:uFillTx/>
              <a:latin typeface="Arial"/>
            </a:endParaRPr>
          </a:p>
          <a:p>
            <a:pPr algn="just" defTabSz="914400">
              <a:lnSpc>
                <a:spcPts val="2999"/>
              </a:lnSpc>
            </a:pPr>
            <a:endParaRPr b="0" lang="es-ES" sz="1200" strike="noStrike" u="none">
              <a:solidFill>
                <a:srgbClr val="000000"/>
              </a:solidFill>
              <a:uFillTx/>
              <a:latin typeface="Arial"/>
            </a:endParaRPr>
          </a:p>
          <a:p>
            <a:pPr defTabSz="914400">
              <a:lnSpc>
                <a:spcPts val="2999"/>
              </a:lnSpc>
            </a:pPr>
            <a:endParaRPr b="0" lang="es-ES" sz="1200" strike="noStrike" u="none">
              <a:solidFill>
                <a:srgbClr val="000000"/>
              </a:solidFill>
              <a:uFillTx/>
              <a:latin typeface="Arial"/>
            </a:endParaRPr>
          </a:p>
        </p:txBody>
      </p:sp>
      <p:grpSp>
        <p:nvGrpSpPr>
          <p:cNvPr id="761" name="Group 18"/>
          <p:cNvGrpSpPr/>
          <p:nvPr/>
        </p:nvGrpSpPr>
        <p:grpSpPr>
          <a:xfrm>
            <a:off x="0" y="-72360"/>
            <a:ext cx="18284760" cy="3155400"/>
            <a:chOff x="0" y="-72360"/>
            <a:chExt cx="18284760" cy="3155400"/>
          </a:xfrm>
        </p:grpSpPr>
        <p:sp>
          <p:nvSpPr>
            <p:cNvPr id="762" name="Freeform 19"/>
            <p:cNvSpPr/>
            <p:nvPr/>
          </p:nvSpPr>
          <p:spPr>
            <a:xfrm>
              <a:off x="0" y="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63" name="TextBox 20"/>
            <p:cNvSpPr/>
            <p:nvPr/>
          </p:nvSpPr>
          <p:spPr>
            <a:xfrm>
              <a:off x="0" y="-723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764" name="Freeform 21"/>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65" name="Freeform 22"/>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66" name="TextBox 23"/>
          <p:cNvSpPr/>
          <p:nvPr/>
        </p:nvSpPr>
        <p:spPr>
          <a:xfrm>
            <a:off x="3929400" y="1207080"/>
            <a:ext cx="9489240" cy="74412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ANÁLISIS DAFO</a:t>
            </a:r>
            <a:endParaRPr b="0" lang="es-ES" sz="5920" strike="noStrike" u="none">
              <a:solidFill>
                <a:srgbClr val="000000"/>
              </a:solidFill>
              <a:uFillTx/>
              <a:latin typeface="Arial"/>
            </a:endParaRPr>
          </a:p>
        </p:txBody>
      </p:sp>
      <p:sp>
        <p:nvSpPr>
          <p:cNvPr id="767" name="Freeform 24"/>
          <p:cNvSpPr/>
          <p:nvPr/>
        </p:nvSpPr>
        <p:spPr>
          <a:xfrm>
            <a:off x="14782680" y="959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68" name="CuadroTexto 24"/>
          <p:cNvSpPr/>
          <p:nvPr/>
        </p:nvSpPr>
        <p:spPr>
          <a:xfrm>
            <a:off x="3300840" y="3652560"/>
            <a:ext cx="2961000" cy="516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800" strike="noStrike" u="none">
                <a:solidFill>
                  <a:srgbClr val="ffffff"/>
                </a:solidFill>
                <a:uFillTx/>
                <a:latin typeface="Source Sans Pro"/>
                <a:ea typeface="Source Sans Pro"/>
              </a:rPr>
              <a:t>Debilidades</a:t>
            </a:r>
            <a:r>
              <a:rPr b="1" lang="en-US" sz="1800" strike="noStrike" u="none">
                <a:solidFill>
                  <a:srgbClr val="ffffff"/>
                </a:solidFill>
                <a:uFillTx/>
                <a:latin typeface="Source Sans Pro"/>
                <a:ea typeface="Source Sans Pro"/>
              </a:rPr>
              <a:t>  </a:t>
            </a:r>
            <a:endParaRPr b="0" lang="es-ES" sz="1800" strike="noStrike" u="none">
              <a:solidFill>
                <a:srgbClr val="000000"/>
              </a:solidFill>
              <a:uFillTx/>
              <a:latin typeface="Arial"/>
            </a:endParaRPr>
          </a:p>
        </p:txBody>
      </p:sp>
      <p:sp>
        <p:nvSpPr>
          <p:cNvPr id="769" name="CuadroTexto 25"/>
          <p:cNvSpPr/>
          <p:nvPr/>
        </p:nvSpPr>
        <p:spPr>
          <a:xfrm>
            <a:off x="11416320" y="3689280"/>
            <a:ext cx="2961000" cy="516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800" strike="noStrike" u="none">
                <a:solidFill>
                  <a:srgbClr val="ffffff"/>
                </a:solidFill>
                <a:uFillTx/>
                <a:latin typeface="Source Sans Pro"/>
                <a:ea typeface="Source Sans Pro"/>
              </a:rPr>
              <a:t>Fortalezas  </a:t>
            </a:r>
            <a:endParaRPr b="0" lang="es-ES" sz="2800" strike="noStrike" u="none">
              <a:solidFill>
                <a:srgbClr val="000000"/>
              </a:solidFill>
              <a:uFillTx/>
              <a:latin typeface="Arial"/>
            </a:endParaRPr>
          </a:p>
        </p:txBody>
      </p:sp>
      <p:sp>
        <p:nvSpPr>
          <p:cNvPr id="770" name="CuadroTexto 26"/>
          <p:cNvSpPr/>
          <p:nvPr/>
        </p:nvSpPr>
        <p:spPr>
          <a:xfrm>
            <a:off x="3318840" y="6408360"/>
            <a:ext cx="2961000" cy="516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800" strike="noStrike" u="none">
                <a:solidFill>
                  <a:srgbClr val="ffffff"/>
                </a:solidFill>
                <a:uFillTx/>
                <a:latin typeface="Source Sans Pro"/>
                <a:ea typeface="Source Sans Pro"/>
              </a:rPr>
              <a:t>Amenazas   </a:t>
            </a:r>
            <a:endParaRPr b="0" lang="es-ES" sz="2800" strike="noStrike" u="none">
              <a:solidFill>
                <a:srgbClr val="000000"/>
              </a:solidFill>
              <a:uFillTx/>
              <a:latin typeface="Arial"/>
            </a:endParaRPr>
          </a:p>
        </p:txBody>
      </p:sp>
      <p:sp>
        <p:nvSpPr>
          <p:cNvPr id="771" name="CuadroTexto 27"/>
          <p:cNvSpPr/>
          <p:nvPr/>
        </p:nvSpPr>
        <p:spPr>
          <a:xfrm>
            <a:off x="11574720" y="6408360"/>
            <a:ext cx="2961000" cy="516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800" strike="noStrike" u="none">
                <a:solidFill>
                  <a:srgbClr val="ffffff"/>
                </a:solidFill>
                <a:uFillTx/>
                <a:latin typeface="Source Sans Pro"/>
                <a:ea typeface="Source Sans Pro"/>
              </a:rPr>
              <a:t>Oportunidades  </a:t>
            </a:r>
            <a:endParaRPr b="0" lang="es-ES" sz="2800" strike="noStrike" u="none">
              <a:solidFill>
                <a:srgbClr val="000000"/>
              </a:solidFill>
              <a:uFillTx/>
              <a:latin typeface="Arial"/>
            </a:endParaRPr>
          </a:p>
        </p:txBody>
      </p:sp>
      <p:pic>
        <p:nvPicPr>
          <p:cNvPr id="772" name="Imagen 18" descr="Imagen que contiene Logotipo&#10;&#10;Descripción generada automáticamente"/>
          <p:cNvPicPr/>
          <p:nvPr/>
        </p:nvPicPr>
        <p:blipFill>
          <a:blip r:embed="rId4"/>
          <a:stretch/>
        </p:blipFill>
        <p:spPr>
          <a:xfrm>
            <a:off x="3368520" y="8962920"/>
            <a:ext cx="1565280" cy="653040"/>
          </a:xfrm>
          <a:prstGeom prst="rect">
            <a:avLst/>
          </a:prstGeom>
          <a:noFill/>
          <a:ln w="0">
            <a:noFill/>
          </a:ln>
        </p:spPr>
      </p:pic>
      <p:pic>
        <p:nvPicPr>
          <p:cNvPr id="773" name="Google Shape;99;p1" descr=""/>
          <p:cNvPicPr/>
          <p:nvPr/>
        </p:nvPicPr>
        <p:blipFill>
          <a:blip r:embed="rId5"/>
          <a:stretch/>
        </p:blipFill>
        <p:spPr>
          <a:xfrm>
            <a:off x="5166720" y="9014760"/>
            <a:ext cx="1685520" cy="600840"/>
          </a:xfrm>
          <a:prstGeom prst="rect">
            <a:avLst/>
          </a:prstGeom>
          <a:noFill/>
          <a:ln w="0">
            <a:noFill/>
          </a:ln>
        </p:spPr>
      </p:pic>
      <p:sp>
        <p:nvSpPr>
          <p:cNvPr id="774" name="Marcador de número de diapositiva 28"/>
          <p:cNvSpPr/>
          <p:nvPr/>
        </p:nvSpPr>
        <p:spPr>
          <a:xfrm>
            <a:off x="15155640" y="969768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028C26A4-038F-48BC-AA90-4B3137C7632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775" name="TextBox 15"/>
          <p:cNvSpPr/>
          <p:nvPr/>
        </p:nvSpPr>
        <p:spPr>
          <a:xfrm>
            <a:off x="1011600" y="4496760"/>
            <a:ext cx="7350480" cy="236160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Visitantes con alta demanda de información turística en formato físico lo cual contradice la gestión sostenible del papel que realiza la OIT </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Elementos patrimoniales no son accesibles</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Falta de personal</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Falta de impulso de los recursos turísticos</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Conexiones con grandes ciudades que mueven gran cantidad de turistas/visitantes</a:t>
            </a:r>
            <a:endParaRPr b="0" lang="es-ES" sz="1200" strike="noStrike" u="none">
              <a:solidFill>
                <a:srgbClr val="000000"/>
              </a:solidFill>
              <a:uFillTx/>
              <a:latin typeface="Arial"/>
            </a:endParaRPr>
          </a:p>
          <a:p>
            <a:pPr marL="129600" algn="just" defTabSz="914400">
              <a:lnSpc>
                <a:spcPts val="1800"/>
              </a:lnSpc>
            </a:pPr>
            <a:endParaRPr b="0" lang="es-ES" sz="1200" strike="noStrike" u="none">
              <a:solidFill>
                <a:srgbClr val="000000"/>
              </a:solidFill>
              <a:uFillTx/>
              <a:latin typeface="Arial"/>
            </a:endParaRPr>
          </a:p>
          <a:p>
            <a:pPr marL="129600" algn="just" defTabSz="914400">
              <a:lnSpc>
                <a:spcPts val="2999"/>
              </a:lnSpc>
            </a:pPr>
            <a:endParaRPr b="0" lang="es-ES" sz="1200" strike="noStrike" u="none">
              <a:solidFill>
                <a:srgbClr val="000000"/>
              </a:solidFill>
              <a:uFillTx/>
              <a:latin typeface="Arial"/>
            </a:endParaRPr>
          </a:p>
          <a:p>
            <a:pPr marL="129600" defTabSz="914400">
              <a:lnSpc>
                <a:spcPts val="2999"/>
              </a:lnSpc>
            </a:pPr>
            <a:endParaRPr b="0" lang="es-ES" sz="1200" strike="noStrike" u="none">
              <a:solidFill>
                <a:srgbClr val="000000"/>
              </a:solidFill>
              <a:uFillTx/>
              <a:latin typeface="Arial"/>
            </a:endParaRPr>
          </a:p>
        </p:txBody>
      </p:sp>
      <p:sp>
        <p:nvSpPr>
          <p:cNvPr id="776" name="TextBox 16"/>
          <p:cNvSpPr/>
          <p:nvPr/>
        </p:nvSpPr>
        <p:spPr>
          <a:xfrm>
            <a:off x="9006840" y="6779520"/>
            <a:ext cx="7301520" cy="3961800"/>
          </a:xfrm>
          <a:prstGeom prst="rect">
            <a:avLst/>
          </a:prstGeom>
          <a:noFill/>
          <a:ln w="0">
            <a:noFill/>
          </a:ln>
        </p:spPr>
        <p:style>
          <a:lnRef idx="0"/>
          <a:fillRef idx="0"/>
          <a:effectRef idx="0"/>
          <a:fontRef idx="minor"/>
        </p:style>
        <p:txBody>
          <a:bodyPr lIns="0" rIns="0" tIns="0" bIns="0" anchor="t">
            <a:spAutoFit/>
          </a:bodyPr>
          <a:p>
            <a:pPr algn="just" defTabSz="914400">
              <a:lnSpc>
                <a:spcPts val="1800"/>
              </a:lnSpc>
            </a:pPr>
            <a:endParaRPr b="0" lang="es-ES" sz="1800" strike="noStrike" u="none">
              <a:solidFill>
                <a:srgbClr val="000000"/>
              </a:solidFill>
              <a:uFillTx/>
              <a:latin typeface="Arial"/>
            </a:endParaRPr>
          </a:p>
          <a:p>
            <a:pPr algn="just" defTabSz="914400">
              <a:lnSpc>
                <a:spcPts val="1800"/>
              </a:lnSpc>
            </a:pPr>
            <a:endParaRPr b="0" lang="es-ES" sz="18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Acceso a nuevos mercados claves en la economía del futuro como las nuevas TIC, negocios inclusivos, energías renovables o economía circular. </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Generar alianzas y nuevos negocios con otras grandes empresas del sector que apuestan por la sostenibilidad y desarrollo económico</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Ahorro en costes debido a la implantación de buenas prácticas medioambientales que suponen la reducción de consumos energéticos y de agua. </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Convertir  Puerto Lumbreras en un destino de “astroturismo”, poniendo en valor y promocionando el Observatorio Astronómico Cabezo de la Jara, único en la Región de Murcia, en estos momentos.</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Mejora de los senderos de PR y turístico-culturales del Cabezo de la Jara.</a:t>
            </a:r>
            <a:endParaRPr b="0" lang="es-ES" sz="1200" strike="noStrike" u="none">
              <a:solidFill>
                <a:srgbClr val="000000"/>
              </a:solidFill>
              <a:uFillTx/>
              <a:latin typeface="Arial"/>
            </a:endParaRPr>
          </a:p>
          <a:p>
            <a:pPr algn="just" defTabSz="914400">
              <a:lnSpc>
                <a:spcPts val="1800"/>
              </a:lnSpc>
            </a:pPr>
            <a:endParaRPr b="0" lang="es-ES" sz="1200" strike="noStrike" u="none">
              <a:solidFill>
                <a:srgbClr val="000000"/>
              </a:solidFill>
              <a:uFillTx/>
              <a:latin typeface="Arial"/>
            </a:endParaRPr>
          </a:p>
          <a:p>
            <a:pPr marL="129600" algn="just" defTabSz="914400">
              <a:lnSpc>
                <a:spcPts val="1800"/>
              </a:lnSpc>
            </a:pPr>
            <a:r>
              <a:rPr b="0" lang="en-US" sz="1200" strike="noStrike" u="none">
                <a:solidFill>
                  <a:srgbClr val="040506"/>
                </a:solidFill>
                <a:uFillTx/>
                <a:latin typeface="Source Sans Pro"/>
                <a:ea typeface="Source Sans Pro"/>
              </a:rPr>
              <a:t> </a:t>
            </a:r>
            <a:endParaRPr b="0" lang="es-ES" sz="1200" strike="noStrike" u="none">
              <a:solidFill>
                <a:srgbClr val="000000"/>
              </a:solidFill>
              <a:uFillTx/>
              <a:latin typeface="Arial"/>
            </a:endParaRPr>
          </a:p>
          <a:p>
            <a:pPr marL="129600" algn="just" defTabSz="914400">
              <a:lnSpc>
                <a:spcPts val="1800"/>
              </a:lnSpc>
            </a:pPr>
            <a:endParaRPr b="0" lang="es-ES" sz="1200" strike="noStrike" u="none">
              <a:solidFill>
                <a:srgbClr val="000000"/>
              </a:solidFill>
              <a:uFillTx/>
              <a:latin typeface="Arial"/>
            </a:endParaRPr>
          </a:p>
          <a:p>
            <a:pPr marL="129600" algn="just" defTabSz="914400">
              <a:lnSpc>
                <a:spcPts val="2999"/>
              </a:lnSpc>
            </a:pPr>
            <a:endParaRPr b="0" lang="es-ES" sz="1200" strike="noStrike" u="none">
              <a:solidFill>
                <a:srgbClr val="000000"/>
              </a:solidFill>
              <a:uFillTx/>
              <a:latin typeface="Arial"/>
            </a:endParaRPr>
          </a:p>
          <a:p>
            <a:pPr marL="129600" defTabSz="914400">
              <a:lnSpc>
                <a:spcPts val="2999"/>
              </a:lnSpc>
            </a:pPr>
            <a:endParaRPr b="0" lang="es-ES" sz="1200" strike="noStrike" u="none">
              <a:solidFill>
                <a:srgbClr val="000000"/>
              </a:solidFill>
              <a:uFillTx/>
              <a:latin typeface="Arial"/>
            </a:endParaRPr>
          </a:p>
        </p:txBody>
      </p:sp>
      <p:sp>
        <p:nvSpPr>
          <p:cNvPr id="777" name="TextBox 17"/>
          <p:cNvSpPr/>
          <p:nvPr/>
        </p:nvSpPr>
        <p:spPr>
          <a:xfrm>
            <a:off x="1044000" y="7243200"/>
            <a:ext cx="7264080" cy="281880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No considerar aspectos sociales y económicos en la contribución al desarrollo sostenible, enfoque exclusivo en aspectos ambientales debido a los requerimientos normativos municipales, autonómicos, nacionales e internacionales en materia de sostenibilidad.</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Situación geográfica con riesgo  de desertización.</a:t>
            </a:r>
            <a:endParaRPr b="0" lang="es-ES" sz="1200" strike="noStrike" u="none">
              <a:solidFill>
                <a:srgbClr val="000000"/>
              </a:solidFill>
              <a:uFillTx/>
              <a:latin typeface="Arial"/>
            </a:endParaRPr>
          </a:p>
          <a:p>
            <a:pPr lvl="1" marL="259200" indent="-128160" algn="just" defTabSz="914400">
              <a:lnSpc>
                <a:spcPts val="1800"/>
              </a:lnSpc>
              <a:buClr>
                <a:srgbClr val="040506"/>
              </a:buClr>
              <a:buFont typeface="Arial"/>
              <a:buChar char="•"/>
            </a:pPr>
            <a:r>
              <a:rPr b="0" lang="es-ES" sz="1200" strike="noStrike" u="none">
                <a:solidFill>
                  <a:srgbClr val="040506"/>
                </a:solidFill>
                <a:uFillTx/>
                <a:latin typeface="Source Sans Pro"/>
                <a:ea typeface="Source Sans Pro"/>
              </a:rPr>
              <a:t>Quejas y sugerencias recibidas por parte de los visitantes a través de canales online y físicos (encuesta de satisfacción)</a:t>
            </a:r>
            <a:endParaRPr b="0" lang="es-ES" sz="1200" strike="noStrike" u="none">
              <a:solidFill>
                <a:srgbClr val="000000"/>
              </a:solidFill>
              <a:uFillTx/>
              <a:latin typeface="Arial"/>
            </a:endParaRPr>
          </a:p>
          <a:p>
            <a:pPr algn="just" defTabSz="914400">
              <a:lnSpc>
                <a:spcPts val="1800"/>
              </a:lnSpc>
            </a:pPr>
            <a:endParaRPr b="0" lang="es-ES" sz="1200" strike="noStrike" u="none">
              <a:solidFill>
                <a:srgbClr val="000000"/>
              </a:solidFill>
              <a:uFillTx/>
              <a:latin typeface="Arial"/>
            </a:endParaRPr>
          </a:p>
          <a:p>
            <a:pPr algn="just" defTabSz="914400">
              <a:lnSpc>
                <a:spcPts val="1800"/>
              </a:lnSpc>
            </a:pPr>
            <a:endParaRPr b="0" lang="es-ES" sz="1200" strike="noStrike" u="none">
              <a:solidFill>
                <a:srgbClr val="000000"/>
              </a:solidFill>
              <a:uFillTx/>
              <a:latin typeface="Arial"/>
            </a:endParaRPr>
          </a:p>
          <a:p>
            <a:pPr marL="129600" algn="just" defTabSz="914400">
              <a:lnSpc>
                <a:spcPts val="1800"/>
              </a:lnSpc>
            </a:pPr>
            <a:endParaRPr b="0" lang="es-ES" sz="1200" strike="noStrike" u="none">
              <a:solidFill>
                <a:srgbClr val="000000"/>
              </a:solidFill>
              <a:uFillTx/>
              <a:latin typeface="Arial"/>
            </a:endParaRPr>
          </a:p>
          <a:p>
            <a:pPr marL="129600" algn="just" defTabSz="914400">
              <a:lnSpc>
                <a:spcPts val="2999"/>
              </a:lnSpc>
            </a:pPr>
            <a:endParaRPr b="0" lang="es-ES" sz="1200" strike="noStrike" u="none">
              <a:solidFill>
                <a:srgbClr val="000000"/>
              </a:solidFill>
              <a:uFillTx/>
              <a:latin typeface="Arial"/>
            </a:endParaRPr>
          </a:p>
          <a:p>
            <a:pPr marL="129600" defTabSz="914400">
              <a:lnSpc>
                <a:spcPts val="2999"/>
              </a:lnSpc>
            </a:pPr>
            <a:endParaRPr b="0" lang="es-ES" sz="1200" strike="noStrike" u="none">
              <a:solidFill>
                <a:srgbClr val="000000"/>
              </a:solidFill>
              <a:uFillTx/>
              <a:latin typeface="Arial"/>
            </a:endParaRPr>
          </a:p>
        </p:txBody>
      </p:sp>
      <p:pic>
        <p:nvPicPr>
          <p:cNvPr id="778" name="Imagen 15" descr="Imagen que contiene Flecha&#10;&#10;Descripción generada automáticamente"/>
          <p:cNvPicPr/>
          <p:nvPr/>
        </p:nvPicPr>
        <p:blipFill>
          <a:blip r:embed="rId6"/>
          <a:stretch/>
        </p:blipFill>
        <p:spPr>
          <a:xfrm>
            <a:off x="1905120" y="872928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779" name="Freeform 3"/>
          <p:cNvSpPr/>
          <p:nvPr/>
        </p:nvSpPr>
        <p:spPr>
          <a:xfrm>
            <a:off x="-1409760" y="85309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80" name="Freeform 4"/>
          <p:cNvSpPr/>
          <p:nvPr/>
        </p:nvSpPr>
        <p:spPr>
          <a:xfrm>
            <a:off x="15882120" y="-2057400"/>
            <a:ext cx="4111560" cy="4111560"/>
          </a:xfrm>
          <a:custGeom>
            <a:avLst/>
            <a:gdLst>
              <a:gd name="textAreaLeft" fmla="*/ 0 w 4111560"/>
              <a:gd name="textAreaRight" fmla="*/ 4113360 w 4111560"/>
              <a:gd name="textAreaTop" fmla="*/ 0 h 4111560"/>
              <a:gd name="textAreaBottom" fmla="*/ 4113360 h 4111560"/>
            </a:gdLst>
            <a:ah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81" name="TextBox 5"/>
          <p:cNvSpPr/>
          <p:nvPr/>
        </p:nvSpPr>
        <p:spPr>
          <a:xfrm>
            <a:off x="6575400" y="855720"/>
            <a:ext cx="10509840" cy="862560"/>
          </a:xfrm>
          <a:prstGeom prst="rect">
            <a:avLst/>
          </a:prstGeom>
          <a:noFill/>
          <a:ln w="0">
            <a:noFill/>
          </a:ln>
        </p:spPr>
        <p:style>
          <a:lnRef idx="0"/>
          <a:fillRef idx="0"/>
          <a:effectRef idx="0"/>
          <a:fontRef idx="minor"/>
        </p:style>
        <p:txBody>
          <a:bodyPr lIns="0" rIns="0" tIns="0" bIns="0" anchor="t">
            <a:spAutoFit/>
          </a:bodyPr>
          <a:p>
            <a:pPr defTabSz="914400">
              <a:lnSpc>
                <a:spcPts val="6795"/>
              </a:lnSpc>
            </a:pPr>
            <a:r>
              <a:rPr b="0" lang="en-US" sz="5570" strike="noStrike" u="none">
                <a:solidFill>
                  <a:srgbClr val="040506"/>
                </a:solidFill>
                <a:uFillTx/>
                <a:latin typeface="Source Han Sans JP Heavy"/>
                <a:ea typeface="DejaVu Sans"/>
              </a:rPr>
              <a:t>4.3 Partes interesadas </a:t>
            </a:r>
            <a:endParaRPr b="0" lang="es-ES" sz="5570" strike="noStrike" u="none">
              <a:solidFill>
                <a:srgbClr val="000000"/>
              </a:solidFill>
              <a:uFillTx/>
              <a:latin typeface="Arial"/>
            </a:endParaRPr>
          </a:p>
        </p:txBody>
      </p:sp>
      <p:sp>
        <p:nvSpPr>
          <p:cNvPr id="782" name="Marcador de número de diapositiva 7"/>
          <p:cNvSpPr/>
          <p:nvPr/>
        </p:nvSpPr>
        <p:spPr>
          <a:xfrm>
            <a:off x="15136560" y="874332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179FC756-002C-42DD-BF2E-7C7D31644460}"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783" name="Imagen 18" descr="Imagen que contiene Logotipo&#10;&#10;Descripción generada automáticamente"/>
          <p:cNvPicPr/>
          <p:nvPr/>
        </p:nvPicPr>
        <p:blipFill>
          <a:blip r:embed="rId3"/>
          <a:stretch/>
        </p:blipFill>
        <p:spPr>
          <a:xfrm>
            <a:off x="8891280" y="8475480"/>
            <a:ext cx="1565280" cy="653040"/>
          </a:xfrm>
          <a:prstGeom prst="rect">
            <a:avLst/>
          </a:prstGeom>
          <a:noFill/>
          <a:ln w="0">
            <a:noFill/>
          </a:ln>
        </p:spPr>
      </p:pic>
      <p:pic>
        <p:nvPicPr>
          <p:cNvPr id="784" name="Google Shape;99;p1" descr=""/>
          <p:cNvPicPr/>
          <p:nvPr/>
        </p:nvPicPr>
        <p:blipFill>
          <a:blip r:embed="rId4"/>
          <a:stretch/>
        </p:blipFill>
        <p:spPr>
          <a:xfrm>
            <a:off x="10964520" y="8530920"/>
            <a:ext cx="1685520" cy="600840"/>
          </a:xfrm>
          <a:prstGeom prst="rect">
            <a:avLst/>
          </a:prstGeom>
          <a:noFill/>
          <a:ln w="0">
            <a:noFill/>
          </a:ln>
        </p:spPr>
      </p:pic>
      <p:sp>
        <p:nvSpPr>
          <p:cNvPr id="785" name="TextBox 6"/>
          <p:cNvSpPr/>
          <p:nvPr/>
        </p:nvSpPr>
        <p:spPr>
          <a:xfrm>
            <a:off x="6617880" y="2135520"/>
            <a:ext cx="10691280" cy="5943240"/>
          </a:xfrm>
          <a:prstGeom prst="rect">
            <a:avLst/>
          </a:prstGeom>
          <a:noFill/>
          <a:ln w="0">
            <a:noFill/>
          </a:ln>
        </p:spPr>
        <p:style>
          <a:lnRef idx="0"/>
          <a:fillRef idx="0"/>
          <a:effectRef idx="0"/>
          <a:fontRef idx="minor"/>
        </p:style>
        <p:txBody>
          <a:bodyPr lIns="0" rIns="0" tIns="0" bIns="0" anchor="t">
            <a:spAutoFit/>
          </a:bodyPr>
          <a:p>
            <a:pPr algn="just" defTabSz="914400">
              <a:lnSpc>
                <a:spcPts val="3600"/>
              </a:lnSpc>
            </a:pPr>
            <a:r>
              <a:rPr b="0" lang="es-ES" sz="2000" strike="noStrike" u="none">
                <a:solidFill>
                  <a:srgbClr val="040506"/>
                </a:solidFill>
                <a:uFillTx/>
                <a:latin typeface="Source Sans Pro"/>
                <a:ea typeface="Source Sans Pro"/>
              </a:rPr>
              <a:t>Tomando como referencia el documento de la Red de Oficinas sobre la identificación de expectativas y necesidades de las </a:t>
            </a:r>
            <a:r>
              <a:rPr b="1" lang="es-ES" sz="2000" strike="noStrike" u="none">
                <a:solidFill>
                  <a:srgbClr val="040506"/>
                </a:solidFill>
                <a:uFillTx/>
                <a:latin typeface="Source Sans Pro"/>
                <a:ea typeface="Source Sans Pro"/>
              </a:rPr>
              <a:t>partes interesadas relevantes, </a:t>
            </a:r>
            <a:r>
              <a:rPr b="0" lang="es-ES" sz="2000" strike="noStrike" u="none">
                <a:solidFill>
                  <a:srgbClr val="040506"/>
                </a:solidFill>
                <a:uFillTx/>
                <a:latin typeface="Source Sans Pro"/>
                <a:ea typeface="Source Sans Pro"/>
              </a:rPr>
              <a:t>la Oficina de Turismo de Puerto Lumbreras ha identificado y seleccionado aquellas más vinculadas a la implantación de los ODS y a sus particularidades. Esta identificación es revisada anualmente tanto por la Red como por parte de la propia OIT. </a:t>
            </a:r>
            <a:endParaRPr b="0" lang="es-ES" sz="2000" strike="noStrike" u="none">
              <a:solidFill>
                <a:srgbClr val="000000"/>
              </a:solidFill>
              <a:uFillTx/>
              <a:latin typeface="Arial"/>
            </a:endParaRPr>
          </a:p>
          <a:p>
            <a:pPr algn="just" defTabSz="914400">
              <a:lnSpc>
                <a:spcPts val="3600"/>
              </a:lnSpc>
            </a:pPr>
            <a:endParaRPr b="0" lang="es-ES" sz="2000" strike="noStrike" u="none">
              <a:solidFill>
                <a:srgbClr val="000000"/>
              </a:solidFill>
              <a:uFillTx/>
              <a:latin typeface="Arial"/>
            </a:endParaRPr>
          </a:p>
          <a:p>
            <a:pPr algn="just" defTabSz="914400">
              <a:lnSpc>
                <a:spcPts val="3600"/>
              </a:lnSpc>
            </a:pPr>
            <a:r>
              <a:rPr b="0" lang="es-ES" sz="2000" strike="noStrike" u="none">
                <a:solidFill>
                  <a:srgbClr val="040506"/>
                </a:solidFill>
                <a:uFillTx/>
                <a:latin typeface="Source Sans Pro"/>
                <a:ea typeface="Source Sans Pro"/>
              </a:rPr>
              <a:t>La Política de Sostenibilidad de la Red de Oficinas de Turismo de la Región de Murcia (DC-OFT-08) a través de web itrem.es se pone a disposición de estas partes interesadas. </a:t>
            </a:r>
            <a:endParaRPr b="0" lang="es-ES" sz="2000" strike="noStrike" u="none">
              <a:solidFill>
                <a:srgbClr val="000000"/>
              </a:solidFill>
              <a:uFillTx/>
              <a:latin typeface="Arial"/>
            </a:endParaRPr>
          </a:p>
          <a:p>
            <a:pPr algn="just" defTabSz="914400">
              <a:lnSpc>
                <a:spcPts val="3600"/>
              </a:lnSpc>
            </a:pPr>
            <a:endParaRPr b="0" lang="es-ES" sz="2000" strike="noStrike" u="none">
              <a:solidFill>
                <a:srgbClr val="000000"/>
              </a:solidFill>
              <a:uFillTx/>
              <a:latin typeface="Arial"/>
            </a:endParaRPr>
          </a:p>
          <a:p>
            <a:pPr algn="just" defTabSz="914400">
              <a:lnSpc>
                <a:spcPts val="3600"/>
              </a:lnSpc>
            </a:pPr>
            <a:r>
              <a:rPr b="0" lang="es-ES" sz="2000" strike="noStrike" u="none">
                <a:solidFill>
                  <a:srgbClr val="040506"/>
                </a:solidFill>
                <a:uFillTx/>
                <a:latin typeface="Source Sans Pro"/>
                <a:ea typeface="Source Sans Pro"/>
              </a:rPr>
              <a:t>Las </a:t>
            </a:r>
            <a:r>
              <a:rPr b="1" lang="es-ES" sz="2000" strike="noStrike" u="none">
                <a:solidFill>
                  <a:srgbClr val="040506"/>
                </a:solidFill>
                <a:uFillTx/>
                <a:latin typeface="Source Sans Pro"/>
                <a:ea typeface="Source Sans Pro"/>
              </a:rPr>
              <a:t>opiniones de los actores municipales </a:t>
            </a:r>
            <a:r>
              <a:rPr b="0" lang="es-ES" sz="2000" strike="noStrike" u="none">
                <a:solidFill>
                  <a:srgbClr val="040506"/>
                </a:solidFill>
                <a:uFillTx/>
                <a:latin typeface="Source Sans Pro"/>
                <a:ea typeface="Source Sans Pro"/>
              </a:rPr>
              <a:t>que forman parte de las diferentes partes interesadas son recabadas por la OIT de Puerto Lumbreras a través de las interacciones con la oferta del destino, los ciudadanos, los visitantes /turistas y las diferentes organizaciones con las que la OIT tienes establecidas alianzas, siendo relevantes para la identificación y consecución de los ODS prioritarios.</a:t>
            </a:r>
            <a:endParaRPr b="0" lang="es-ES" sz="2000" strike="noStrike" u="none">
              <a:solidFill>
                <a:srgbClr val="000000"/>
              </a:solidFill>
              <a:uFillTx/>
              <a:latin typeface="Arial"/>
            </a:endParaRPr>
          </a:p>
        </p:txBody>
      </p:sp>
      <p:pic>
        <p:nvPicPr>
          <p:cNvPr id="786" name="Imagen 1" descr="Imagen que contiene Flecha&#10;&#10;Descripción generada automáticamente"/>
          <p:cNvPicPr/>
          <p:nvPr/>
        </p:nvPicPr>
        <p:blipFill>
          <a:blip r:embed="rId5"/>
          <a:stretch/>
        </p:blipFill>
        <p:spPr>
          <a:xfrm>
            <a:off x="7086600" y="8344080"/>
            <a:ext cx="1265040" cy="906840"/>
          </a:xfrm>
          <a:prstGeom prst="rect">
            <a:avLst/>
          </a:prstGeom>
          <a:noFill/>
          <a:ln w="0">
            <a:noFill/>
          </a:ln>
        </p:spPr>
      </p:pic>
      <p:pic>
        <p:nvPicPr>
          <p:cNvPr id="787" name="Imagen 10" descr="Imagen que contiene interior, tabla, ventana, cuarto&#10;&#10;Descripción generada automáticamente"/>
          <p:cNvPicPr/>
          <p:nvPr/>
        </p:nvPicPr>
        <p:blipFill>
          <a:blip r:embed="rId6"/>
          <a:srcRect l="32593" t="0" r="15223" b="0"/>
          <a:stretch/>
        </p:blipFill>
        <p:spPr>
          <a:xfrm>
            <a:off x="0" y="952560"/>
            <a:ext cx="5483160" cy="7034400"/>
          </a:xfrm>
          <a:prstGeom prst="rect">
            <a:avLst/>
          </a:prstGeom>
          <a:noFill/>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788" name="Group 3"/>
          <p:cNvGrpSpPr/>
          <p:nvPr/>
        </p:nvGrpSpPr>
        <p:grpSpPr>
          <a:xfrm>
            <a:off x="0" y="-72360"/>
            <a:ext cx="18284760" cy="3155400"/>
            <a:chOff x="0" y="-72360"/>
            <a:chExt cx="18284760" cy="3155400"/>
          </a:xfrm>
        </p:grpSpPr>
        <p:sp>
          <p:nvSpPr>
            <p:cNvPr id="789" name="Freeform 4"/>
            <p:cNvSpPr/>
            <p:nvPr/>
          </p:nvSpPr>
          <p:spPr>
            <a:xfrm>
              <a:off x="0" y="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90" name="TextBox 5"/>
            <p:cNvSpPr/>
            <p:nvPr/>
          </p:nvSpPr>
          <p:spPr>
            <a:xfrm>
              <a:off x="0" y="-723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791" name="Freeform 9"/>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92" name="Freeform 10"/>
          <p:cNvSpPr/>
          <p:nvPr/>
        </p:nvSpPr>
        <p:spPr>
          <a:xfrm>
            <a:off x="-874440" y="957636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93" name="Freeform 11"/>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794" name="Freeform 13"/>
          <p:cNvSpPr/>
          <p:nvPr/>
        </p:nvSpPr>
        <p:spPr>
          <a:xfrm>
            <a:off x="5331960" y="3347640"/>
            <a:ext cx="7630560" cy="862560"/>
          </a:xfrm>
          <a:custGeom>
            <a:avLst/>
            <a:gdLst>
              <a:gd name="textAreaLeft" fmla="*/ 0 w 7630560"/>
              <a:gd name="textAreaRight" fmla="*/ 7632360 w 7630560"/>
              <a:gd name="textAreaTop" fmla="*/ 0 h 862560"/>
              <a:gd name="textAreaBottom" fmla="*/ 864360 h 862560"/>
            </a:gdLst>
            <a:ahLst/>
            <a:rect l="textAreaLeft" t="textAreaTop" r="textAreaRight" b="textAreaBottom"/>
            <a:pathLst>
              <a:path w="2093156" h="237412">
                <a:moveTo>
                  <a:pt x="0" y="0"/>
                </a:moveTo>
                <a:lnTo>
                  <a:pt x="2093156" y="0"/>
                </a:lnTo>
                <a:lnTo>
                  <a:pt x="2093156"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nvGrpSpPr>
          <p:cNvPr id="795" name="Group 15"/>
          <p:cNvGrpSpPr/>
          <p:nvPr/>
        </p:nvGrpSpPr>
        <p:grpSpPr>
          <a:xfrm>
            <a:off x="13207320" y="3243600"/>
            <a:ext cx="3805920" cy="3065400"/>
            <a:chOff x="13207320" y="3243600"/>
            <a:chExt cx="3805920" cy="3065400"/>
          </a:xfrm>
        </p:grpSpPr>
        <p:sp>
          <p:nvSpPr>
            <p:cNvPr id="796" name="Freeform 16"/>
            <p:cNvSpPr/>
            <p:nvPr/>
          </p:nvSpPr>
          <p:spPr>
            <a:xfrm>
              <a:off x="13207320" y="3347640"/>
              <a:ext cx="3805920" cy="862560"/>
            </a:xfrm>
            <a:custGeom>
              <a:avLst/>
              <a:gdLst>
                <a:gd name="textAreaLeft" fmla="*/ 0 w 3805920"/>
                <a:gd name="textAreaRight" fmla="*/ 3807720 w 3805920"/>
                <a:gd name="textAreaTop" fmla="*/ 0 h 862560"/>
                <a:gd name="textAreaBottom" fmla="*/ 864360 h 862560"/>
              </a:gdLst>
              <a:ahLst/>
              <a:rect l="textAreaLeft" t="textAreaTop" r="textAreaRight" b="textAreaBottom"/>
              <a:pathLst>
                <a:path w="1044447" h="237412">
                  <a:moveTo>
                    <a:pt x="0" y="0"/>
                  </a:moveTo>
                  <a:lnTo>
                    <a:pt x="1044447" y="0"/>
                  </a:lnTo>
                  <a:lnTo>
                    <a:pt x="1044447"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797" name="TextBox 17"/>
            <p:cNvSpPr/>
            <p:nvPr/>
          </p:nvSpPr>
          <p:spPr>
            <a:xfrm>
              <a:off x="13207320" y="3243600"/>
              <a:ext cx="2961000" cy="306540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798" name="Group 18"/>
          <p:cNvGrpSpPr/>
          <p:nvPr/>
        </p:nvGrpSpPr>
        <p:grpSpPr>
          <a:xfrm>
            <a:off x="862200" y="3243600"/>
            <a:ext cx="4224600" cy="1042920"/>
            <a:chOff x="862200" y="3243600"/>
            <a:chExt cx="4224600" cy="1042920"/>
          </a:xfrm>
        </p:grpSpPr>
        <p:sp>
          <p:nvSpPr>
            <p:cNvPr id="799" name="Freeform 19"/>
            <p:cNvSpPr/>
            <p:nvPr/>
          </p:nvSpPr>
          <p:spPr>
            <a:xfrm>
              <a:off x="862200" y="3347640"/>
              <a:ext cx="4172400" cy="862560"/>
            </a:xfrm>
            <a:custGeom>
              <a:avLst/>
              <a:gdLst>
                <a:gd name="textAreaLeft" fmla="*/ 0 w 4172400"/>
                <a:gd name="textAreaRight" fmla="*/ 4174200 w 4172400"/>
                <a:gd name="textAreaTop" fmla="*/ 0 h 862560"/>
                <a:gd name="textAreaBottom" fmla="*/ 864360 h 862560"/>
              </a:gdLst>
              <a:ahLst/>
              <a:rect l="textAreaLeft" t="textAreaTop" r="textAreaRight" b="textAreaBottom"/>
              <a:pathLst>
                <a:path w="1144969" h="237412">
                  <a:moveTo>
                    <a:pt x="0" y="0"/>
                  </a:moveTo>
                  <a:lnTo>
                    <a:pt x="1144969" y="0"/>
                  </a:lnTo>
                  <a:lnTo>
                    <a:pt x="1144969"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00" name="TextBox 20"/>
            <p:cNvSpPr/>
            <p:nvPr/>
          </p:nvSpPr>
          <p:spPr>
            <a:xfrm>
              <a:off x="862200" y="3243600"/>
              <a:ext cx="4224600" cy="104292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tabLst>
                  <a:tab algn="l" pos="0"/>
                </a:tabLst>
              </a:pPr>
              <a:r>
                <a:rPr b="1" lang="en-US" sz="2400" strike="noStrike" u="none">
                  <a:solidFill>
                    <a:srgbClr val="fdfbfb"/>
                  </a:solidFill>
                  <a:uFillTx/>
                  <a:latin typeface="Source Sans Pro"/>
                  <a:ea typeface="Source Sans Pro"/>
                </a:rPr>
                <a:t>Parte interesada </a:t>
              </a:r>
              <a:endParaRPr b="0" lang="es-ES" sz="2400" strike="noStrike" u="none">
                <a:solidFill>
                  <a:srgbClr val="000000"/>
                </a:solidFill>
                <a:uFillTx/>
                <a:latin typeface="Arial"/>
              </a:endParaRPr>
            </a:p>
          </p:txBody>
        </p:sp>
      </p:grpSp>
      <p:sp>
        <p:nvSpPr>
          <p:cNvPr id="801" name="AutoShape 21"/>
          <p:cNvSpPr/>
          <p:nvPr/>
        </p:nvSpPr>
        <p:spPr>
          <a:xfrm flipV="1">
            <a:off x="861840" y="453744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802" name="AutoShape 22"/>
          <p:cNvSpPr/>
          <p:nvPr/>
        </p:nvSpPr>
        <p:spPr>
          <a:xfrm>
            <a:off x="861840" y="6847560"/>
            <a:ext cx="16154640" cy="360"/>
          </a:xfrm>
          <a:prstGeom prst="line">
            <a:avLst/>
          </a:prstGeom>
          <a:ln w="28575">
            <a:solidFill>
              <a:srgbClr val="1c5739"/>
            </a:solidFill>
            <a:round/>
          </a:ln>
        </p:spPr>
        <p:style>
          <a:lnRef idx="0"/>
          <a:fillRef idx="0"/>
          <a:effectRef idx="0"/>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sp>
        <p:nvSpPr>
          <p:cNvPr id="803" name="AutoShape 23"/>
          <p:cNvSpPr/>
          <p:nvPr/>
        </p:nvSpPr>
        <p:spPr>
          <a:xfrm>
            <a:off x="861840" y="902448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804" name="Freeform 28"/>
          <p:cNvSpPr/>
          <p:nvPr/>
        </p:nvSpPr>
        <p:spPr>
          <a:xfrm>
            <a:off x="13813200" y="720324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1" y="0"/>
                </a:lnTo>
                <a:lnTo>
                  <a:pt x="881191" y="881192"/>
                </a:lnTo>
                <a:lnTo>
                  <a:pt x="0" y="88119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05" name="Freeform 29"/>
          <p:cNvSpPr/>
          <p:nvPr/>
        </p:nvSpPr>
        <p:spPr>
          <a:xfrm>
            <a:off x="15435720" y="720108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70495" h="870495">
                <a:moveTo>
                  <a:pt x="0" y="0"/>
                </a:moveTo>
                <a:lnTo>
                  <a:pt x="870495" y="0"/>
                </a:lnTo>
                <a:lnTo>
                  <a:pt x="870495" y="870495"/>
                </a:lnTo>
                <a:lnTo>
                  <a:pt x="0" y="870495"/>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06" name="TextBox 35"/>
          <p:cNvSpPr/>
          <p:nvPr/>
        </p:nvSpPr>
        <p:spPr>
          <a:xfrm>
            <a:off x="3929400" y="1207080"/>
            <a:ext cx="9489240" cy="74412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4.3 Partes interesadas</a:t>
            </a:r>
            <a:endParaRPr b="0" lang="es-ES" sz="5920" strike="noStrike" u="none">
              <a:solidFill>
                <a:srgbClr val="000000"/>
              </a:solidFill>
              <a:uFillTx/>
              <a:latin typeface="Arial"/>
            </a:endParaRPr>
          </a:p>
        </p:txBody>
      </p:sp>
      <p:sp>
        <p:nvSpPr>
          <p:cNvPr id="807" name="CuadroTexto 41"/>
          <p:cNvSpPr/>
          <p:nvPr/>
        </p:nvSpPr>
        <p:spPr>
          <a:xfrm>
            <a:off x="6814080" y="3541680"/>
            <a:ext cx="506016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Sans Pro"/>
                <a:ea typeface="Source Sans Pro"/>
              </a:rPr>
              <a:t>Necesidades y/o expectativas </a:t>
            </a:r>
            <a:endParaRPr b="0" lang="es-ES" sz="2400" strike="noStrike" u="none">
              <a:solidFill>
                <a:srgbClr val="000000"/>
              </a:solidFill>
              <a:uFillTx/>
              <a:latin typeface="Arial"/>
            </a:endParaRPr>
          </a:p>
        </p:txBody>
      </p:sp>
      <p:sp>
        <p:nvSpPr>
          <p:cNvPr id="808" name="CuadroTexto 42"/>
          <p:cNvSpPr/>
          <p:nvPr/>
        </p:nvSpPr>
        <p:spPr>
          <a:xfrm>
            <a:off x="13421880" y="3548880"/>
            <a:ext cx="506016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Sans Pro"/>
                <a:ea typeface="Source Sans Pro"/>
              </a:rPr>
              <a:t>ODS relacionados</a:t>
            </a:r>
            <a:endParaRPr b="0" lang="es-ES" sz="2400" strike="noStrike" u="none">
              <a:solidFill>
                <a:srgbClr val="000000"/>
              </a:solidFill>
              <a:uFillTx/>
              <a:latin typeface="Arial"/>
            </a:endParaRPr>
          </a:p>
        </p:txBody>
      </p:sp>
      <p:sp>
        <p:nvSpPr>
          <p:cNvPr id="809" name="TextBox 32"/>
          <p:cNvSpPr/>
          <p:nvPr/>
        </p:nvSpPr>
        <p:spPr>
          <a:xfrm>
            <a:off x="5164200" y="4826160"/>
            <a:ext cx="7681680" cy="1565640"/>
          </a:xfrm>
          <a:prstGeom prst="rect">
            <a:avLst/>
          </a:prstGeom>
          <a:noFill/>
          <a:ln w="0">
            <a:noFill/>
          </a:ln>
        </p:spPr>
        <p:style>
          <a:lnRef idx="0"/>
          <a:fillRef idx="0"/>
          <a:effectRef idx="0"/>
          <a:fontRef idx="minor"/>
        </p:style>
        <p:txBody>
          <a:bodyPr lIns="0" rIns="0" tIns="0" bIns="0" anchor="t">
            <a:spAutoFit/>
          </a:bodyPr>
          <a:p>
            <a:pPr marL="160920" algn="just" defTabSz="914400">
              <a:lnSpc>
                <a:spcPts val="2055"/>
              </a:lnSpc>
            </a:pPr>
            <a:r>
              <a:rPr b="0" lang="es-ES" sz="1490" strike="noStrike" u="none">
                <a:solidFill>
                  <a:srgbClr val="231f20"/>
                </a:solidFill>
                <a:uFillTx/>
                <a:latin typeface="Source Sans Pro"/>
                <a:ea typeface="Source Sans Pro"/>
              </a:rPr>
              <a:t>Información actualizada y veraz. Servicio personalizado y amable. Información en soporte papel y digital. Información en idiomas. Acceso a la información 24 horas / 365 en múltiples canales       (web, Apps, MUPIS, RRSS, etc.). Atención a las demandas de información vía RRSS. Accesibilidad universal. Medidas de seguridad ante Sars-Cov-2. Experiencia diferenciadora en la visita a la oficina. Integración de los Objetivos de Desarrollo Sostenible. Implicación con la protección del medioambiente y sostenibilidad social.</a:t>
            </a:r>
            <a:endParaRPr b="0" lang="es-ES" sz="1490" strike="noStrike" u="none">
              <a:solidFill>
                <a:srgbClr val="000000"/>
              </a:solidFill>
              <a:uFillTx/>
              <a:latin typeface="Arial"/>
            </a:endParaRPr>
          </a:p>
        </p:txBody>
      </p:sp>
      <p:sp>
        <p:nvSpPr>
          <p:cNvPr id="810" name="TextBox 36"/>
          <p:cNvSpPr/>
          <p:nvPr/>
        </p:nvSpPr>
        <p:spPr>
          <a:xfrm>
            <a:off x="1047240" y="4817880"/>
            <a:ext cx="3834000" cy="370800"/>
          </a:xfrm>
          <a:prstGeom prst="rect">
            <a:avLst/>
          </a:prstGeom>
          <a:noFill/>
          <a:ln w="0">
            <a:noFill/>
          </a:ln>
        </p:spPr>
        <p:style>
          <a:lnRef idx="0"/>
          <a:fillRef idx="0"/>
          <a:effectRef idx="0"/>
          <a:fontRef idx="minor"/>
        </p:style>
        <p:txBody>
          <a:bodyPr lIns="0" rIns="0" tIns="0" bIns="0" anchor="t">
            <a:spAutoFit/>
          </a:bodyPr>
          <a:p>
            <a:pPr defTabSz="914400">
              <a:lnSpc>
                <a:spcPts val="2923"/>
              </a:lnSpc>
              <a:tabLst>
                <a:tab algn="l" pos="0"/>
              </a:tabLst>
            </a:pPr>
            <a:r>
              <a:rPr b="1" lang="en-US" sz="2320" strike="noStrike" u="none">
                <a:solidFill>
                  <a:srgbClr val="1c5739"/>
                </a:solidFill>
                <a:uFillTx/>
                <a:latin typeface="Source Sans Pro"/>
                <a:ea typeface="Source Sans Pro"/>
              </a:rPr>
              <a:t>Visitantes / Turistas  </a:t>
            </a:r>
            <a:endParaRPr b="0" lang="es-ES" sz="2320" strike="noStrike" u="none">
              <a:solidFill>
                <a:srgbClr val="000000"/>
              </a:solidFill>
              <a:uFillTx/>
              <a:latin typeface="Arial"/>
            </a:endParaRPr>
          </a:p>
        </p:txBody>
      </p:sp>
      <p:sp>
        <p:nvSpPr>
          <p:cNvPr id="811" name="TextBox 37"/>
          <p:cNvSpPr/>
          <p:nvPr/>
        </p:nvSpPr>
        <p:spPr>
          <a:xfrm>
            <a:off x="690120" y="7079760"/>
            <a:ext cx="4172400" cy="1113120"/>
          </a:xfrm>
          <a:prstGeom prst="rect">
            <a:avLst/>
          </a:prstGeom>
          <a:noFill/>
          <a:ln w="0">
            <a:noFill/>
          </a:ln>
        </p:spPr>
        <p:style>
          <a:lnRef idx="0"/>
          <a:fillRef idx="0"/>
          <a:effectRef idx="0"/>
          <a:fontRef idx="minor"/>
        </p:style>
        <p:txBody>
          <a:bodyPr lIns="0" rIns="0" tIns="0" bIns="0" anchor="t">
            <a:spAutoFit/>
          </a:bodyPr>
          <a:p>
            <a:pPr algn="ctr" defTabSz="914400">
              <a:lnSpc>
                <a:spcPts val="2923"/>
              </a:lnSpc>
            </a:pPr>
            <a:r>
              <a:rPr b="1" lang="en-US" sz="2320" strike="noStrike" u="none">
                <a:solidFill>
                  <a:srgbClr val="1c5739"/>
                </a:solidFill>
                <a:uFillTx/>
                <a:latin typeface="Source Sans Pro"/>
                <a:ea typeface="Source Sans Pro"/>
              </a:rPr>
              <a:t>Concejalía de turismo de </a:t>
            </a:r>
            <a:endParaRPr b="0" lang="es-ES" sz="2320" strike="noStrike" u="none">
              <a:solidFill>
                <a:srgbClr val="000000"/>
              </a:solidFill>
              <a:uFillTx/>
              <a:latin typeface="Arial"/>
            </a:endParaRPr>
          </a:p>
          <a:p>
            <a:pPr algn="ctr" defTabSz="914400">
              <a:lnSpc>
                <a:spcPts val="2923"/>
              </a:lnSpc>
            </a:pPr>
            <a:r>
              <a:rPr b="1" lang="en-US" sz="2320" strike="noStrike" u="none">
                <a:solidFill>
                  <a:srgbClr val="1c5739"/>
                </a:solidFill>
                <a:uFillTx/>
                <a:latin typeface="Source Sans Pro"/>
                <a:ea typeface="Source Sans Pro"/>
              </a:rPr>
              <a:t>Puerto Lumbreras </a:t>
            </a:r>
            <a:endParaRPr b="0" lang="es-ES" sz="2320" strike="noStrike" u="none">
              <a:solidFill>
                <a:srgbClr val="000000"/>
              </a:solidFill>
              <a:uFillTx/>
              <a:latin typeface="Arial"/>
            </a:endParaRPr>
          </a:p>
          <a:p>
            <a:pPr defTabSz="914400">
              <a:lnSpc>
                <a:spcPts val="2923"/>
              </a:lnSpc>
              <a:tabLst>
                <a:tab algn="l" pos="0"/>
              </a:tabLst>
            </a:pPr>
            <a:endParaRPr b="0" lang="es-ES" sz="2320" strike="noStrike" u="none">
              <a:solidFill>
                <a:srgbClr val="000000"/>
              </a:solidFill>
              <a:uFillTx/>
              <a:latin typeface="Arial"/>
            </a:endParaRPr>
          </a:p>
        </p:txBody>
      </p:sp>
      <p:sp>
        <p:nvSpPr>
          <p:cNvPr id="812" name="TextBox 38"/>
          <p:cNvSpPr/>
          <p:nvPr/>
        </p:nvSpPr>
        <p:spPr>
          <a:xfrm>
            <a:off x="5322240" y="7022160"/>
            <a:ext cx="7516440" cy="1565640"/>
          </a:xfrm>
          <a:prstGeom prst="rect">
            <a:avLst/>
          </a:prstGeom>
          <a:noFill/>
          <a:ln w="0">
            <a:noFill/>
          </a:ln>
        </p:spPr>
        <p:style>
          <a:lnRef idx="0"/>
          <a:fillRef idx="0"/>
          <a:effectRef idx="0"/>
          <a:fontRef idx="minor"/>
        </p:style>
        <p:txBody>
          <a:bodyPr lIns="0" rIns="0" tIns="0" bIns="0" anchor="t">
            <a:spAutoFit/>
          </a:bodyPr>
          <a:p>
            <a:pPr algn="just" defTabSz="914400">
              <a:lnSpc>
                <a:spcPts val="2055"/>
              </a:lnSpc>
            </a:pPr>
            <a:r>
              <a:rPr b="0" lang="es-ES" sz="1490" strike="noStrike" u="none">
                <a:solidFill>
                  <a:srgbClr val="231f20"/>
                </a:solidFill>
                <a:uFillTx/>
                <a:latin typeface="Source Sans Pro"/>
                <a:ea typeface="Source Sans Pro"/>
              </a:rPr>
              <a:t>Promoción del destino y de la oferta turística entre público final y profesionales. Gestión de eventos. Resultados satisfactorios del nivel de satisfacción. Canal de comunicación con el ciudadano. Recogida de datos estadísticos y determinación del perfil del visitante turista. Presentación de la oferta turística imparcial. Asesoramiento turístico personalizado.  Cumplimiento de la legislación. Estudio de mercados, oferta y demanda. Sostenibilidad del Servicio. Reconocimiento de la excelencia en el servicio mediante certificaciones.</a:t>
            </a:r>
            <a:endParaRPr b="0" lang="es-ES" sz="1490" strike="noStrike" u="none">
              <a:solidFill>
                <a:srgbClr val="000000"/>
              </a:solidFill>
              <a:uFillTx/>
              <a:latin typeface="Arial"/>
            </a:endParaRPr>
          </a:p>
        </p:txBody>
      </p:sp>
      <p:pic>
        <p:nvPicPr>
          <p:cNvPr id="813" name="Imagen 18" descr="Imagen que contiene Logotipo&#10;&#10;Descripción generada automáticamente"/>
          <p:cNvPicPr/>
          <p:nvPr/>
        </p:nvPicPr>
        <p:blipFill>
          <a:blip r:embed="rId6"/>
          <a:stretch/>
        </p:blipFill>
        <p:spPr>
          <a:xfrm>
            <a:off x="12989160" y="9348120"/>
            <a:ext cx="1565280" cy="653040"/>
          </a:xfrm>
          <a:prstGeom prst="rect">
            <a:avLst/>
          </a:prstGeom>
          <a:noFill/>
          <a:ln w="0">
            <a:noFill/>
          </a:ln>
        </p:spPr>
      </p:pic>
      <p:pic>
        <p:nvPicPr>
          <p:cNvPr id="814" name="Google Shape;99;p1" descr=""/>
          <p:cNvPicPr/>
          <p:nvPr/>
        </p:nvPicPr>
        <p:blipFill>
          <a:blip r:embed="rId7"/>
          <a:stretch/>
        </p:blipFill>
        <p:spPr>
          <a:xfrm>
            <a:off x="14787360" y="9400320"/>
            <a:ext cx="1685520" cy="600840"/>
          </a:xfrm>
          <a:prstGeom prst="rect">
            <a:avLst/>
          </a:prstGeom>
          <a:noFill/>
          <a:ln w="0">
            <a:noFill/>
          </a:ln>
        </p:spPr>
      </p:pic>
      <p:sp>
        <p:nvSpPr>
          <p:cNvPr id="815" name="Marcador de número de diapositiva 7"/>
          <p:cNvSpPr/>
          <p:nvPr/>
        </p:nvSpPr>
        <p:spPr>
          <a:xfrm>
            <a:off x="15318000" y="9461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D1B72399-8A46-4EEB-97B6-EAAE61604D8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816" name="Freeform 29"/>
          <p:cNvSpPr/>
          <p:nvPr/>
        </p:nvSpPr>
        <p:spPr>
          <a:xfrm>
            <a:off x="13820760" y="55951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70495" h="870495">
                <a:moveTo>
                  <a:pt x="0" y="0"/>
                </a:moveTo>
                <a:lnTo>
                  <a:pt x="870495" y="0"/>
                </a:lnTo>
                <a:lnTo>
                  <a:pt x="870495" y="870495"/>
                </a:lnTo>
                <a:lnTo>
                  <a:pt x="0" y="870495"/>
                </a:lnTo>
                <a:lnTo>
                  <a:pt x="0" y="0"/>
                </a:lnTo>
                <a:close/>
              </a:path>
            </a:pathLst>
          </a:custGeom>
          <a:blipFill rotWithShape="0">
            <a:blip r:embed="rId8"/>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17" name="Freeform 30"/>
          <p:cNvSpPr/>
          <p:nvPr/>
        </p:nvSpPr>
        <p:spPr>
          <a:xfrm>
            <a:off x="14634360" y="482148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2" y="0"/>
                </a:lnTo>
                <a:lnTo>
                  <a:pt x="881192" y="881192"/>
                </a:lnTo>
                <a:lnTo>
                  <a:pt x="0" y="881192"/>
                </a:lnTo>
                <a:lnTo>
                  <a:pt x="0" y="0"/>
                </a:lnTo>
                <a:close/>
              </a:path>
            </a:pathLst>
          </a:custGeom>
          <a:blipFill rotWithShape="0">
            <a:blip r:embed="rId9"/>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818" name="Imagen 56" descr="Imagen que contiene Icono&#10;&#10;Descripción generada automáticamente"/>
          <p:cNvPicPr/>
          <p:nvPr/>
        </p:nvPicPr>
        <p:blipFill>
          <a:blip r:embed="rId10"/>
          <a:stretch/>
        </p:blipFill>
        <p:spPr>
          <a:xfrm>
            <a:off x="15447960" y="4818960"/>
            <a:ext cx="716760" cy="716760"/>
          </a:xfrm>
          <a:prstGeom prst="rect">
            <a:avLst/>
          </a:prstGeom>
          <a:noFill/>
          <a:ln w="0">
            <a:noFill/>
          </a:ln>
        </p:spPr>
      </p:pic>
      <p:sp>
        <p:nvSpPr>
          <p:cNvPr id="819" name="Freeform 37"/>
          <p:cNvSpPr/>
          <p:nvPr/>
        </p:nvSpPr>
        <p:spPr>
          <a:xfrm>
            <a:off x="15447960" y="55951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32884" h="881192">
                <a:moveTo>
                  <a:pt x="0" y="0"/>
                </a:moveTo>
                <a:lnTo>
                  <a:pt x="832884" y="0"/>
                </a:lnTo>
                <a:lnTo>
                  <a:pt x="832884" y="881192"/>
                </a:lnTo>
                <a:lnTo>
                  <a:pt x="0" y="881192"/>
                </a:lnTo>
                <a:lnTo>
                  <a:pt x="0" y="0"/>
                </a:lnTo>
                <a:close/>
              </a:path>
            </a:pathLst>
          </a:custGeom>
          <a:blipFill rotWithShape="0">
            <a:blip r:embed="rId1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820" name="Picture 2" descr="Objetivo 1: FIN DE LA POBREZA"/>
          <p:cNvPicPr/>
          <p:nvPr/>
        </p:nvPicPr>
        <p:blipFill>
          <a:blip r:embed="rId12"/>
          <a:stretch/>
        </p:blipFill>
        <p:spPr>
          <a:xfrm>
            <a:off x="13830120" y="4805280"/>
            <a:ext cx="716760" cy="716760"/>
          </a:xfrm>
          <a:prstGeom prst="rect">
            <a:avLst/>
          </a:prstGeom>
          <a:noFill/>
          <a:ln w="0">
            <a:noFill/>
          </a:ln>
        </p:spPr>
      </p:pic>
      <p:pic>
        <p:nvPicPr>
          <p:cNvPr id="821" name="Picture 4" descr="Objetivo 11 - CIUDADES Y COMUNIDADES SOSTENIBLES"/>
          <p:cNvPicPr/>
          <p:nvPr/>
        </p:nvPicPr>
        <p:blipFill>
          <a:blip r:embed="rId13"/>
          <a:stretch/>
        </p:blipFill>
        <p:spPr>
          <a:xfrm>
            <a:off x="14634360" y="5592960"/>
            <a:ext cx="716760" cy="716760"/>
          </a:xfrm>
          <a:prstGeom prst="rect">
            <a:avLst/>
          </a:prstGeom>
          <a:noFill/>
          <a:ln w="0">
            <a:noFill/>
          </a:ln>
        </p:spPr>
      </p:pic>
      <p:pic>
        <p:nvPicPr>
          <p:cNvPr id="822" name="Imagen 59" descr="Imagen que contiene Icono&#10;&#10;Descripción generada automáticamente"/>
          <p:cNvPicPr/>
          <p:nvPr/>
        </p:nvPicPr>
        <p:blipFill>
          <a:blip r:embed="rId14"/>
          <a:stretch/>
        </p:blipFill>
        <p:spPr>
          <a:xfrm>
            <a:off x="14624280" y="7203240"/>
            <a:ext cx="716760" cy="716760"/>
          </a:xfrm>
          <a:prstGeom prst="rect">
            <a:avLst/>
          </a:prstGeom>
          <a:noFill/>
          <a:ln w="0">
            <a:noFill/>
          </a:ln>
        </p:spPr>
      </p:pic>
      <p:pic>
        <p:nvPicPr>
          <p:cNvPr id="823" name="Picture 4" descr="Objetivo 11 - CIUDADES Y COMUNIDADES SOSTENIBLES"/>
          <p:cNvPicPr/>
          <p:nvPr/>
        </p:nvPicPr>
        <p:blipFill>
          <a:blip r:embed="rId15"/>
          <a:stretch/>
        </p:blipFill>
        <p:spPr>
          <a:xfrm>
            <a:off x="14182560" y="8015400"/>
            <a:ext cx="716760" cy="716760"/>
          </a:xfrm>
          <a:prstGeom prst="rect">
            <a:avLst/>
          </a:prstGeom>
          <a:noFill/>
          <a:ln w="0">
            <a:noFill/>
          </a:ln>
        </p:spPr>
      </p:pic>
      <p:pic>
        <p:nvPicPr>
          <p:cNvPr id="824" name="Picture 6" descr="Objetivo 17 - ALIANZAS PARA LOGRAR LOS OBJETIVOS"/>
          <p:cNvPicPr/>
          <p:nvPr/>
        </p:nvPicPr>
        <p:blipFill>
          <a:blip r:embed="rId16"/>
          <a:stretch/>
        </p:blipFill>
        <p:spPr>
          <a:xfrm>
            <a:off x="14984280" y="8011080"/>
            <a:ext cx="716760" cy="716760"/>
          </a:xfrm>
          <a:prstGeom prst="rect">
            <a:avLst/>
          </a:prstGeom>
          <a:noFill/>
          <a:ln w="0">
            <a:noFill/>
          </a:ln>
        </p:spPr>
      </p:pic>
      <p:pic>
        <p:nvPicPr>
          <p:cNvPr id="825" name="Imagen 1" descr="Imagen que contiene Flecha&#10;&#10;Descripción generada automáticamente"/>
          <p:cNvPicPr/>
          <p:nvPr/>
        </p:nvPicPr>
        <p:blipFill>
          <a:blip r:embed="rId17"/>
          <a:stretch/>
        </p:blipFill>
        <p:spPr>
          <a:xfrm>
            <a:off x="11457000" y="926280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826" name="Group 3"/>
          <p:cNvGrpSpPr/>
          <p:nvPr/>
        </p:nvGrpSpPr>
        <p:grpSpPr>
          <a:xfrm>
            <a:off x="0" y="-72360"/>
            <a:ext cx="18284760" cy="3155400"/>
            <a:chOff x="0" y="-72360"/>
            <a:chExt cx="18284760" cy="3155400"/>
          </a:xfrm>
        </p:grpSpPr>
        <p:sp>
          <p:nvSpPr>
            <p:cNvPr id="827" name="Freeform 4"/>
            <p:cNvSpPr/>
            <p:nvPr/>
          </p:nvSpPr>
          <p:spPr>
            <a:xfrm>
              <a:off x="0" y="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28" name="TextBox 5"/>
            <p:cNvSpPr/>
            <p:nvPr/>
          </p:nvSpPr>
          <p:spPr>
            <a:xfrm>
              <a:off x="0" y="-723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829" name="TextBox 7"/>
          <p:cNvSpPr/>
          <p:nvPr/>
        </p:nvSpPr>
        <p:spPr>
          <a:xfrm>
            <a:off x="13207320" y="6423840"/>
            <a:ext cx="2728080" cy="834120"/>
          </a:xfrm>
          <a:prstGeom prst="rect">
            <a:avLst/>
          </a:prstGeom>
          <a:noFill/>
          <a:ln w="0">
            <a:noFill/>
          </a:ln>
        </p:spPr>
        <p:style>
          <a:lnRef idx="0"/>
          <a:fillRef idx="0"/>
          <a:effectRef idx="0"/>
          <a:fontRef idx="minor"/>
        </p:style>
        <p:txBody>
          <a:bodyPr lIns="0" rIns="0" tIns="0" bIns="0" anchor="t">
            <a:spAutoFit/>
          </a:bodyPr>
          <a:p>
            <a:pPr algn="ctr" defTabSz="914400">
              <a:lnSpc>
                <a:spcPts val="3285"/>
              </a:lnSpc>
            </a:pPr>
            <a:r>
              <a:rPr b="0" lang="en-US" sz="2740" spc="125" strike="noStrike" u="none">
                <a:solidFill>
                  <a:srgbClr val="fffbfb"/>
                </a:solidFill>
                <a:uFillTx/>
                <a:latin typeface="Open Sauce"/>
                <a:ea typeface="DejaVu Sans"/>
              </a:rPr>
              <a:t>Francisco Mercado</a:t>
            </a:r>
            <a:endParaRPr b="0" lang="es-ES" sz="2740" strike="noStrike" u="none">
              <a:solidFill>
                <a:srgbClr val="000000"/>
              </a:solidFill>
              <a:uFillTx/>
              <a:latin typeface="Arial"/>
            </a:endParaRPr>
          </a:p>
        </p:txBody>
      </p:sp>
      <p:sp>
        <p:nvSpPr>
          <p:cNvPr id="830" name="TextBox 8"/>
          <p:cNvSpPr/>
          <p:nvPr/>
        </p:nvSpPr>
        <p:spPr>
          <a:xfrm>
            <a:off x="13421880" y="7421760"/>
            <a:ext cx="2298960" cy="312480"/>
          </a:xfrm>
          <a:prstGeom prst="rect">
            <a:avLst/>
          </a:prstGeom>
          <a:noFill/>
          <a:ln w="0">
            <a:noFill/>
          </a:ln>
        </p:spPr>
        <p:style>
          <a:lnRef idx="0"/>
          <a:fillRef idx="0"/>
          <a:effectRef idx="0"/>
          <a:fontRef idx="minor"/>
        </p:style>
        <p:txBody>
          <a:bodyPr lIns="0" rIns="0" tIns="0" bIns="0" anchor="t">
            <a:spAutoFit/>
          </a:bodyPr>
          <a:p>
            <a:pPr algn="ctr" defTabSz="914400">
              <a:lnSpc>
                <a:spcPts val="2463"/>
              </a:lnSpc>
            </a:pPr>
            <a:r>
              <a:rPr b="0" lang="en-US" sz="2060" spc="91" strike="noStrike" u="none">
                <a:solidFill>
                  <a:srgbClr val="fffbfb"/>
                </a:solidFill>
                <a:uFillTx/>
                <a:latin typeface="Open Sauce"/>
                <a:ea typeface="DejaVu Sans"/>
              </a:rPr>
              <a:t>Añadir función</a:t>
            </a:r>
            <a:endParaRPr b="0" lang="es-ES" sz="2060" strike="noStrike" u="none">
              <a:solidFill>
                <a:srgbClr val="000000"/>
              </a:solidFill>
              <a:uFillTx/>
              <a:latin typeface="Arial"/>
            </a:endParaRPr>
          </a:p>
        </p:txBody>
      </p:sp>
      <p:sp>
        <p:nvSpPr>
          <p:cNvPr id="831" name="Freeform 9"/>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32" name="Freeform 10"/>
          <p:cNvSpPr/>
          <p:nvPr/>
        </p:nvSpPr>
        <p:spPr>
          <a:xfrm>
            <a:off x="-942480" y="961380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33" name="Freeform 11"/>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834" name="Group 12"/>
          <p:cNvGrpSpPr/>
          <p:nvPr/>
        </p:nvGrpSpPr>
        <p:grpSpPr>
          <a:xfrm>
            <a:off x="5331960" y="3243600"/>
            <a:ext cx="7301160" cy="3065400"/>
            <a:chOff x="5331960" y="3243600"/>
            <a:chExt cx="7301160" cy="3065400"/>
          </a:xfrm>
        </p:grpSpPr>
        <p:sp>
          <p:nvSpPr>
            <p:cNvPr id="835" name="Freeform 13"/>
            <p:cNvSpPr/>
            <p:nvPr/>
          </p:nvSpPr>
          <p:spPr>
            <a:xfrm>
              <a:off x="5331960" y="3347640"/>
              <a:ext cx="7301160" cy="862560"/>
            </a:xfrm>
            <a:custGeom>
              <a:avLst/>
              <a:gdLst>
                <a:gd name="textAreaLeft" fmla="*/ 0 w 7301160"/>
                <a:gd name="textAreaRight" fmla="*/ 7302960 w 7301160"/>
                <a:gd name="textAreaTop" fmla="*/ 0 h 862560"/>
                <a:gd name="textAreaBottom" fmla="*/ 864360 h 862560"/>
              </a:gdLst>
              <a:ahLst/>
              <a:rect l="textAreaLeft" t="textAreaTop" r="textAreaRight" b="textAreaBottom"/>
              <a:pathLst>
                <a:path w="2002873" h="237412">
                  <a:moveTo>
                    <a:pt x="0" y="0"/>
                  </a:moveTo>
                  <a:lnTo>
                    <a:pt x="2002873" y="0"/>
                  </a:lnTo>
                  <a:lnTo>
                    <a:pt x="2002873"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36" name="TextBox 14"/>
            <p:cNvSpPr/>
            <p:nvPr/>
          </p:nvSpPr>
          <p:spPr>
            <a:xfrm>
              <a:off x="533196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tabLst>
                  <a:tab algn="l" pos="0"/>
                </a:tabLst>
              </a:pPr>
              <a:r>
                <a:rPr b="0" lang="en-US" sz="1900" strike="noStrike" u="none">
                  <a:solidFill>
                    <a:srgbClr val="fdfbfb"/>
                  </a:solidFill>
                  <a:uFillTx/>
                  <a:latin typeface="Source Han Sans JP Medium"/>
                  <a:ea typeface="DejaVu Sans"/>
                </a:rPr>
                <a:t>Necesidades y/o expectativas </a:t>
              </a:r>
              <a:endParaRPr b="0" lang="es-ES" sz="1900" strike="noStrike" u="none">
                <a:solidFill>
                  <a:srgbClr val="000000"/>
                </a:solidFill>
                <a:uFillTx/>
                <a:latin typeface="Arial"/>
              </a:endParaRPr>
            </a:p>
          </p:txBody>
        </p:sp>
      </p:grpSp>
      <p:grpSp>
        <p:nvGrpSpPr>
          <p:cNvPr id="837" name="Group 15"/>
          <p:cNvGrpSpPr/>
          <p:nvPr/>
        </p:nvGrpSpPr>
        <p:grpSpPr>
          <a:xfrm>
            <a:off x="12965760" y="3243600"/>
            <a:ext cx="4047840" cy="3065400"/>
            <a:chOff x="12965760" y="3243600"/>
            <a:chExt cx="4047840" cy="3065400"/>
          </a:xfrm>
        </p:grpSpPr>
        <p:sp>
          <p:nvSpPr>
            <p:cNvPr id="838" name="Freeform 16"/>
            <p:cNvSpPr/>
            <p:nvPr/>
          </p:nvSpPr>
          <p:spPr>
            <a:xfrm>
              <a:off x="12965760" y="3347640"/>
              <a:ext cx="4047840" cy="862560"/>
            </a:xfrm>
            <a:custGeom>
              <a:avLst/>
              <a:gdLst>
                <a:gd name="textAreaLeft" fmla="*/ 0 w 4047840"/>
                <a:gd name="textAreaRight" fmla="*/ 4049640 w 4047840"/>
                <a:gd name="textAreaTop" fmla="*/ 0 h 862560"/>
                <a:gd name="textAreaBottom" fmla="*/ 864360 h 862560"/>
              </a:gdLst>
              <a:ahLst/>
              <a:rect l="textAreaLeft" t="textAreaTop" r="textAreaRight" b="textAreaBottom"/>
              <a:pathLst>
                <a:path w="1110777" h="237412">
                  <a:moveTo>
                    <a:pt x="0" y="0"/>
                  </a:moveTo>
                  <a:lnTo>
                    <a:pt x="1110777" y="0"/>
                  </a:lnTo>
                  <a:lnTo>
                    <a:pt x="1110777"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39" name="TextBox 17"/>
            <p:cNvSpPr/>
            <p:nvPr/>
          </p:nvSpPr>
          <p:spPr>
            <a:xfrm>
              <a:off x="1296576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0" lang="en-US" sz="1900" strike="noStrike" u="none">
                  <a:solidFill>
                    <a:srgbClr val="fdfbfb"/>
                  </a:solidFill>
                  <a:uFillTx/>
                  <a:latin typeface="Source Han Sans JP Medium"/>
                  <a:ea typeface="DejaVu Sans"/>
                </a:rPr>
                <a:t>ODS Relacionado (s)</a:t>
              </a:r>
              <a:endParaRPr b="0" lang="es-ES" sz="1900" strike="noStrike" u="none">
                <a:solidFill>
                  <a:srgbClr val="000000"/>
                </a:solidFill>
                <a:uFillTx/>
                <a:latin typeface="Arial"/>
              </a:endParaRPr>
            </a:p>
          </p:txBody>
        </p:sp>
      </p:grpSp>
      <p:grpSp>
        <p:nvGrpSpPr>
          <p:cNvPr id="840" name="Group 18"/>
          <p:cNvGrpSpPr/>
          <p:nvPr/>
        </p:nvGrpSpPr>
        <p:grpSpPr>
          <a:xfrm>
            <a:off x="862200" y="3243600"/>
            <a:ext cx="4172400" cy="3065400"/>
            <a:chOff x="862200" y="3243600"/>
            <a:chExt cx="4172400" cy="3065400"/>
          </a:xfrm>
        </p:grpSpPr>
        <p:sp>
          <p:nvSpPr>
            <p:cNvPr id="841" name="Freeform 19"/>
            <p:cNvSpPr/>
            <p:nvPr/>
          </p:nvSpPr>
          <p:spPr>
            <a:xfrm>
              <a:off x="862200" y="3347640"/>
              <a:ext cx="4172400" cy="862560"/>
            </a:xfrm>
            <a:custGeom>
              <a:avLst/>
              <a:gdLst>
                <a:gd name="textAreaLeft" fmla="*/ 0 w 4172400"/>
                <a:gd name="textAreaRight" fmla="*/ 4174200 w 4172400"/>
                <a:gd name="textAreaTop" fmla="*/ 0 h 862560"/>
                <a:gd name="textAreaBottom" fmla="*/ 864360 h 862560"/>
              </a:gdLst>
              <a:ahLst/>
              <a:rect l="textAreaLeft" t="textAreaTop" r="textAreaRight" b="textAreaBottom"/>
              <a:pathLst>
                <a:path w="1144969" h="237412">
                  <a:moveTo>
                    <a:pt x="0" y="0"/>
                  </a:moveTo>
                  <a:lnTo>
                    <a:pt x="1144969" y="0"/>
                  </a:lnTo>
                  <a:lnTo>
                    <a:pt x="1144969"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42" name="TextBox 20"/>
            <p:cNvSpPr/>
            <p:nvPr/>
          </p:nvSpPr>
          <p:spPr>
            <a:xfrm>
              <a:off x="86220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tabLst>
                  <a:tab algn="l" pos="0"/>
                </a:tabLst>
              </a:pPr>
              <a:r>
                <a:rPr b="0" lang="en-US" sz="1900" strike="noStrike" u="none">
                  <a:solidFill>
                    <a:srgbClr val="fdfbfb"/>
                  </a:solidFill>
                  <a:uFillTx/>
                  <a:latin typeface="Source Han Sans JP Medium"/>
                  <a:ea typeface="DejaVu Sans"/>
                </a:rPr>
                <a:t>Parte interesada </a:t>
              </a:r>
              <a:endParaRPr b="0" lang="es-ES" sz="1900" strike="noStrike" u="none">
                <a:solidFill>
                  <a:srgbClr val="000000"/>
                </a:solidFill>
                <a:uFillTx/>
                <a:latin typeface="Arial"/>
              </a:endParaRPr>
            </a:p>
          </p:txBody>
        </p:sp>
      </p:grpSp>
      <p:sp>
        <p:nvSpPr>
          <p:cNvPr id="843" name="AutoShape 21"/>
          <p:cNvSpPr/>
          <p:nvPr/>
        </p:nvSpPr>
        <p:spPr>
          <a:xfrm flipV="1">
            <a:off x="861840" y="445752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844" name="AutoShape 22"/>
          <p:cNvSpPr/>
          <p:nvPr/>
        </p:nvSpPr>
        <p:spPr>
          <a:xfrm>
            <a:off x="861840" y="6437880"/>
            <a:ext cx="16154640" cy="360"/>
          </a:xfrm>
          <a:prstGeom prst="line">
            <a:avLst/>
          </a:prstGeom>
          <a:ln w="28575">
            <a:solidFill>
              <a:srgbClr val="1c5739"/>
            </a:solidFill>
            <a:round/>
          </a:ln>
        </p:spPr>
        <p:style>
          <a:lnRef idx="0"/>
          <a:fillRef idx="0"/>
          <a:effectRef idx="0"/>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sp>
        <p:nvSpPr>
          <p:cNvPr id="845" name="AutoShape 23"/>
          <p:cNvSpPr/>
          <p:nvPr/>
        </p:nvSpPr>
        <p:spPr>
          <a:xfrm>
            <a:off x="861840" y="899784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846" name="Freeform 25"/>
          <p:cNvSpPr/>
          <p:nvPr/>
        </p:nvSpPr>
        <p:spPr>
          <a:xfrm>
            <a:off x="13914360" y="496800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1" y="0"/>
                </a:lnTo>
                <a:lnTo>
                  <a:pt x="881191" y="881192"/>
                </a:lnTo>
                <a:lnTo>
                  <a:pt x="0" y="88119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47" name="Freeform 29"/>
          <p:cNvSpPr/>
          <p:nvPr/>
        </p:nvSpPr>
        <p:spPr>
          <a:xfrm>
            <a:off x="13856040" y="66859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1" y="0"/>
                </a:lnTo>
                <a:lnTo>
                  <a:pt x="881191" y="881192"/>
                </a:lnTo>
                <a:lnTo>
                  <a:pt x="0" y="881192"/>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48" name="Freeform 32"/>
          <p:cNvSpPr/>
          <p:nvPr/>
        </p:nvSpPr>
        <p:spPr>
          <a:xfrm>
            <a:off x="16174080" y="80161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32884" h="853943">
                <a:moveTo>
                  <a:pt x="0" y="0"/>
                </a:moveTo>
                <a:lnTo>
                  <a:pt x="832884" y="0"/>
                </a:lnTo>
                <a:lnTo>
                  <a:pt x="832884" y="853943"/>
                </a:lnTo>
                <a:lnTo>
                  <a:pt x="0" y="853943"/>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49" name="Freeform 33"/>
          <p:cNvSpPr/>
          <p:nvPr/>
        </p:nvSpPr>
        <p:spPr>
          <a:xfrm>
            <a:off x="15404760" y="80161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53943">
                <a:moveTo>
                  <a:pt x="0" y="0"/>
                </a:moveTo>
                <a:lnTo>
                  <a:pt x="881192" y="0"/>
                </a:lnTo>
                <a:lnTo>
                  <a:pt x="881192" y="853943"/>
                </a:lnTo>
                <a:lnTo>
                  <a:pt x="0" y="853943"/>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50" name="TextBox 40"/>
          <p:cNvSpPr/>
          <p:nvPr/>
        </p:nvSpPr>
        <p:spPr>
          <a:xfrm>
            <a:off x="3929400" y="1207080"/>
            <a:ext cx="9489240" cy="74412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4.3 Partes interesadas</a:t>
            </a:r>
            <a:endParaRPr b="0" lang="es-ES" sz="5920" strike="noStrike" u="none">
              <a:solidFill>
                <a:srgbClr val="000000"/>
              </a:solidFill>
              <a:uFillTx/>
              <a:latin typeface="Arial"/>
            </a:endParaRPr>
          </a:p>
        </p:txBody>
      </p:sp>
      <p:sp>
        <p:nvSpPr>
          <p:cNvPr id="851" name="CuadroTexto 43"/>
          <p:cNvSpPr/>
          <p:nvPr/>
        </p:nvSpPr>
        <p:spPr>
          <a:xfrm>
            <a:off x="1382040" y="3510000"/>
            <a:ext cx="2961000" cy="821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Parte interesada</a:t>
            </a:r>
            <a:endParaRPr b="0" lang="es-ES" sz="2400" strike="noStrike" u="none">
              <a:solidFill>
                <a:srgbClr val="000000"/>
              </a:solidFill>
              <a:uFillTx/>
              <a:latin typeface="Arial"/>
            </a:endParaRPr>
          </a:p>
        </p:txBody>
      </p:sp>
      <p:sp>
        <p:nvSpPr>
          <p:cNvPr id="852" name="CuadroTexto 44"/>
          <p:cNvSpPr/>
          <p:nvPr/>
        </p:nvSpPr>
        <p:spPr>
          <a:xfrm>
            <a:off x="6814080" y="3541680"/>
            <a:ext cx="5060160" cy="821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Necesidades y/o expectativas </a:t>
            </a:r>
            <a:endParaRPr b="0" lang="es-ES" sz="2400" strike="noStrike" u="none">
              <a:solidFill>
                <a:srgbClr val="000000"/>
              </a:solidFill>
              <a:uFillTx/>
              <a:latin typeface="Arial"/>
            </a:endParaRPr>
          </a:p>
        </p:txBody>
      </p:sp>
      <p:sp>
        <p:nvSpPr>
          <p:cNvPr id="853" name="CuadroTexto 45"/>
          <p:cNvSpPr/>
          <p:nvPr/>
        </p:nvSpPr>
        <p:spPr>
          <a:xfrm>
            <a:off x="13421880" y="3548880"/>
            <a:ext cx="506016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ODS relacionados</a:t>
            </a:r>
            <a:endParaRPr b="0" lang="es-ES" sz="2400" strike="noStrike" u="none">
              <a:solidFill>
                <a:srgbClr val="000000"/>
              </a:solidFill>
              <a:uFillTx/>
              <a:latin typeface="Arial"/>
            </a:endParaRPr>
          </a:p>
        </p:txBody>
      </p:sp>
      <p:pic>
        <p:nvPicPr>
          <p:cNvPr id="854" name="Imagen 18" descr="Imagen que contiene Logotipo&#10;&#10;Descripción generada automáticamente"/>
          <p:cNvPicPr/>
          <p:nvPr/>
        </p:nvPicPr>
        <p:blipFill>
          <a:blip r:embed="rId8"/>
          <a:stretch/>
        </p:blipFill>
        <p:spPr>
          <a:xfrm>
            <a:off x="12989160" y="9348120"/>
            <a:ext cx="1565280" cy="653040"/>
          </a:xfrm>
          <a:prstGeom prst="rect">
            <a:avLst/>
          </a:prstGeom>
          <a:noFill/>
          <a:ln w="0">
            <a:noFill/>
          </a:ln>
        </p:spPr>
      </p:pic>
      <p:pic>
        <p:nvPicPr>
          <p:cNvPr id="855" name="Google Shape;99;p1" descr=""/>
          <p:cNvPicPr/>
          <p:nvPr/>
        </p:nvPicPr>
        <p:blipFill>
          <a:blip r:embed="rId9"/>
          <a:stretch/>
        </p:blipFill>
        <p:spPr>
          <a:xfrm>
            <a:off x="14787360" y="9400320"/>
            <a:ext cx="1685520" cy="600840"/>
          </a:xfrm>
          <a:prstGeom prst="rect">
            <a:avLst/>
          </a:prstGeom>
          <a:noFill/>
          <a:ln w="0">
            <a:noFill/>
          </a:ln>
        </p:spPr>
      </p:pic>
      <p:sp>
        <p:nvSpPr>
          <p:cNvPr id="856" name="Marcador de número de diapositiva 7"/>
          <p:cNvSpPr/>
          <p:nvPr/>
        </p:nvSpPr>
        <p:spPr>
          <a:xfrm>
            <a:off x="15318000" y="9461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B6D39354-9093-45A6-BF99-C99C531903F5}"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857" name="TextBox 36"/>
          <p:cNvSpPr/>
          <p:nvPr/>
        </p:nvSpPr>
        <p:spPr>
          <a:xfrm>
            <a:off x="5331960" y="6591240"/>
            <a:ext cx="7301160" cy="1043640"/>
          </a:xfrm>
          <a:prstGeom prst="rect">
            <a:avLst/>
          </a:prstGeom>
          <a:noFill/>
          <a:ln w="0">
            <a:noFill/>
          </a:ln>
        </p:spPr>
        <p:style>
          <a:lnRef idx="0"/>
          <a:fillRef idx="0"/>
          <a:effectRef idx="0"/>
          <a:fontRef idx="minor"/>
        </p:style>
        <p:txBody>
          <a:bodyPr lIns="0" rIns="0" tIns="0" bIns="0" anchor="t">
            <a:spAutoFit/>
          </a:bodyPr>
          <a:p>
            <a:pPr marL="160920" algn="just" defTabSz="914400">
              <a:lnSpc>
                <a:spcPts val="2055"/>
              </a:lnSpc>
            </a:pPr>
            <a:r>
              <a:rPr b="0" lang="es-ES" sz="1490" strike="noStrike" u="none">
                <a:solidFill>
                  <a:srgbClr val="231f20"/>
                </a:solidFill>
                <a:uFillTx/>
                <a:latin typeface="Source Sans Pro"/>
                <a:ea typeface="Source Sans Pro"/>
              </a:rPr>
              <a:t>Información actualizada y veraz. Servicio personalizado y amable. Información en soporte papel y digital. Información on line. Información general de eventos culturales, deportivos, etc. Información de los servicios municipales.  Integración de los Objetivos de Desarrollo Sostenible. </a:t>
            </a:r>
            <a:endParaRPr b="0" lang="es-ES" sz="1490" strike="noStrike" u="none">
              <a:solidFill>
                <a:srgbClr val="000000"/>
              </a:solidFill>
              <a:uFillTx/>
              <a:latin typeface="Arial"/>
            </a:endParaRPr>
          </a:p>
        </p:txBody>
      </p:sp>
      <p:sp>
        <p:nvSpPr>
          <p:cNvPr id="858" name="TextBox 37"/>
          <p:cNvSpPr/>
          <p:nvPr/>
        </p:nvSpPr>
        <p:spPr>
          <a:xfrm>
            <a:off x="5331960" y="4686480"/>
            <a:ext cx="7301160" cy="1565640"/>
          </a:xfrm>
          <a:prstGeom prst="rect">
            <a:avLst/>
          </a:prstGeom>
          <a:noFill/>
          <a:ln w="0">
            <a:noFill/>
          </a:ln>
        </p:spPr>
        <p:style>
          <a:lnRef idx="0"/>
          <a:fillRef idx="0"/>
          <a:effectRef idx="0"/>
          <a:fontRef idx="minor"/>
        </p:style>
        <p:txBody>
          <a:bodyPr lIns="0" rIns="0" tIns="0" bIns="0" anchor="t">
            <a:spAutoFit/>
          </a:bodyPr>
          <a:p>
            <a:pPr marL="160920" algn="just" defTabSz="914400">
              <a:lnSpc>
                <a:spcPts val="2055"/>
              </a:lnSpc>
            </a:pPr>
            <a:r>
              <a:rPr b="0" lang="es-ES" sz="1490" strike="noStrike" u="none">
                <a:solidFill>
                  <a:srgbClr val="231f20"/>
                </a:solidFill>
                <a:uFillTx/>
                <a:latin typeface="Source Sans Pro"/>
                <a:ea typeface="Source Sans Pro"/>
              </a:rPr>
              <a:t>Estadística regional de usuarios. Promotores de la oferta global del destino Región de Murcia. Prescriptores de los proyectos y objetivos en regionales en materia de turismo. Contacto con la oferta del destino. Propietarios y divulgadores de la oferta y eventos turísticos. Actualización de los recursos turísticos regionales. Nivel de satisfacción adecuado de los servicios. Oficinas de Turismo con un servicio acorde a las necesidades del turista y visitante. Cumplimiento de la legislación.</a:t>
            </a:r>
            <a:endParaRPr b="0" lang="es-ES" sz="1490" strike="noStrike" u="none">
              <a:solidFill>
                <a:srgbClr val="000000"/>
              </a:solidFill>
              <a:uFillTx/>
              <a:latin typeface="Arial"/>
            </a:endParaRPr>
          </a:p>
        </p:txBody>
      </p:sp>
      <p:sp>
        <p:nvSpPr>
          <p:cNvPr id="859" name="TextBox 41"/>
          <p:cNvSpPr/>
          <p:nvPr/>
        </p:nvSpPr>
        <p:spPr>
          <a:xfrm>
            <a:off x="1028880" y="5219640"/>
            <a:ext cx="383400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ITREM  </a:t>
            </a:r>
            <a:endParaRPr b="0" lang="es-ES" sz="2320" strike="noStrike" u="none">
              <a:solidFill>
                <a:srgbClr val="000000"/>
              </a:solidFill>
              <a:uFillTx/>
              <a:latin typeface="Arial"/>
            </a:endParaRPr>
          </a:p>
        </p:txBody>
      </p:sp>
      <p:sp>
        <p:nvSpPr>
          <p:cNvPr id="860" name="TextBox 42"/>
          <p:cNvSpPr/>
          <p:nvPr/>
        </p:nvSpPr>
        <p:spPr>
          <a:xfrm>
            <a:off x="1013400" y="6819840"/>
            <a:ext cx="383400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Ciudadano  </a:t>
            </a:r>
            <a:endParaRPr b="0" lang="es-ES" sz="2320" strike="noStrike" u="none">
              <a:solidFill>
                <a:srgbClr val="000000"/>
              </a:solidFill>
              <a:uFillTx/>
              <a:latin typeface="Arial"/>
            </a:endParaRPr>
          </a:p>
        </p:txBody>
      </p:sp>
      <p:sp>
        <p:nvSpPr>
          <p:cNvPr id="861" name="TextBox 42"/>
          <p:cNvSpPr/>
          <p:nvPr/>
        </p:nvSpPr>
        <p:spPr>
          <a:xfrm>
            <a:off x="1013400" y="8263440"/>
            <a:ext cx="383400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Comunidad local  </a:t>
            </a:r>
            <a:endParaRPr b="0" lang="es-ES" sz="2320" strike="noStrike" u="none">
              <a:solidFill>
                <a:srgbClr val="000000"/>
              </a:solidFill>
              <a:uFillTx/>
              <a:latin typeface="Arial"/>
            </a:endParaRPr>
          </a:p>
        </p:txBody>
      </p:sp>
      <p:sp>
        <p:nvSpPr>
          <p:cNvPr id="862" name="CuadroTexto 57"/>
          <p:cNvSpPr/>
          <p:nvPr/>
        </p:nvSpPr>
        <p:spPr>
          <a:xfrm>
            <a:off x="5486400" y="8065440"/>
            <a:ext cx="7146720" cy="681120"/>
          </a:xfrm>
          <a:prstGeom prst="rect">
            <a:avLst/>
          </a:prstGeom>
          <a:noFill/>
          <a:ln w="0">
            <a:noFill/>
          </a:ln>
        </p:spPr>
        <p:style>
          <a:lnRef idx="0"/>
          <a:fillRef idx="0"/>
          <a:effectRef idx="0"/>
          <a:fontRef idx="minor"/>
        </p:style>
        <p:txBody>
          <a:bodyPr lIns="0" rIns="0" tIns="0" bIns="0" anchor="t">
            <a:spAutoFit/>
          </a:bodyPr>
          <a:p>
            <a:pPr algn="just" defTabSz="914400">
              <a:lnSpc>
                <a:spcPct val="100000"/>
              </a:lnSpc>
            </a:pPr>
            <a:r>
              <a:rPr b="0" lang="es-ES" sz="1490" strike="noStrike" u="none">
                <a:solidFill>
                  <a:srgbClr val="000000"/>
                </a:solidFill>
                <a:uFillTx/>
                <a:latin typeface="Source Sans Pro"/>
                <a:ea typeface="Source Sans Pro"/>
              </a:rPr>
              <a:t>Protección del Medio ambiente, </a:t>
            </a:r>
            <a:r>
              <a:rPr b="0" lang="es-ES" sz="1490" strike="noStrike" u="none">
                <a:solidFill>
                  <a:srgbClr val="231f20"/>
                </a:solidFill>
                <a:uFillTx/>
                <a:latin typeface="Source Sans Pro"/>
                <a:ea typeface="Source Sans Pro"/>
              </a:rPr>
              <a:t>cumplimiento</a:t>
            </a:r>
            <a:r>
              <a:rPr b="0" lang="es-ES" sz="1490" strike="noStrike" u="none">
                <a:solidFill>
                  <a:srgbClr val="000000"/>
                </a:solidFill>
                <a:uFillTx/>
                <a:latin typeface="Source Sans Pro"/>
                <a:ea typeface="Source Sans Pro"/>
              </a:rPr>
              <a:t> legislación, comportamiento ético, responsabilidad social, sostenibilidad del servicio económica, social y medioambiental. Seguridad en el servicio</a:t>
            </a:r>
            <a:endParaRPr b="0" lang="es-ES" sz="1490" strike="noStrike" u="none">
              <a:solidFill>
                <a:srgbClr val="000000"/>
              </a:solidFill>
              <a:uFillTx/>
              <a:latin typeface="Arial"/>
            </a:endParaRPr>
          </a:p>
        </p:txBody>
      </p:sp>
      <p:sp>
        <p:nvSpPr>
          <p:cNvPr id="863" name="AutoShape 23"/>
          <p:cNvSpPr/>
          <p:nvPr/>
        </p:nvSpPr>
        <p:spPr>
          <a:xfrm>
            <a:off x="842760" y="776268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864" name="Freeform 35"/>
          <p:cNvSpPr/>
          <p:nvPr/>
        </p:nvSpPr>
        <p:spPr>
          <a:xfrm>
            <a:off x="16199280" y="498420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9602" h="853943">
                <a:moveTo>
                  <a:pt x="0" y="0"/>
                </a:moveTo>
                <a:lnTo>
                  <a:pt x="889602" y="0"/>
                </a:lnTo>
                <a:lnTo>
                  <a:pt x="889602" y="853943"/>
                </a:lnTo>
                <a:lnTo>
                  <a:pt x="0" y="853943"/>
                </a:lnTo>
                <a:lnTo>
                  <a:pt x="0" y="0"/>
                </a:lnTo>
                <a:close/>
              </a:path>
            </a:pathLst>
          </a:custGeom>
          <a:blipFill rotWithShape="0">
            <a:blip r:embed="rId10"/>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865" name="Picture 2" descr="Objetivo 1: FIN DE LA POBREZA"/>
          <p:cNvPicPr/>
          <p:nvPr/>
        </p:nvPicPr>
        <p:blipFill>
          <a:blip r:embed="rId11"/>
          <a:stretch/>
        </p:blipFill>
        <p:spPr>
          <a:xfrm>
            <a:off x="13155120" y="4968000"/>
            <a:ext cx="716760" cy="716760"/>
          </a:xfrm>
          <a:prstGeom prst="rect">
            <a:avLst/>
          </a:prstGeom>
          <a:noFill/>
          <a:ln w="0">
            <a:noFill/>
          </a:ln>
        </p:spPr>
      </p:pic>
      <p:pic>
        <p:nvPicPr>
          <p:cNvPr id="866" name="Imagen 61" descr="Imagen que contiene Icono&#10;&#10;Descripción generada automáticamente"/>
          <p:cNvPicPr/>
          <p:nvPr/>
        </p:nvPicPr>
        <p:blipFill>
          <a:blip r:embed="rId12"/>
          <a:stretch/>
        </p:blipFill>
        <p:spPr>
          <a:xfrm>
            <a:off x="14677200" y="4972680"/>
            <a:ext cx="716760" cy="716760"/>
          </a:xfrm>
          <a:prstGeom prst="rect">
            <a:avLst/>
          </a:prstGeom>
          <a:noFill/>
          <a:ln w="0">
            <a:noFill/>
          </a:ln>
        </p:spPr>
      </p:pic>
      <p:pic>
        <p:nvPicPr>
          <p:cNvPr id="867" name="Picture 4" descr="Objetivo 11 - CIUDADES Y COMUNIDADES SOSTENIBLES"/>
          <p:cNvPicPr/>
          <p:nvPr/>
        </p:nvPicPr>
        <p:blipFill>
          <a:blip r:embed="rId13"/>
          <a:stretch/>
        </p:blipFill>
        <p:spPr>
          <a:xfrm>
            <a:off x="15438240" y="4980960"/>
            <a:ext cx="716760" cy="716760"/>
          </a:xfrm>
          <a:prstGeom prst="rect">
            <a:avLst/>
          </a:prstGeom>
          <a:noFill/>
          <a:ln w="0">
            <a:noFill/>
          </a:ln>
        </p:spPr>
      </p:pic>
      <p:sp>
        <p:nvSpPr>
          <p:cNvPr id="868" name="Freeform 33"/>
          <p:cNvSpPr/>
          <p:nvPr/>
        </p:nvSpPr>
        <p:spPr>
          <a:xfrm>
            <a:off x="15395040" y="668664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53943">
                <a:moveTo>
                  <a:pt x="0" y="0"/>
                </a:moveTo>
                <a:lnTo>
                  <a:pt x="881192" y="0"/>
                </a:lnTo>
                <a:lnTo>
                  <a:pt x="881192" y="853943"/>
                </a:lnTo>
                <a:lnTo>
                  <a:pt x="0" y="853943"/>
                </a:lnTo>
                <a:lnTo>
                  <a:pt x="0" y="0"/>
                </a:lnTo>
                <a:close/>
              </a:path>
            </a:pathLst>
          </a:custGeom>
          <a:blipFill rotWithShape="0">
            <a:blip r:embed="rId1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69" name="Freeform 32"/>
          <p:cNvSpPr/>
          <p:nvPr/>
        </p:nvSpPr>
        <p:spPr>
          <a:xfrm>
            <a:off x="16158240" y="66859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32884" h="853943">
                <a:moveTo>
                  <a:pt x="0" y="0"/>
                </a:moveTo>
                <a:lnTo>
                  <a:pt x="832884" y="0"/>
                </a:lnTo>
                <a:lnTo>
                  <a:pt x="832884" y="853943"/>
                </a:lnTo>
                <a:lnTo>
                  <a:pt x="0" y="853943"/>
                </a:lnTo>
                <a:lnTo>
                  <a:pt x="0" y="0"/>
                </a:lnTo>
                <a:close/>
              </a:path>
            </a:pathLst>
          </a:custGeom>
          <a:blipFill rotWithShape="0">
            <a:blip r:embed="rId1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870" name="Picture 2" descr="Objetivo 1: FIN DE LA POBREZA"/>
          <p:cNvPicPr/>
          <p:nvPr/>
        </p:nvPicPr>
        <p:blipFill>
          <a:blip r:embed="rId16"/>
          <a:stretch/>
        </p:blipFill>
        <p:spPr>
          <a:xfrm>
            <a:off x="13097160" y="6679080"/>
            <a:ext cx="716760" cy="716760"/>
          </a:xfrm>
          <a:prstGeom prst="rect">
            <a:avLst/>
          </a:prstGeom>
          <a:noFill/>
          <a:ln w="0">
            <a:noFill/>
          </a:ln>
        </p:spPr>
      </p:pic>
      <p:pic>
        <p:nvPicPr>
          <p:cNvPr id="871" name="Imagen 66" descr="Imagen que contiene Icono&#10;&#10;Descripción generada automáticamente"/>
          <p:cNvPicPr/>
          <p:nvPr/>
        </p:nvPicPr>
        <p:blipFill>
          <a:blip r:embed="rId17"/>
          <a:stretch/>
        </p:blipFill>
        <p:spPr>
          <a:xfrm>
            <a:off x="14625360" y="6683760"/>
            <a:ext cx="716760" cy="716760"/>
          </a:xfrm>
          <a:prstGeom prst="rect">
            <a:avLst/>
          </a:prstGeom>
          <a:noFill/>
          <a:ln w="0">
            <a:noFill/>
          </a:ln>
        </p:spPr>
      </p:pic>
      <p:sp>
        <p:nvSpPr>
          <p:cNvPr id="872" name="Freeform 29"/>
          <p:cNvSpPr/>
          <p:nvPr/>
        </p:nvSpPr>
        <p:spPr>
          <a:xfrm>
            <a:off x="14635800" y="80161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70495" h="870495">
                <a:moveTo>
                  <a:pt x="0" y="0"/>
                </a:moveTo>
                <a:lnTo>
                  <a:pt x="870495" y="0"/>
                </a:lnTo>
                <a:lnTo>
                  <a:pt x="870495" y="870495"/>
                </a:lnTo>
                <a:lnTo>
                  <a:pt x="0" y="870495"/>
                </a:lnTo>
                <a:lnTo>
                  <a:pt x="0" y="0"/>
                </a:lnTo>
                <a:close/>
              </a:path>
            </a:pathLst>
          </a:custGeom>
          <a:blipFill rotWithShape="0">
            <a:blip r:embed="rId18"/>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73" name="Freeform 30"/>
          <p:cNvSpPr/>
          <p:nvPr/>
        </p:nvSpPr>
        <p:spPr>
          <a:xfrm>
            <a:off x="13097160" y="80233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2" y="0"/>
                </a:lnTo>
                <a:lnTo>
                  <a:pt x="881192" y="881192"/>
                </a:lnTo>
                <a:lnTo>
                  <a:pt x="0" y="881192"/>
                </a:lnTo>
                <a:lnTo>
                  <a:pt x="0" y="0"/>
                </a:lnTo>
                <a:close/>
              </a:path>
            </a:pathLst>
          </a:custGeom>
          <a:blipFill rotWithShape="0">
            <a:blip r:embed="rId19"/>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74" name="Freeform 29"/>
          <p:cNvSpPr/>
          <p:nvPr/>
        </p:nvSpPr>
        <p:spPr>
          <a:xfrm>
            <a:off x="13866480" y="80233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1" y="0"/>
                </a:lnTo>
                <a:lnTo>
                  <a:pt x="881191" y="881192"/>
                </a:lnTo>
                <a:lnTo>
                  <a:pt x="0" y="881192"/>
                </a:lnTo>
                <a:lnTo>
                  <a:pt x="0" y="0"/>
                </a:lnTo>
                <a:close/>
              </a:path>
            </a:pathLst>
          </a:custGeom>
          <a:blipFill rotWithShape="0">
            <a:blip r:embed="rId20"/>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875" name="Imagen 1" descr="Imagen que contiene Flecha&#10;&#10;Descripción generada automáticamente"/>
          <p:cNvPicPr/>
          <p:nvPr/>
        </p:nvPicPr>
        <p:blipFill>
          <a:blip r:embed="rId21"/>
          <a:stretch/>
        </p:blipFill>
        <p:spPr>
          <a:xfrm>
            <a:off x="11457000" y="926280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876" name="Group 3"/>
          <p:cNvGrpSpPr/>
          <p:nvPr/>
        </p:nvGrpSpPr>
        <p:grpSpPr>
          <a:xfrm>
            <a:off x="0" y="-72360"/>
            <a:ext cx="18284760" cy="3155400"/>
            <a:chOff x="0" y="-72360"/>
            <a:chExt cx="18284760" cy="3155400"/>
          </a:xfrm>
        </p:grpSpPr>
        <p:sp>
          <p:nvSpPr>
            <p:cNvPr id="877" name="Freeform 4"/>
            <p:cNvSpPr/>
            <p:nvPr/>
          </p:nvSpPr>
          <p:spPr>
            <a:xfrm>
              <a:off x="0" y="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78" name="TextBox 5"/>
            <p:cNvSpPr/>
            <p:nvPr/>
          </p:nvSpPr>
          <p:spPr>
            <a:xfrm>
              <a:off x="0" y="-723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879" name="TextBox 12"/>
          <p:cNvSpPr/>
          <p:nvPr/>
        </p:nvSpPr>
        <p:spPr>
          <a:xfrm>
            <a:off x="3929400" y="1207080"/>
            <a:ext cx="9489240" cy="74412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4.3 Partes interesadas</a:t>
            </a:r>
            <a:endParaRPr b="0" lang="es-ES" sz="5920" strike="noStrike" u="none">
              <a:solidFill>
                <a:srgbClr val="000000"/>
              </a:solidFill>
              <a:uFillTx/>
              <a:latin typeface="Arial"/>
            </a:endParaRPr>
          </a:p>
        </p:txBody>
      </p:sp>
      <p:sp>
        <p:nvSpPr>
          <p:cNvPr id="880" name="Freeform 13"/>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81" name="Freeform 14"/>
          <p:cNvSpPr/>
          <p:nvPr/>
        </p:nvSpPr>
        <p:spPr>
          <a:xfrm>
            <a:off x="-1041120" y="93632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82" name="Freeform 15"/>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883" name="Group 16"/>
          <p:cNvGrpSpPr/>
          <p:nvPr/>
        </p:nvGrpSpPr>
        <p:grpSpPr>
          <a:xfrm>
            <a:off x="5331960" y="3243600"/>
            <a:ext cx="7630560" cy="3065400"/>
            <a:chOff x="5331960" y="3243600"/>
            <a:chExt cx="7630560" cy="3065400"/>
          </a:xfrm>
        </p:grpSpPr>
        <p:sp>
          <p:nvSpPr>
            <p:cNvPr id="884" name="Freeform 17"/>
            <p:cNvSpPr/>
            <p:nvPr/>
          </p:nvSpPr>
          <p:spPr>
            <a:xfrm>
              <a:off x="5331960" y="3347640"/>
              <a:ext cx="7630560" cy="862560"/>
            </a:xfrm>
            <a:custGeom>
              <a:avLst/>
              <a:gdLst>
                <a:gd name="textAreaLeft" fmla="*/ 0 w 7630560"/>
                <a:gd name="textAreaRight" fmla="*/ 7632360 w 7630560"/>
                <a:gd name="textAreaTop" fmla="*/ 0 h 862560"/>
                <a:gd name="textAreaBottom" fmla="*/ 864360 h 862560"/>
              </a:gdLst>
              <a:ahLst/>
              <a:rect l="textAreaLeft" t="textAreaTop" r="textAreaRight" b="textAreaBottom"/>
              <a:pathLst>
                <a:path w="2093156" h="237412">
                  <a:moveTo>
                    <a:pt x="0" y="0"/>
                  </a:moveTo>
                  <a:lnTo>
                    <a:pt x="2093156" y="0"/>
                  </a:lnTo>
                  <a:lnTo>
                    <a:pt x="2093156"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85" name="TextBox 18"/>
            <p:cNvSpPr/>
            <p:nvPr/>
          </p:nvSpPr>
          <p:spPr>
            <a:xfrm>
              <a:off x="533196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tabLst>
                  <a:tab algn="l" pos="0"/>
                </a:tabLst>
              </a:pPr>
              <a:r>
                <a:rPr b="0" lang="en-US" sz="1900" strike="noStrike" u="none">
                  <a:solidFill>
                    <a:srgbClr val="fdfbfb"/>
                  </a:solidFill>
                  <a:uFillTx/>
                  <a:latin typeface="Source Han Sans JP Medium"/>
                  <a:ea typeface="DejaVu Sans"/>
                </a:rPr>
                <a:t>Necesidades y/o expectativas </a:t>
              </a:r>
              <a:endParaRPr b="0" lang="es-ES" sz="1900" strike="noStrike" u="none">
                <a:solidFill>
                  <a:srgbClr val="000000"/>
                </a:solidFill>
                <a:uFillTx/>
                <a:latin typeface="Arial"/>
              </a:endParaRPr>
            </a:p>
          </p:txBody>
        </p:sp>
      </p:grpSp>
      <p:grpSp>
        <p:nvGrpSpPr>
          <p:cNvPr id="886" name="Group 19"/>
          <p:cNvGrpSpPr/>
          <p:nvPr/>
        </p:nvGrpSpPr>
        <p:grpSpPr>
          <a:xfrm>
            <a:off x="13207320" y="3243600"/>
            <a:ext cx="3805920" cy="3065400"/>
            <a:chOff x="13207320" y="3243600"/>
            <a:chExt cx="3805920" cy="3065400"/>
          </a:xfrm>
        </p:grpSpPr>
        <p:sp>
          <p:nvSpPr>
            <p:cNvPr id="887" name="Freeform 20"/>
            <p:cNvSpPr/>
            <p:nvPr/>
          </p:nvSpPr>
          <p:spPr>
            <a:xfrm>
              <a:off x="13207320" y="3347640"/>
              <a:ext cx="3805920" cy="862560"/>
            </a:xfrm>
            <a:custGeom>
              <a:avLst/>
              <a:gdLst>
                <a:gd name="textAreaLeft" fmla="*/ 0 w 3805920"/>
                <a:gd name="textAreaRight" fmla="*/ 3807720 w 3805920"/>
                <a:gd name="textAreaTop" fmla="*/ 0 h 862560"/>
                <a:gd name="textAreaBottom" fmla="*/ 864360 h 862560"/>
              </a:gdLst>
              <a:ahLst/>
              <a:rect l="textAreaLeft" t="textAreaTop" r="textAreaRight" b="textAreaBottom"/>
              <a:pathLst>
                <a:path w="1044447" h="237412">
                  <a:moveTo>
                    <a:pt x="0" y="0"/>
                  </a:moveTo>
                  <a:lnTo>
                    <a:pt x="1044447" y="0"/>
                  </a:lnTo>
                  <a:lnTo>
                    <a:pt x="1044447"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88" name="TextBox 21"/>
            <p:cNvSpPr/>
            <p:nvPr/>
          </p:nvSpPr>
          <p:spPr>
            <a:xfrm>
              <a:off x="1320732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0" lang="en-US" sz="1900" strike="noStrike" u="none">
                  <a:solidFill>
                    <a:srgbClr val="fdfbfb"/>
                  </a:solidFill>
                  <a:uFillTx/>
                  <a:latin typeface="Source Han Sans JP Medium"/>
                  <a:ea typeface="DejaVu Sans"/>
                </a:rPr>
                <a:t>ODS Relacionado (s)</a:t>
              </a:r>
              <a:endParaRPr b="0" lang="es-ES" sz="1900" strike="noStrike" u="none">
                <a:solidFill>
                  <a:srgbClr val="000000"/>
                </a:solidFill>
                <a:uFillTx/>
                <a:latin typeface="Arial"/>
              </a:endParaRPr>
            </a:p>
          </p:txBody>
        </p:sp>
      </p:grpSp>
      <p:sp>
        <p:nvSpPr>
          <p:cNvPr id="889" name="Freeform 23"/>
          <p:cNvSpPr/>
          <p:nvPr/>
        </p:nvSpPr>
        <p:spPr>
          <a:xfrm>
            <a:off x="862200" y="3347640"/>
            <a:ext cx="4172400" cy="862560"/>
          </a:xfrm>
          <a:custGeom>
            <a:avLst/>
            <a:gdLst>
              <a:gd name="textAreaLeft" fmla="*/ 0 w 4172400"/>
              <a:gd name="textAreaRight" fmla="*/ 4174200 w 4172400"/>
              <a:gd name="textAreaTop" fmla="*/ 0 h 862560"/>
              <a:gd name="textAreaBottom" fmla="*/ 864360 h 862560"/>
            </a:gdLst>
            <a:ahLst/>
            <a:rect l="textAreaLeft" t="textAreaTop" r="textAreaRight" b="textAreaBottom"/>
            <a:pathLst>
              <a:path w="1144969" h="237412">
                <a:moveTo>
                  <a:pt x="0" y="0"/>
                </a:moveTo>
                <a:lnTo>
                  <a:pt x="1144969" y="0"/>
                </a:lnTo>
                <a:lnTo>
                  <a:pt x="1144969"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890" name="AutoShape 25"/>
          <p:cNvSpPr/>
          <p:nvPr/>
        </p:nvSpPr>
        <p:spPr>
          <a:xfrm flipV="1">
            <a:off x="861840" y="442584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891" name="AutoShape 26"/>
          <p:cNvSpPr/>
          <p:nvPr/>
        </p:nvSpPr>
        <p:spPr>
          <a:xfrm>
            <a:off x="861840" y="5829120"/>
            <a:ext cx="16154640" cy="360"/>
          </a:xfrm>
          <a:prstGeom prst="line">
            <a:avLst/>
          </a:prstGeom>
          <a:ln w="28575">
            <a:solidFill>
              <a:srgbClr val="1c5739"/>
            </a:solidFill>
            <a:round/>
          </a:ln>
        </p:spPr>
        <p:style>
          <a:lnRef idx="0"/>
          <a:fillRef idx="0"/>
          <a:effectRef idx="0"/>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sp>
        <p:nvSpPr>
          <p:cNvPr id="892" name="AutoShape 27"/>
          <p:cNvSpPr/>
          <p:nvPr/>
        </p:nvSpPr>
        <p:spPr>
          <a:xfrm>
            <a:off x="894600" y="7581600"/>
            <a:ext cx="1615428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893" name="Freeform 34"/>
          <p:cNvSpPr/>
          <p:nvPr/>
        </p:nvSpPr>
        <p:spPr>
          <a:xfrm>
            <a:off x="15842880" y="471960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1" y="0"/>
                </a:lnTo>
                <a:lnTo>
                  <a:pt x="881191" y="881192"/>
                </a:lnTo>
                <a:lnTo>
                  <a:pt x="0" y="88119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94" name="Freeform 38"/>
          <p:cNvSpPr/>
          <p:nvPr/>
        </p:nvSpPr>
        <p:spPr>
          <a:xfrm>
            <a:off x="13496400" y="622512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2" y="0"/>
                </a:lnTo>
                <a:lnTo>
                  <a:pt x="881192" y="881192"/>
                </a:lnTo>
                <a:lnTo>
                  <a:pt x="0" y="881192"/>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95" name="Freeform 45"/>
          <p:cNvSpPr/>
          <p:nvPr/>
        </p:nvSpPr>
        <p:spPr>
          <a:xfrm>
            <a:off x="13495680" y="470268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2" y="0"/>
                </a:lnTo>
                <a:lnTo>
                  <a:pt x="881192" y="881192"/>
                </a:lnTo>
                <a:lnTo>
                  <a:pt x="0" y="881192"/>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896" name="CuadroTexto 49"/>
          <p:cNvSpPr/>
          <p:nvPr/>
        </p:nvSpPr>
        <p:spPr>
          <a:xfrm>
            <a:off x="1382040" y="3510000"/>
            <a:ext cx="2961000" cy="821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Parte interesada</a:t>
            </a:r>
            <a:endParaRPr b="0" lang="es-ES" sz="2400" strike="noStrike" u="none">
              <a:solidFill>
                <a:srgbClr val="000000"/>
              </a:solidFill>
              <a:uFillTx/>
              <a:latin typeface="Arial"/>
            </a:endParaRPr>
          </a:p>
        </p:txBody>
      </p:sp>
      <p:sp>
        <p:nvSpPr>
          <p:cNvPr id="897" name="CuadroTexto 50"/>
          <p:cNvSpPr/>
          <p:nvPr/>
        </p:nvSpPr>
        <p:spPr>
          <a:xfrm>
            <a:off x="6814080" y="3541680"/>
            <a:ext cx="5060160" cy="821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Necesidades y/o expectativas </a:t>
            </a:r>
            <a:endParaRPr b="0" lang="es-ES" sz="2400" strike="noStrike" u="none">
              <a:solidFill>
                <a:srgbClr val="000000"/>
              </a:solidFill>
              <a:uFillTx/>
              <a:latin typeface="Arial"/>
            </a:endParaRPr>
          </a:p>
        </p:txBody>
      </p:sp>
      <p:sp>
        <p:nvSpPr>
          <p:cNvPr id="898" name="CuadroTexto 51"/>
          <p:cNvSpPr/>
          <p:nvPr/>
        </p:nvSpPr>
        <p:spPr>
          <a:xfrm>
            <a:off x="13421880" y="3548880"/>
            <a:ext cx="506016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ODS relacionados</a:t>
            </a:r>
            <a:endParaRPr b="0" lang="es-ES" sz="2400" strike="noStrike" u="none">
              <a:solidFill>
                <a:srgbClr val="000000"/>
              </a:solidFill>
              <a:uFillTx/>
              <a:latin typeface="Arial"/>
            </a:endParaRPr>
          </a:p>
        </p:txBody>
      </p:sp>
      <p:sp>
        <p:nvSpPr>
          <p:cNvPr id="899" name="TextBox 36"/>
          <p:cNvSpPr/>
          <p:nvPr/>
        </p:nvSpPr>
        <p:spPr>
          <a:xfrm>
            <a:off x="5331960" y="6058080"/>
            <a:ext cx="7227720" cy="1304640"/>
          </a:xfrm>
          <a:prstGeom prst="rect">
            <a:avLst/>
          </a:prstGeom>
          <a:noFill/>
          <a:ln w="0">
            <a:noFill/>
          </a:ln>
        </p:spPr>
        <p:style>
          <a:lnRef idx="0"/>
          <a:fillRef idx="0"/>
          <a:effectRef idx="0"/>
          <a:fontRef idx="minor"/>
        </p:style>
        <p:txBody>
          <a:bodyPr lIns="0" rIns="0" tIns="0" bIns="0" anchor="t">
            <a:spAutoFit/>
          </a:bodyPr>
          <a:p>
            <a:pPr marL="160920" algn="just" defTabSz="914400">
              <a:lnSpc>
                <a:spcPts val="2055"/>
              </a:lnSpc>
            </a:pPr>
            <a:r>
              <a:rPr b="0" lang="es-ES" sz="1490" strike="noStrike" u="none">
                <a:solidFill>
                  <a:srgbClr val="231f20"/>
                </a:solidFill>
                <a:uFillTx/>
                <a:latin typeface="Source Sans Pro"/>
                <a:ea typeface="Source Sans Pro"/>
              </a:rPr>
              <a:t>Datos estadísticos del perfil de los usuarios de la red (visitantes, turistas y ciudadanos). Dinamización de la oferta del destino. Asesoramiento personalizado. Promoción y presencia de su oferta. Comercializadores de la oferta turística. Nexo con administración local y regional. Incremento del consumo y gasto medio del visitante turista. Información de la legislación y normativa aplicable.</a:t>
            </a:r>
            <a:endParaRPr b="0" lang="es-ES" sz="1490" strike="noStrike" u="none">
              <a:solidFill>
                <a:srgbClr val="000000"/>
              </a:solidFill>
              <a:uFillTx/>
              <a:latin typeface="Arial"/>
            </a:endParaRPr>
          </a:p>
        </p:txBody>
      </p:sp>
      <p:sp>
        <p:nvSpPr>
          <p:cNvPr id="900" name="TextBox 37"/>
          <p:cNvSpPr/>
          <p:nvPr/>
        </p:nvSpPr>
        <p:spPr>
          <a:xfrm>
            <a:off x="5331960" y="4877280"/>
            <a:ext cx="7227720" cy="521640"/>
          </a:xfrm>
          <a:prstGeom prst="rect">
            <a:avLst/>
          </a:prstGeom>
          <a:noFill/>
          <a:ln w="0">
            <a:noFill/>
          </a:ln>
        </p:spPr>
        <p:style>
          <a:lnRef idx="0"/>
          <a:fillRef idx="0"/>
          <a:effectRef idx="0"/>
          <a:fontRef idx="minor"/>
        </p:style>
        <p:txBody>
          <a:bodyPr lIns="0" rIns="0" tIns="0" bIns="0" anchor="t">
            <a:spAutoFit/>
          </a:bodyPr>
          <a:p>
            <a:pPr marL="160920" algn="just" defTabSz="914400">
              <a:lnSpc>
                <a:spcPts val="2055"/>
              </a:lnSpc>
            </a:pPr>
            <a:r>
              <a:rPr b="0" lang="es-ES" sz="1490" strike="noStrike" u="none">
                <a:solidFill>
                  <a:srgbClr val="231f20"/>
                </a:solidFill>
                <a:uFillTx/>
                <a:latin typeface="Source Sans Pro"/>
                <a:ea typeface="Source Sans Pro"/>
              </a:rPr>
              <a:t>Estabilidad laboral, remuneración según convenios, promoción interna, formación y reciclaje de personal, conciliación vida familiar, buen ambiente de trabajo.</a:t>
            </a:r>
            <a:endParaRPr b="0" lang="es-ES" sz="1490" strike="noStrike" u="none">
              <a:solidFill>
                <a:srgbClr val="000000"/>
              </a:solidFill>
              <a:uFillTx/>
              <a:latin typeface="Arial"/>
            </a:endParaRPr>
          </a:p>
        </p:txBody>
      </p:sp>
      <p:sp>
        <p:nvSpPr>
          <p:cNvPr id="901" name="TextBox 41"/>
          <p:cNvSpPr/>
          <p:nvPr/>
        </p:nvSpPr>
        <p:spPr>
          <a:xfrm>
            <a:off x="1002600" y="4974480"/>
            <a:ext cx="383400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Empleados  </a:t>
            </a:r>
            <a:endParaRPr b="0" lang="es-ES" sz="2320" strike="noStrike" u="none">
              <a:solidFill>
                <a:srgbClr val="000000"/>
              </a:solidFill>
              <a:uFillTx/>
              <a:latin typeface="Arial"/>
            </a:endParaRPr>
          </a:p>
        </p:txBody>
      </p:sp>
      <p:sp>
        <p:nvSpPr>
          <p:cNvPr id="902" name="TextBox 42"/>
          <p:cNvSpPr/>
          <p:nvPr/>
        </p:nvSpPr>
        <p:spPr>
          <a:xfrm>
            <a:off x="1002600" y="6210360"/>
            <a:ext cx="3834000" cy="81252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Proveedores de la oferta turística de la zona  </a:t>
            </a:r>
            <a:endParaRPr b="0" lang="es-ES" sz="2320" strike="noStrike" u="none">
              <a:solidFill>
                <a:srgbClr val="000000"/>
              </a:solidFill>
              <a:uFillTx/>
              <a:latin typeface="Arial"/>
            </a:endParaRPr>
          </a:p>
        </p:txBody>
      </p:sp>
      <p:sp>
        <p:nvSpPr>
          <p:cNvPr id="903" name="TextBox 42"/>
          <p:cNvSpPr/>
          <p:nvPr/>
        </p:nvSpPr>
        <p:spPr>
          <a:xfrm>
            <a:off x="1013400" y="7962840"/>
            <a:ext cx="383400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Opinión Pública</a:t>
            </a:r>
            <a:endParaRPr b="0" lang="es-ES" sz="2320" strike="noStrike" u="none">
              <a:solidFill>
                <a:srgbClr val="000000"/>
              </a:solidFill>
              <a:uFillTx/>
              <a:latin typeface="Arial"/>
            </a:endParaRPr>
          </a:p>
        </p:txBody>
      </p:sp>
      <p:sp>
        <p:nvSpPr>
          <p:cNvPr id="904" name="CuadroTexto 60"/>
          <p:cNvSpPr/>
          <p:nvPr/>
        </p:nvSpPr>
        <p:spPr>
          <a:xfrm>
            <a:off x="5486400" y="8037720"/>
            <a:ext cx="7146720" cy="453960"/>
          </a:xfrm>
          <a:prstGeom prst="rect">
            <a:avLst/>
          </a:prstGeom>
          <a:noFill/>
          <a:ln w="0">
            <a:noFill/>
          </a:ln>
        </p:spPr>
        <p:style>
          <a:lnRef idx="0"/>
          <a:fillRef idx="0"/>
          <a:effectRef idx="0"/>
          <a:fontRef idx="minor"/>
        </p:style>
        <p:txBody>
          <a:bodyPr lIns="0" rIns="0" tIns="0" bIns="0" anchor="t">
            <a:spAutoFit/>
          </a:bodyPr>
          <a:p>
            <a:pPr algn="just" defTabSz="914400">
              <a:lnSpc>
                <a:spcPct val="100000"/>
              </a:lnSpc>
            </a:pPr>
            <a:r>
              <a:rPr b="0" lang="es-ES" sz="1490" strike="noStrike" u="none">
                <a:solidFill>
                  <a:srgbClr val="000000"/>
                </a:solidFill>
                <a:uFillTx/>
                <a:latin typeface="Source Sans Pro"/>
                <a:ea typeface="Source Sans Pro"/>
              </a:rPr>
              <a:t>Impacto positivo del turismo. Promoción del destino. Sostenibilidad del Servicio de información Turística. Seguridad del Servicio. Agente dinamizador del destino.</a:t>
            </a:r>
            <a:endParaRPr b="0" lang="es-ES" sz="1490" strike="noStrike" u="none">
              <a:solidFill>
                <a:srgbClr val="000000"/>
              </a:solidFill>
              <a:uFillTx/>
              <a:latin typeface="Arial"/>
            </a:endParaRPr>
          </a:p>
        </p:txBody>
      </p:sp>
      <p:sp>
        <p:nvSpPr>
          <p:cNvPr id="905" name="AutoShape 27"/>
          <p:cNvSpPr/>
          <p:nvPr/>
        </p:nvSpPr>
        <p:spPr>
          <a:xfrm>
            <a:off x="894600" y="8780400"/>
            <a:ext cx="1615428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pic>
        <p:nvPicPr>
          <p:cNvPr id="906" name="Imagen 18" descr="Imagen que contiene Logotipo&#10;&#10;Descripción generada automáticamente"/>
          <p:cNvPicPr/>
          <p:nvPr/>
        </p:nvPicPr>
        <p:blipFill>
          <a:blip r:embed="rId7"/>
          <a:stretch/>
        </p:blipFill>
        <p:spPr>
          <a:xfrm>
            <a:off x="12989160" y="9348120"/>
            <a:ext cx="1565280" cy="653040"/>
          </a:xfrm>
          <a:prstGeom prst="rect">
            <a:avLst/>
          </a:prstGeom>
          <a:noFill/>
          <a:ln w="0">
            <a:noFill/>
          </a:ln>
        </p:spPr>
      </p:pic>
      <p:pic>
        <p:nvPicPr>
          <p:cNvPr id="907" name="Google Shape;99;p1" descr=""/>
          <p:cNvPicPr/>
          <p:nvPr/>
        </p:nvPicPr>
        <p:blipFill>
          <a:blip r:embed="rId8"/>
          <a:stretch/>
        </p:blipFill>
        <p:spPr>
          <a:xfrm>
            <a:off x="14787360" y="9400320"/>
            <a:ext cx="1685520" cy="600840"/>
          </a:xfrm>
          <a:prstGeom prst="rect">
            <a:avLst/>
          </a:prstGeom>
          <a:noFill/>
          <a:ln w="0">
            <a:noFill/>
          </a:ln>
        </p:spPr>
      </p:pic>
      <p:sp>
        <p:nvSpPr>
          <p:cNvPr id="908" name="Marcador de número de diapositiva 7"/>
          <p:cNvSpPr/>
          <p:nvPr/>
        </p:nvSpPr>
        <p:spPr>
          <a:xfrm>
            <a:off x="15318000" y="9461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EFD590F1-3881-4CF3-B6DE-DE8B9464377E}"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909" name="Picture 2" descr="Objetivo 4 - EDUCACIÓN DE CALIDAD"/>
          <p:cNvPicPr/>
          <p:nvPr/>
        </p:nvPicPr>
        <p:blipFill>
          <a:blip r:embed="rId9"/>
          <a:stretch/>
        </p:blipFill>
        <p:spPr>
          <a:xfrm>
            <a:off x="14278320" y="4702680"/>
            <a:ext cx="716760" cy="716760"/>
          </a:xfrm>
          <a:prstGeom prst="rect">
            <a:avLst/>
          </a:prstGeom>
          <a:noFill/>
          <a:ln w="0">
            <a:noFill/>
          </a:ln>
        </p:spPr>
      </p:pic>
      <p:pic>
        <p:nvPicPr>
          <p:cNvPr id="910" name="Picture 4" descr="Objetivo 5 - IGUALDAD DE GÉNERO"/>
          <p:cNvPicPr/>
          <p:nvPr/>
        </p:nvPicPr>
        <p:blipFill>
          <a:blip r:embed="rId10"/>
          <a:stretch/>
        </p:blipFill>
        <p:spPr>
          <a:xfrm>
            <a:off x="15060600" y="4709160"/>
            <a:ext cx="716760" cy="716760"/>
          </a:xfrm>
          <a:prstGeom prst="rect">
            <a:avLst/>
          </a:prstGeom>
          <a:noFill/>
          <a:ln w="0">
            <a:noFill/>
          </a:ln>
        </p:spPr>
      </p:pic>
      <p:sp>
        <p:nvSpPr>
          <p:cNvPr id="911" name="Freeform 35"/>
          <p:cNvSpPr/>
          <p:nvPr/>
        </p:nvSpPr>
        <p:spPr>
          <a:xfrm>
            <a:off x="15833520" y="622584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9602" h="853943">
                <a:moveTo>
                  <a:pt x="0" y="0"/>
                </a:moveTo>
                <a:lnTo>
                  <a:pt x="889602" y="0"/>
                </a:lnTo>
                <a:lnTo>
                  <a:pt x="889602" y="853943"/>
                </a:lnTo>
                <a:lnTo>
                  <a:pt x="0" y="853943"/>
                </a:lnTo>
                <a:lnTo>
                  <a:pt x="0" y="0"/>
                </a:lnTo>
                <a:close/>
              </a:path>
            </a:pathLst>
          </a:custGeom>
          <a:blipFill rotWithShape="0">
            <a:blip r:embed="rId1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912" name="Imagen 67" descr="Imagen que contiene Icono&#10;&#10;Descripción generada automáticamente"/>
          <p:cNvPicPr/>
          <p:nvPr/>
        </p:nvPicPr>
        <p:blipFill>
          <a:blip r:embed="rId12"/>
          <a:stretch/>
        </p:blipFill>
        <p:spPr>
          <a:xfrm>
            <a:off x="14278320" y="6225840"/>
            <a:ext cx="716760" cy="716760"/>
          </a:xfrm>
          <a:prstGeom prst="rect">
            <a:avLst/>
          </a:prstGeom>
          <a:noFill/>
          <a:ln w="0">
            <a:noFill/>
          </a:ln>
        </p:spPr>
      </p:pic>
      <p:pic>
        <p:nvPicPr>
          <p:cNvPr id="913" name="Picture 4" descr="Objetivo 11 - CIUDADES Y COMUNIDADES SOSTENIBLES"/>
          <p:cNvPicPr/>
          <p:nvPr/>
        </p:nvPicPr>
        <p:blipFill>
          <a:blip r:embed="rId13"/>
          <a:stretch/>
        </p:blipFill>
        <p:spPr>
          <a:xfrm>
            <a:off x="15055920" y="6225840"/>
            <a:ext cx="716760" cy="716760"/>
          </a:xfrm>
          <a:prstGeom prst="rect">
            <a:avLst/>
          </a:prstGeom>
          <a:noFill/>
          <a:ln w="0">
            <a:noFill/>
          </a:ln>
        </p:spPr>
      </p:pic>
      <p:sp>
        <p:nvSpPr>
          <p:cNvPr id="914" name="Freeform 38"/>
          <p:cNvSpPr/>
          <p:nvPr/>
        </p:nvSpPr>
        <p:spPr>
          <a:xfrm>
            <a:off x="14278320" y="781380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2" y="0"/>
                </a:lnTo>
                <a:lnTo>
                  <a:pt x="881192" y="881192"/>
                </a:lnTo>
                <a:lnTo>
                  <a:pt x="0" y="881192"/>
                </a:lnTo>
                <a:lnTo>
                  <a:pt x="0" y="0"/>
                </a:lnTo>
                <a:close/>
              </a:path>
            </a:pathLst>
          </a:custGeom>
          <a:blipFill rotWithShape="0">
            <a:blip r:embed="rId1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15" name="Freeform 45"/>
          <p:cNvSpPr/>
          <p:nvPr/>
        </p:nvSpPr>
        <p:spPr>
          <a:xfrm>
            <a:off x="13495680" y="780948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2" y="0"/>
                </a:lnTo>
                <a:lnTo>
                  <a:pt x="881192" y="881192"/>
                </a:lnTo>
                <a:lnTo>
                  <a:pt x="0" y="881192"/>
                </a:lnTo>
                <a:lnTo>
                  <a:pt x="0" y="0"/>
                </a:lnTo>
                <a:close/>
              </a:path>
            </a:pathLst>
          </a:custGeom>
          <a:blipFill rotWithShape="0">
            <a:blip r:embed="rId1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916" name="Imagen 71" descr="Imagen que contiene Icono&#10;&#10;Descripción generada automáticamente"/>
          <p:cNvPicPr/>
          <p:nvPr/>
        </p:nvPicPr>
        <p:blipFill>
          <a:blip r:embed="rId16"/>
          <a:stretch/>
        </p:blipFill>
        <p:spPr>
          <a:xfrm>
            <a:off x="15055920" y="7809480"/>
            <a:ext cx="716760" cy="716760"/>
          </a:xfrm>
          <a:prstGeom prst="rect">
            <a:avLst/>
          </a:prstGeom>
          <a:noFill/>
          <a:ln w="0">
            <a:noFill/>
          </a:ln>
        </p:spPr>
      </p:pic>
      <p:sp>
        <p:nvSpPr>
          <p:cNvPr id="917" name="Freeform 35"/>
          <p:cNvSpPr/>
          <p:nvPr/>
        </p:nvSpPr>
        <p:spPr>
          <a:xfrm>
            <a:off x="15853320" y="781776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9602" h="853943">
                <a:moveTo>
                  <a:pt x="0" y="0"/>
                </a:moveTo>
                <a:lnTo>
                  <a:pt x="889602" y="0"/>
                </a:lnTo>
                <a:lnTo>
                  <a:pt x="889602" y="853943"/>
                </a:lnTo>
                <a:lnTo>
                  <a:pt x="0" y="853943"/>
                </a:lnTo>
                <a:lnTo>
                  <a:pt x="0" y="0"/>
                </a:lnTo>
                <a:close/>
              </a:path>
            </a:pathLst>
          </a:custGeom>
          <a:blipFill rotWithShape="0">
            <a:blip r:embed="rId1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918" name="Imagen 1" descr="Imagen que contiene Flecha&#10;&#10;Descripción generada automáticamente"/>
          <p:cNvPicPr/>
          <p:nvPr/>
        </p:nvPicPr>
        <p:blipFill>
          <a:blip r:embed="rId18"/>
          <a:stretch/>
        </p:blipFill>
        <p:spPr>
          <a:xfrm>
            <a:off x="11457000" y="926280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0" name="Imagen 1" descr="Isla en medio del campo&#10;&#10;Descripción generada automáticamente con confianza media"/>
          <p:cNvPicPr/>
          <p:nvPr/>
        </p:nvPicPr>
        <p:blipFill>
          <a:blip r:embed="rId1"/>
          <a:stretch/>
        </p:blipFill>
        <p:spPr>
          <a:xfrm>
            <a:off x="0" y="-1790640"/>
            <a:ext cx="18970560" cy="14227200"/>
          </a:xfrm>
          <a:prstGeom prst="rect">
            <a:avLst/>
          </a:prstGeom>
          <a:noFill/>
          <a:ln w="0">
            <a:noFill/>
          </a:ln>
        </p:spPr>
      </p:pic>
      <p:sp>
        <p:nvSpPr>
          <p:cNvPr id="341" name="Freeform 4"/>
          <p:cNvSpPr/>
          <p:nvPr/>
        </p:nvSpPr>
        <p:spPr>
          <a:xfrm flipH="1" flipV="1">
            <a:off x="-3804840" y="0"/>
            <a:ext cx="7599240" cy="6742080"/>
          </a:xfrm>
          <a:custGeom>
            <a:avLst/>
            <a:gdLst>
              <a:gd name="textAreaLeft" fmla="*/ 1080 w 7599240"/>
              <a:gd name="textAreaRight" fmla="*/ 7602120 w 7599240"/>
              <a:gd name="textAreaTop" fmla="*/ 1080 h 6742080"/>
              <a:gd name="textAreaBottom" fmla="*/ 6744960 h 6742080"/>
            </a:gdLst>
            <a:ahLst/>
            <a:rect l="textAreaLeft" t="textAreaTop" r="textAreaRight" b="textAreaBottom"/>
            <a:pathLst>
              <a:path w="7602505" h="6745495">
                <a:moveTo>
                  <a:pt x="7602506" y="6745495"/>
                </a:moveTo>
                <a:lnTo>
                  <a:pt x="0" y="6745495"/>
                </a:lnTo>
                <a:lnTo>
                  <a:pt x="0" y="0"/>
                </a:lnTo>
                <a:lnTo>
                  <a:pt x="7602506" y="0"/>
                </a:lnTo>
                <a:lnTo>
                  <a:pt x="7602506" y="674549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42" name="Freeform 5"/>
          <p:cNvSpPr/>
          <p:nvPr/>
        </p:nvSpPr>
        <p:spPr>
          <a:xfrm flipH="1">
            <a:off x="14483160" y="3541680"/>
            <a:ext cx="7599240" cy="6742080"/>
          </a:xfrm>
          <a:custGeom>
            <a:avLst/>
            <a:gdLst>
              <a:gd name="textAreaLeft" fmla="*/ -1080 w 7599240"/>
              <a:gd name="textAreaRight" fmla="*/ 7599960 w 7599240"/>
              <a:gd name="textAreaTop" fmla="*/ 0 h 6742080"/>
              <a:gd name="textAreaBottom" fmla="*/ 6743880 h 6742080"/>
            </a:gdLst>
            <a:ahLst/>
            <a:rect l="textAreaLeft" t="textAreaTop" r="textAreaRight" b="textAreaBottom"/>
            <a:pathLst>
              <a:path w="7602505" h="6745495">
                <a:moveTo>
                  <a:pt x="7602506" y="0"/>
                </a:moveTo>
                <a:lnTo>
                  <a:pt x="0" y="0"/>
                </a:lnTo>
                <a:lnTo>
                  <a:pt x="0" y="6745495"/>
                </a:lnTo>
                <a:lnTo>
                  <a:pt x="7602506" y="6745495"/>
                </a:lnTo>
                <a:lnTo>
                  <a:pt x="7602506"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43" name="Freeform 9"/>
          <p:cNvSpPr/>
          <p:nvPr/>
        </p:nvSpPr>
        <p:spPr>
          <a:xfrm>
            <a:off x="0" y="-2340000"/>
            <a:ext cx="19346760" cy="14227200"/>
          </a:xfrm>
          <a:custGeom>
            <a:avLst/>
            <a:gdLst>
              <a:gd name="textAreaLeft" fmla="*/ 0 w 19346760"/>
              <a:gd name="textAreaRight" fmla="*/ 19348560 w 19346760"/>
              <a:gd name="textAreaTop" fmla="*/ 0 h 14227200"/>
              <a:gd name="textAreaBottom" fmla="*/ 14229000 h 14227200"/>
            </a:gdLst>
            <a:ahLst/>
            <a:rect l="textAreaLeft" t="textAreaTop" r="textAreaRight" b="textAreaBottom"/>
            <a:pathLst>
              <a:path w="1424588" h="2101578">
                <a:moveTo>
                  <a:pt x="0" y="0"/>
                </a:moveTo>
                <a:lnTo>
                  <a:pt x="1424588" y="0"/>
                </a:lnTo>
                <a:lnTo>
                  <a:pt x="1424588" y="2101578"/>
                </a:lnTo>
                <a:lnTo>
                  <a:pt x="0" y="2101578"/>
                </a:lnTo>
                <a:close/>
              </a:path>
            </a:pathLst>
          </a:custGeom>
          <a:solidFill>
            <a:srgbClr val="1c5739">
              <a:alpha val="50000"/>
            </a:srgbClr>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344" name="TextBox 3"/>
          <p:cNvSpPr/>
          <p:nvPr/>
        </p:nvSpPr>
        <p:spPr>
          <a:xfrm>
            <a:off x="1066680" y="4076640"/>
            <a:ext cx="15289200" cy="3753000"/>
          </a:xfrm>
          <a:prstGeom prst="rect">
            <a:avLst/>
          </a:prstGeom>
          <a:noFill/>
          <a:ln w="0">
            <a:noFill/>
          </a:ln>
        </p:spPr>
        <p:style>
          <a:lnRef idx="0"/>
          <a:fillRef idx="0"/>
          <a:effectRef idx="0"/>
          <a:fontRef idx="minor"/>
        </p:style>
        <p:txBody>
          <a:bodyPr lIns="0" rIns="0" tIns="0" bIns="0" anchor="t">
            <a:spAutoFit/>
          </a:bodyPr>
          <a:p>
            <a:pPr marL="1155960" algn="ctr" defTabSz="914400">
              <a:lnSpc>
                <a:spcPts val="14777"/>
              </a:lnSpc>
            </a:pPr>
            <a:r>
              <a:rPr b="0" lang="en-US" sz="10710" spc="683" strike="noStrike" u="none">
                <a:solidFill>
                  <a:srgbClr val="ffffff"/>
                </a:solidFill>
                <a:uFillTx/>
                <a:latin typeface="Source Han Sans JP Heavy"/>
                <a:ea typeface="DejaVu Sans"/>
              </a:rPr>
              <a:t>1. PRESENTACIÓN</a:t>
            </a:r>
            <a:endParaRPr b="0" lang="es-ES" sz="1071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919" name="Group 3"/>
          <p:cNvGrpSpPr/>
          <p:nvPr/>
        </p:nvGrpSpPr>
        <p:grpSpPr>
          <a:xfrm>
            <a:off x="0" y="-72360"/>
            <a:ext cx="18284760" cy="3155400"/>
            <a:chOff x="0" y="-72360"/>
            <a:chExt cx="18284760" cy="3155400"/>
          </a:xfrm>
        </p:grpSpPr>
        <p:sp>
          <p:nvSpPr>
            <p:cNvPr id="920" name="Freeform 4"/>
            <p:cNvSpPr/>
            <p:nvPr/>
          </p:nvSpPr>
          <p:spPr>
            <a:xfrm>
              <a:off x="0" y="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921" name="TextBox 5"/>
            <p:cNvSpPr/>
            <p:nvPr/>
          </p:nvSpPr>
          <p:spPr>
            <a:xfrm>
              <a:off x="0" y="-723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922" name="TextBox 12"/>
          <p:cNvSpPr/>
          <p:nvPr/>
        </p:nvSpPr>
        <p:spPr>
          <a:xfrm>
            <a:off x="3929400" y="1207080"/>
            <a:ext cx="9489240" cy="74412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4.3 Partes interesadas</a:t>
            </a:r>
            <a:endParaRPr b="0" lang="es-ES" sz="5920" strike="noStrike" u="none">
              <a:solidFill>
                <a:srgbClr val="000000"/>
              </a:solidFill>
              <a:uFillTx/>
              <a:latin typeface="Arial"/>
            </a:endParaRPr>
          </a:p>
        </p:txBody>
      </p:sp>
      <p:sp>
        <p:nvSpPr>
          <p:cNvPr id="923" name="Freeform 13"/>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24" name="Freeform 14"/>
          <p:cNvSpPr/>
          <p:nvPr/>
        </p:nvSpPr>
        <p:spPr>
          <a:xfrm>
            <a:off x="-1041120" y="93632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25" name="Freeform 15"/>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926" name="Group 16"/>
          <p:cNvGrpSpPr/>
          <p:nvPr/>
        </p:nvGrpSpPr>
        <p:grpSpPr>
          <a:xfrm>
            <a:off x="5331960" y="3243600"/>
            <a:ext cx="7630560" cy="3065400"/>
            <a:chOff x="5331960" y="3243600"/>
            <a:chExt cx="7630560" cy="3065400"/>
          </a:xfrm>
        </p:grpSpPr>
        <p:sp>
          <p:nvSpPr>
            <p:cNvPr id="927" name="Freeform 17"/>
            <p:cNvSpPr/>
            <p:nvPr/>
          </p:nvSpPr>
          <p:spPr>
            <a:xfrm>
              <a:off x="5331960" y="3347640"/>
              <a:ext cx="7630560" cy="862560"/>
            </a:xfrm>
            <a:custGeom>
              <a:avLst/>
              <a:gdLst>
                <a:gd name="textAreaLeft" fmla="*/ 0 w 7630560"/>
                <a:gd name="textAreaRight" fmla="*/ 7632360 w 7630560"/>
                <a:gd name="textAreaTop" fmla="*/ 0 h 862560"/>
                <a:gd name="textAreaBottom" fmla="*/ 864360 h 862560"/>
              </a:gdLst>
              <a:ahLst/>
              <a:rect l="textAreaLeft" t="textAreaTop" r="textAreaRight" b="textAreaBottom"/>
              <a:pathLst>
                <a:path w="2093156" h="237412">
                  <a:moveTo>
                    <a:pt x="0" y="0"/>
                  </a:moveTo>
                  <a:lnTo>
                    <a:pt x="2093156" y="0"/>
                  </a:lnTo>
                  <a:lnTo>
                    <a:pt x="2093156"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928" name="TextBox 18"/>
            <p:cNvSpPr/>
            <p:nvPr/>
          </p:nvSpPr>
          <p:spPr>
            <a:xfrm>
              <a:off x="533196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tabLst>
                  <a:tab algn="l" pos="0"/>
                </a:tabLst>
              </a:pPr>
              <a:r>
                <a:rPr b="0" lang="en-US" sz="1900" strike="noStrike" u="none">
                  <a:solidFill>
                    <a:srgbClr val="fdfbfb"/>
                  </a:solidFill>
                  <a:uFillTx/>
                  <a:latin typeface="Source Han Sans JP Medium"/>
                  <a:ea typeface="DejaVu Sans"/>
                </a:rPr>
                <a:t>Necesidades y/o expectativas </a:t>
              </a:r>
              <a:endParaRPr b="0" lang="es-ES" sz="1900" strike="noStrike" u="none">
                <a:solidFill>
                  <a:srgbClr val="000000"/>
                </a:solidFill>
                <a:uFillTx/>
                <a:latin typeface="Arial"/>
              </a:endParaRPr>
            </a:p>
          </p:txBody>
        </p:sp>
      </p:grpSp>
      <p:grpSp>
        <p:nvGrpSpPr>
          <p:cNvPr id="929" name="Group 19"/>
          <p:cNvGrpSpPr/>
          <p:nvPr/>
        </p:nvGrpSpPr>
        <p:grpSpPr>
          <a:xfrm>
            <a:off x="13207320" y="3243600"/>
            <a:ext cx="3805920" cy="3065400"/>
            <a:chOff x="13207320" y="3243600"/>
            <a:chExt cx="3805920" cy="3065400"/>
          </a:xfrm>
        </p:grpSpPr>
        <p:sp>
          <p:nvSpPr>
            <p:cNvPr id="930" name="Freeform 20"/>
            <p:cNvSpPr/>
            <p:nvPr/>
          </p:nvSpPr>
          <p:spPr>
            <a:xfrm>
              <a:off x="13207320" y="3347640"/>
              <a:ext cx="3805920" cy="862560"/>
            </a:xfrm>
            <a:custGeom>
              <a:avLst/>
              <a:gdLst>
                <a:gd name="textAreaLeft" fmla="*/ 0 w 3805920"/>
                <a:gd name="textAreaRight" fmla="*/ 3807720 w 3805920"/>
                <a:gd name="textAreaTop" fmla="*/ 0 h 862560"/>
                <a:gd name="textAreaBottom" fmla="*/ 864360 h 862560"/>
              </a:gdLst>
              <a:ahLst/>
              <a:rect l="textAreaLeft" t="textAreaTop" r="textAreaRight" b="textAreaBottom"/>
              <a:pathLst>
                <a:path w="1044447" h="237412">
                  <a:moveTo>
                    <a:pt x="0" y="0"/>
                  </a:moveTo>
                  <a:lnTo>
                    <a:pt x="1044447" y="0"/>
                  </a:lnTo>
                  <a:lnTo>
                    <a:pt x="1044447"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931" name="TextBox 21"/>
            <p:cNvSpPr/>
            <p:nvPr/>
          </p:nvSpPr>
          <p:spPr>
            <a:xfrm>
              <a:off x="1320732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0" lang="en-US" sz="1900" strike="noStrike" u="none">
                  <a:solidFill>
                    <a:srgbClr val="fdfbfb"/>
                  </a:solidFill>
                  <a:uFillTx/>
                  <a:latin typeface="Source Han Sans JP Medium"/>
                  <a:ea typeface="DejaVu Sans"/>
                </a:rPr>
                <a:t>ODS Relacionado (s)</a:t>
              </a:r>
              <a:endParaRPr b="0" lang="es-ES" sz="1900" strike="noStrike" u="none">
                <a:solidFill>
                  <a:srgbClr val="000000"/>
                </a:solidFill>
                <a:uFillTx/>
                <a:latin typeface="Arial"/>
              </a:endParaRPr>
            </a:p>
          </p:txBody>
        </p:sp>
      </p:grpSp>
      <p:sp>
        <p:nvSpPr>
          <p:cNvPr id="932" name="Freeform 23"/>
          <p:cNvSpPr/>
          <p:nvPr/>
        </p:nvSpPr>
        <p:spPr>
          <a:xfrm>
            <a:off x="862200" y="3347640"/>
            <a:ext cx="4172400" cy="862560"/>
          </a:xfrm>
          <a:custGeom>
            <a:avLst/>
            <a:gdLst>
              <a:gd name="textAreaLeft" fmla="*/ 0 w 4172400"/>
              <a:gd name="textAreaRight" fmla="*/ 4174200 w 4172400"/>
              <a:gd name="textAreaTop" fmla="*/ 0 h 862560"/>
              <a:gd name="textAreaBottom" fmla="*/ 864360 h 862560"/>
            </a:gdLst>
            <a:ahLst/>
            <a:rect l="textAreaLeft" t="textAreaTop" r="textAreaRight" b="textAreaBottom"/>
            <a:pathLst>
              <a:path w="1144969" h="237412">
                <a:moveTo>
                  <a:pt x="0" y="0"/>
                </a:moveTo>
                <a:lnTo>
                  <a:pt x="1144969" y="0"/>
                </a:lnTo>
                <a:lnTo>
                  <a:pt x="1144969"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933" name="AutoShape 25"/>
          <p:cNvSpPr/>
          <p:nvPr/>
        </p:nvSpPr>
        <p:spPr>
          <a:xfrm flipV="1">
            <a:off x="861840" y="442584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934" name="AutoShape 26"/>
          <p:cNvSpPr/>
          <p:nvPr/>
        </p:nvSpPr>
        <p:spPr>
          <a:xfrm>
            <a:off x="861840" y="5829120"/>
            <a:ext cx="16154640" cy="360"/>
          </a:xfrm>
          <a:prstGeom prst="line">
            <a:avLst/>
          </a:prstGeom>
          <a:ln w="28575">
            <a:solidFill>
              <a:srgbClr val="1c5739"/>
            </a:solidFill>
            <a:round/>
          </a:ln>
        </p:spPr>
        <p:style>
          <a:lnRef idx="0"/>
          <a:fillRef idx="0"/>
          <a:effectRef idx="0"/>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sp>
        <p:nvSpPr>
          <p:cNvPr id="935" name="AutoShape 27"/>
          <p:cNvSpPr/>
          <p:nvPr/>
        </p:nvSpPr>
        <p:spPr>
          <a:xfrm>
            <a:off x="894600" y="7419240"/>
            <a:ext cx="1615428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936" name="Freeform 34"/>
          <p:cNvSpPr/>
          <p:nvPr/>
        </p:nvSpPr>
        <p:spPr>
          <a:xfrm>
            <a:off x="14362560" y="472140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1" y="0"/>
                </a:lnTo>
                <a:lnTo>
                  <a:pt x="881191" y="881192"/>
                </a:lnTo>
                <a:lnTo>
                  <a:pt x="0" y="88119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37" name="Freeform 37"/>
          <p:cNvSpPr/>
          <p:nvPr/>
        </p:nvSpPr>
        <p:spPr>
          <a:xfrm>
            <a:off x="15948000" y="472140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32884" h="881192">
                <a:moveTo>
                  <a:pt x="0" y="0"/>
                </a:moveTo>
                <a:lnTo>
                  <a:pt x="832884" y="0"/>
                </a:lnTo>
                <a:lnTo>
                  <a:pt x="832884" y="881192"/>
                </a:lnTo>
                <a:lnTo>
                  <a:pt x="0" y="881192"/>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38" name="CuadroTexto 49"/>
          <p:cNvSpPr/>
          <p:nvPr/>
        </p:nvSpPr>
        <p:spPr>
          <a:xfrm>
            <a:off x="1382040" y="3510000"/>
            <a:ext cx="2961000" cy="821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Parte interesada</a:t>
            </a:r>
            <a:endParaRPr b="0" lang="es-ES" sz="2400" strike="noStrike" u="none">
              <a:solidFill>
                <a:srgbClr val="000000"/>
              </a:solidFill>
              <a:uFillTx/>
              <a:latin typeface="Arial"/>
            </a:endParaRPr>
          </a:p>
        </p:txBody>
      </p:sp>
      <p:sp>
        <p:nvSpPr>
          <p:cNvPr id="939" name="CuadroTexto 50"/>
          <p:cNvSpPr/>
          <p:nvPr/>
        </p:nvSpPr>
        <p:spPr>
          <a:xfrm>
            <a:off x="6814080" y="3541680"/>
            <a:ext cx="5060160" cy="821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Necesidades y/o expectativas </a:t>
            </a:r>
            <a:endParaRPr b="0" lang="es-ES" sz="2400" strike="noStrike" u="none">
              <a:solidFill>
                <a:srgbClr val="000000"/>
              </a:solidFill>
              <a:uFillTx/>
              <a:latin typeface="Arial"/>
            </a:endParaRPr>
          </a:p>
        </p:txBody>
      </p:sp>
      <p:sp>
        <p:nvSpPr>
          <p:cNvPr id="940" name="CuadroTexto 51"/>
          <p:cNvSpPr/>
          <p:nvPr/>
        </p:nvSpPr>
        <p:spPr>
          <a:xfrm>
            <a:off x="13421880" y="3548880"/>
            <a:ext cx="506016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400" strike="noStrike" u="none">
                <a:solidFill>
                  <a:srgbClr val="ffffff"/>
                </a:solidFill>
                <a:uFillTx/>
                <a:latin typeface="Source Han Sans JP Normal"/>
                <a:ea typeface="DejaVu Sans"/>
              </a:rPr>
              <a:t>ODS relacionados</a:t>
            </a:r>
            <a:endParaRPr b="0" lang="es-ES" sz="2400" strike="noStrike" u="none">
              <a:solidFill>
                <a:srgbClr val="000000"/>
              </a:solidFill>
              <a:uFillTx/>
              <a:latin typeface="Arial"/>
            </a:endParaRPr>
          </a:p>
        </p:txBody>
      </p:sp>
      <p:sp>
        <p:nvSpPr>
          <p:cNvPr id="941" name="AutoShape 27"/>
          <p:cNvSpPr/>
          <p:nvPr/>
        </p:nvSpPr>
        <p:spPr>
          <a:xfrm>
            <a:off x="894600" y="8780400"/>
            <a:ext cx="1615428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942" name="TextBox 36"/>
          <p:cNvSpPr/>
          <p:nvPr/>
        </p:nvSpPr>
        <p:spPr>
          <a:xfrm>
            <a:off x="5331960" y="6444720"/>
            <a:ext cx="7227720" cy="521640"/>
          </a:xfrm>
          <a:prstGeom prst="rect">
            <a:avLst/>
          </a:prstGeom>
          <a:noFill/>
          <a:ln w="0">
            <a:noFill/>
          </a:ln>
        </p:spPr>
        <p:style>
          <a:lnRef idx="0"/>
          <a:fillRef idx="0"/>
          <a:effectRef idx="0"/>
          <a:fontRef idx="minor"/>
        </p:style>
        <p:txBody>
          <a:bodyPr lIns="0" rIns="0" tIns="0" bIns="0" anchor="t">
            <a:spAutoFit/>
          </a:bodyPr>
          <a:p>
            <a:pPr marL="160920" algn="just" defTabSz="914400">
              <a:lnSpc>
                <a:spcPts val="2055"/>
              </a:lnSpc>
            </a:pPr>
            <a:r>
              <a:rPr b="0" lang="es-ES" sz="1490" strike="noStrike" u="none">
                <a:solidFill>
                  <a:srgbClr val="231f20"/>
                </a:solidFill>
                <a:uFillTx/>
                <a:latin typeface="Source Sans Pro"/>
                <a:ea typeface="Source Sans Pro"/>
              </a:rPr>
              <a:t>Sensibilización en sostenibilidad medioambiental al público final. Aplicación de medidas medioambientales.</a:t>
            </a:r>
            <a:endParaRPr b="0" lang="es-ES" sz="1490" strike="noStrike" u="none">
              <a:solidFill>
                <a:srgbClr val="000000"/>
              </a:solidFill>
              <a:uFillTx/>
              <a:latin typeface="Arial"/>
            </a:endParaRPr>
          </a:p>
        </p:txBody>
      </p:sp>
      <p:sp>
        <p:nvSpPr>
          <p:cNvPr id="943" name="TextBox 37"/>
          <p:cNvSpPr/>
          <p:nvPr/>
        </p:nvSpPr>
        <p:spPr>
          <a:xfrm>
            <a:off x="5331960" y="5028840"/>
            <a:ext cx="7227720" cy="260640"/>
          </a:xfrm>
          <a:prstGeom prst="rect">
            <a:avLst/>
          </a:prstGeom>
          <a:noFill/>
          <a:ln w="0">
            <a:noFill/>
          </a:ln>
        </p:spPr>
        <p:style>
          <a:lnRef idx="0"/>
          <a:fillRef idx="0"/>
          <a:effectRef idx="0"/>
          <a:fontRef idx="minor"/>
        </p:style>
        <p:txBody>
          <a:bodyPr lIns="0" rIns="0" tIns="0" bIns="0" anchor="t">
            <a:spAutoFit/>
          </a:bodyPr>
          <a:p>
            <a:pPr marL="160920" algn="just" defTabSz="914400">
              <a:lnSpc>
                <a:spcPts val="2055"/>
              </a:lnSpc>
            </a:pPr>
            <a:r>
              <a:rPr b="0" lang="es-ES" sz="1490" strike="noStrike" u="none">
                <a:solidFill>
                  <a:srgbClr val="231f20"/>
                </a:solidFill>
                <a:uFillTx/>
                <a:latin typeface="Source Sans Pro"/>
                <a:ea typeface="Source Sans Pro"/>
              </a:rPr>
              <a:t>Acciones de sensibilización, difusión y colaboración en el ámbito social y medioambiental</a:t>
            </a:r>
            <a:endParaRPr b="0" lang="es-ES" sz="1490" strike="noStrike" u="none">
              <a:solidFill>
                <a:srgbClr val="000000"/>
              </a:solidFill>
              <a:uFillTx/>
              <a:latin typeface="Arial"/>
            </a:endParaRPr>
          </a:p>
        </p:txBody>
      </p:sp>
      <p:sp>
        <p:nvSpPr>
          <p:cNvPr id="944" name="TextBox 41"/>
          <p:cNvSpPr/>
          <p:nvPr/>
        </p:nvSpPr>
        <p:spPr>
          <a:xfrm>
            <a:off x="1002600" y="4974480"/>
            <a:ext cx="383400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Asociaciones y ONG’s </a:t>
            </a:r>
            <a:endParaRPr b="0" lang="es-ES" sz="2320" strike="noStrike" u="none">
              <a:solidFill>
                <a:srgbClr val="000000"/>
              </a:solidFill>
              <a:uFillTx/>
              <a:latin typeface="Arial"/>
            </a:endParaRPr>
          </a:p>
        </p:txBody>
      </p:sp>
      <p:sp>
        <p:nvSpPr>
          <p:cNvPr id="945" name="TextBox 42"/>
          <p:cNvSpPr/>
          <p:nvPr/>
        </p:nvSpPr>
        <p:spPr>
          <a:xfrm>
            <a:off x="1002600" y="6469200"/>
            <a:ext cx="383400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Medioambiente</a:t>
            </a:r>
            <a:endParaRPr b="0" lang="es-ES" sz="2320" strike="noStrike" u="none">
              <a:solidFill>
                <a:srgbClr val="000000"/>
              </a:solidFill>
              <a:uFillTx/>
              <a:latin typeface="Arial"/>
            </a:endParaRPr>
          </a:p>
        </p:txBody>
      </p:sp>
      <p:sp>
        <p:nvSpPr>
          <p:cNvPr id="946" name="TextBox 42"/>
          <p:cNvSpPr/>
          <p:nvPr/>
        </p:nvSpPr>
        <p:spPr>
          <a:xfrm>
            <a:off x="1019520" y="7921440"/>
            <a:ext cx="383400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1" lang="en-US" sz="2320" strike="noStrike" u="none">
                <a:solidFill>
                  <a:srgbClr val="1c5739"/>
                </a:solidFill>
                <a:uFillTx/>
                <a:latin typeface="Source Sans Pro"/>
                <a:ea typeface="Source Sans Pro"/>
              </a:rPr>
              <a:t>Cultura y patrimonio</a:t>
            </a:r>
            <a:endParaRPr b="0" lang="es-ES" sz="2320" strike="noStrike" u="none">
              <a:solidFill>
                <a:srgbClr val="000000"/>
              </a:solidFill>
              <a:uFillTx/>
              <a:latin typeface="Arial"/>
            </a:endParaRPr>
          </a:p>
        </p:txBody>
      </p:sp>
      <p:sp>
        <p:nvSpPr>
          <p:cNvPr id="947" name="CuadroTexto 29"/>
          <p:cNvSpPr/>
          <p:nvPr/>
        </p:nvSpPr>
        <p:spPr>
          <a:xfrm>
            <a:off x="5486400" y="7808400"/>
            <a:ext cx="7146720" cy="681120"/>
          </a:xfrm>
          <a:prstGeom prst="rect">
            <a:avLst/>
          </a:prstGeom>
          <a:noFill/>
          <a:ln w="0">
            <a:noFill/>
          </a:ln>
        </p:spPr>
        <p:style>
          <a:lnRef idx="0"/>
          <a:fillRef idx="0"/>
          <a:effectRef idx="0"/>
          <a:fontRef idx="minor"/>
        </p:style>
        <p:txBody>
          <a:bodyPr lIns="0" rIns="0" tIns="0" bIns="0" anchor="t">
            <a:spAutoFit/>
          </a:bodyPr>
          <a:p>
            <a:pPr algn="just" defTabSz="914400">
              <a:lnSpc>
                <a:spcPct val="100000"/>
              </a:lnSpc>
            </a:pPr>
            <a:r>
              <a:rPr b="0" lang="es-ES" sz="1490" strike="noStrike" u="none">
                <a:solidFill>
                  <a:srgbClr val="000000"/>
                </a:solidFill>
                <a:uFillTx/>
                <a:latin typeface="Source Sans Pro"/>
                <a:ea typeface="Source Sans Pro"/>
              </a:rPr>
              <a:t>Puesta en valor de los recursos Turísticos. Actualización de la información de los recursos a través de la web institucional y de las propias webs municipales. Difusión de los eventos culturales al público final.</a:t>
            </a:r>
            <a:endParaRPr b="0" lang="es-ES" sz="1490" strike="noStrike" u="none">
              <a:solidFill>
                <a:srgbClr val="000000"/>
              </a:solidFill>
              <a:uFillTx/>
              <a:latin typeface="Arial"/>
            </a:endParaRPr>
          </a:p>
        </p:txBody>
      </p:sp>
      <p:pic>
        <p:nvPicPr>
          <p:cNvPr id="948" name="Imagen 18" descr="Imagen que contiene Logotipo&#10;&#10;Descripción generada automáticamente"/>
          <p:cNvPicPr/>
          <p:nvPr/>
        </p:nvPicPr>
        <p:blipFill>
          <a:blip r:embed="rId6"/>
          <a:stretch/>
        </p:blipFill>
        <p:spPr>
          <a:xfrm>
            <a:off x="12989160" y="9348120"/>
            <a:ext cx="1565280" cy="653040"/>
          </a:xfrm>
          <a:prstGeom prst="rect">
            <a:avLst/>
          </a:prstGeom>
          <a:noFill/>
          <a:ln w="0">
            <a:noFill/>
          </a:ln>
        </p:spPr>
      </p:pic>
      <p:pic>
        <p:nvPicPr>
          <p:cNvPr id="949" name="Google Shape;99;p1" descr=""/>
          <p:cNvPicPr/>
          <p:nvPr/>
        </p:nvPicPr>
        <p:blipFill>
          <a:blip r:embed="rId7"/>
          <a:stretch/>
        </p:blipFill>
        <p:spPr>
          <a:xfrm>
            <a:off x="14787360" y="9400320"/>
            <a:ext cx="1685520" cy="600840"/>
          </a:xfrm>
          <a:prstGeom prst="rect">
            <a:avLst/>
          </a:prstGeom>
          <a:noFill/>
          <a:ln w="0">
            <a:noFill/>
          </a:ln>
        </p:spPr>
      </p:pic>
      <p:sp>
        <p:nvSpPr>
          <p:cNvPr id="950" name="Marcador de número de diapositiva 7"/>
          <p:cNvSpPr/>
          <p:nvPr/>
        </p:nvSpPr>
        <p:spPr>
          <a:xfrm>
            <a:off x="15318000" y="9461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B751464F-BD4F-459A-AE96-0F80A4A1E0D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951" name="Picture 2" descr="Objetivo 1: FIN DE LA POBREZA"/>
          <p:cNvPicPr/>
          <p:nvPr/>
        </p:nvPicPr>
        <p:blipFill>
          <a:blip r:embed="rId8"/>
          <a:stretch/>
        </p:blipFill>
        <p:spPr>
          <a:xfrm>
            <a:off x="13579920" y="4721400"/>
            <a:ext cx="716760" cy="716760"/>
          </a:xfrm>
          <a:prstGeom prst="rect">
            <a:avLst/>
          </a:prstGeom>
          <a:noFill/>
          <a:ln w="0">
            <a:noFill/>
          </a:ln>
        </p:spPr>
      </p:pic>
      <p:pic>
        <p:nvPicPr>
          <p:cNvPr id="952" name="Picture 4" descr="Objetivo 11 - CIUDADES Y COMUNIDADES SOSTENIBLES"/>
          <p:cNvPicPr/>
          <p:nvPr/>
        </p:nvPicPr>
        <p:blipFill>
          <a:blip r:embed="rId9"/>
          <a:stretch/>
        </p:blipFill>
        <p:spPr>
          <a:xfrm>
            <a:off x="15144840" y="4718520"/>
            <a:ext cx="716760" cy="716760"/>
          </a:xfrm>
          <a:prstGeom prst="rect">
            <a:avLst/>
          </a:prstGeom>
          <a:noFill/>
          <a:ln w="0">
            <a:noFill/>
          </a:ln>
        </p:spPr>
      </p:pic>
      <p:sp>
        <p:nvSpPr>
          <p:cNvPr id="953" name="Freeform 37"/>
          <p:cNvSpPr/>
          <p:nvPr/>
        </p:nvSpPr>
        <p:spPr>
          <a:xfrm>
            <a:off x="14598000" y="618336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32884" h="881192">
                <a:moveTo>
                  <a:pt x="0" y="0"/>
                </a:moveTo>
                <a:lnTo>
                  <a:pt x="832884" y="0"/>
                </a:lnTo>
                <a:lnTo>
                  <a:pt x="832884" y="881192"/>
                </a:lnTo>
                <a:lnTo>
                  <a:pt x="0" y="881192"/>
                </a:lnTo>
                <a:lnTo>
                  <a:pt x="0" y="0"/>
                </a:lnTo>
                <a:close/>
              </a:path>
            </a:pathLst>
          </a:custGeom>
          <a:blipFill rotWithShape="0">
            <a:blip r:embed="rId10"/>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54" name="Freeform 33"/>
          <p:cNvSpPr/>
          <p:nvPr/>
        </p:nvSpPr>
        <p:spPr>
          <a:xfrm>
            <a:off x="13811040" y="618336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53943">
                <a:moveTo>
                  <a:pt x="0" y="0"/>
                </a:moveTo>
                <a:lnTo>
                  <a:pt x="881192" y="0"/>
                </a:lnTo>
                <a:lnTo>
                  <a:pt x="881192" y="853943"/>
                </a:lnTo>
                <a:lnTo>
                  <a:pt x="0" y="853943"/>
                </a:lnTo>
                <a:lnTo>
                  <a:pt x="0" y="0"/>
                </a:lnTo>
                <a:close/>
              </a:path>
            </a:pathLst>
          </a:custGeom>
          <a:blipFill rotWithShape="0">
            <a:blip r:embed="rId1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55" name="Freeform 34"/>
          <p:cNvSpPr/>
          <p:nvPr/>
        </p:nvSpPr>
        <p:spPr>
          <a:xfrm>
            <a:off x="14362560" y="7682040"/>
            <a:ext cx="716760" cy="716760"/>
          </a:xfrm>
          <a:custGeom>
            <a:avLst/>
            <a:gdLst>
              <a:gd name="textAreaLeft" fmla="*/ 0 w 716760"/>
              <a:gd name="textAreaRight" fmla="*/ 718560 w 716760"/>
              <a:gd name="textAreaTop" fmla="*/ 0 h 716760"/>
              <a:gd name="textAreaBottom" fmla="*/ 718560 h 716760"/>
            </a:gdLst>
            <a:ahLst/>
            <a:rect l="textAreaLeft" t="textAreaTop" r="textAreaRight" b="textAreaBottom"/>
            <a:pathLst>
              <a:path w="881192" h="881192">
                <a:moveTo>
                  <a:pt x="0" y="0"/>
                </a:moveTo>
                <a:lnTo>
                  <a:pt x="881191" y="0"/>
                </a:lnTo>
                <a:lnTo>
                  <a:pt x="881191" y="881192"/>
                </a:lnTo>
                <a:lnTo>
                  <a:pt x="0" y="881192"/>
                </a:lnTo>
                <a:lnTo>
                  <a:pt x="0" y="0"/>
                </a:lnTo>
                <a:close/>
              </a:path>
            </a:pathLst>
          </a:custGeom>
          <a:blipFill rotWithShape="0">
            <a:blip r:embed="rId1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956" name="Picture 4" descr="Objetivo 11 - CIUDADES Y COMUNIDADES SOSTENIBLES"/>
          <p:cNvPicPr/>
          <p:nvPr/>
        </p:nvPicPr>
        <p:blipFill>
          <a:blip r:embed="rId13"/>
          <a:stretch/>
        </p:blipFill>
        <p:spPr>
          <a:xfrm>
            <a:off x="15139800" y="7682040"/>
            <a:ext cx="716760" cy="716760"/>
          </a:xfrm>
          <a:prstGeom prst="rect">
            <a:avLst/>
          </a:prstGeom>
          <a:noFill/>
          <a:ln w="0">
            <a:noFill/>
          </a:ln>
        </p:spPr>
      </p:pic>
      <p:pic>
        <p:nvPicPr>
          <p:cNvPr id="957" name="Picture 2" descr="Objetivo 15 - VIDA DE ECOSISTEMAS TERRESTRES"/>
          <p:cNvPicPr/>
          <p:nvPr/>
        </p:nvPicPr>
        <p:blipFill>
          <a:blip r:embed="rId14"/>
          <a:stretch/>
        </p:blipFill>
        <p:spPr>
          <a:xfrm>
            <a:off x="15384960" y="6183720"/>
            <a:ext cx="716040" cy="716040"/>
          </a:xfrm>
          <a:prstGeom prst="rect">
            <a:avLst/>
          </a:prstGeom>
          <a:noFill/>
          <a:ln w="0">
            <a:noFill/>
          </a:ln>
        </p:spPr>
      </p:pic>
      <p:pic>
        <p:nvPicPr>
          <p:cNvPr id="958" name="Picture 2" descr="Objetivo 1: FIN DE LA POBREZA"/>
          <p:cNvPicPr/>
          <p:nvPr/>
        </p:nvPicPr>
        <p:blipFill>
          <a:blip r:embed="rId15"/>
          <a:stretch/>
        </p:blipFill>
        <p:spPr>
          <a:xfrm>
            <a:off x="13579920" y="7682040"/>
            <a:ext cx="716760" cy="716760"/>
          </a:xfrm>
          <a:prstGeom prst="rect">
            <a:avLst/>
          </a:prstGeom>
          <a:noFill/>
          <a:ln w="0">
            <a:noFill/>
          </a:ln>
        </p:spPr>
      </p:pic>
      <p:pic>
        <p:nvPicPr>
          <p:cNvPr id="959" name="Picture 4" descr="Objetivo 17 - ALIANZAS PARA LOGRAR LOS OBJETIVOS"/>
          <p:cNvPicPr/>
          <p:nvPr/>
        </p:nvPicPr>
        <p:blipFill>
          <a:blip r:embed="rId16"/>
          <a:stretch/>
        </p:blipFill>
        <p:spPr>
          <a:xfrm>
            <a:off x="15917040" y="7682040"/>
            <a:ext cx="716760" cy="716760"/>
          </a:xfrm>
          <a:prstGeom prst="rect">
            <a:avLst/>
          </a:prstGeom>
          <a:noFill/>
          <a:ln w="0">
            <a:noFill/>
          </a:ln>
        </p:spPr>
      </p:pic>
      <p:pic>
        <p:nvPicPr>
          <p:cNvPr id="960" name="Imagen 5" descr="Imagen que contiene Flecha&#10;&#10;Descripción generada automáticamente"/>
          <p:cNvPicPr/>
          <p:nvPr/>
        </p:nvPicPr>
        <p:blipFill>
          <a:blip r:embed="rId17"/>
          <a:stretch/>
        </p:blipFill>
        <p:spPr>
          <a:xfrm>
            <a:off x="11457000" y="926280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961" name="Group 3"/>
          <p:cNvGrpSpPr/>
          <p:nvPr/>
        </p:nvGrpSpPr>
        <p:grpSpPr>
          <a:xfrm>
            <a:off x="9829440" y="3510360"/>
            <a:ext cx="376920" cy="359640"/>
            <a:chOff x="9829440" y="3510360"/>
            <a:chExt cx="376920" cy="359640"/>
          </a:xfrm>
        </p:grpSpPr>
        <p:sp>
          <p:nvSpPr>
            <p:cNvPr id="962" name="Freeform 4"/>
            <p:cNvSpPr/>
            <p:nvPr/>
          </p:nvSpPr>
          <p:spPr>
            <a:xfrm>
              <a:off x="982944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963" name="Group 5"/>
          <p:cNvGrpSpPr/>
          <p:nvPr/>
        </p:nvGrpSpPr>
        <p:grpSpPr>
          <a:xfrm>
            <a:off x="9159480" y="1355400"/>
            <a:ext cx="1716840" cy="2061000"/>
            <a:chOff x="9159480" y="1355400"/>
            <a:chExt cx="1716840" cy="2061000"/>
          </a:xfrm>
        </p:grpSpPr>
        <p:sp>
          <p:nvSpPr>
            <p:cNvPr id="964" name="Freeform 6"/>
            <p:cNvSpPr/>
            <p:nvPr/>
          </p:nvSpPr>
          <p:spPr>
            <a:xfrm>
              <a:off x="915948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965" name="Group 7"/>
          <p:cNvGrpSpPr/>
          <p:nvPr/>
        </p:nvGrpSpPr>
        <p:grpSpPr>
          <a:xfrm>
            <a:off x="12198600" y="3510360"/>
            <a:ext cx="376920" cy="359640"/>
            <a:chOff x="12198600" y="3510360"/>
            <a:chExt cx="376920" cy="359640"/>
          </a:xfrm>
        </p:grpSpPr>
        <p:sp>
          <p:nvSpPr>
            <p:cNvPr id="966" name="Freeform 8"/>
            <p:cNvSpPr/>
            <p:nvPr/>
          </p:nvSpPr>
          <p:spPr>
            <a:xfrm>
              <a:off x="1219860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967" name="Group 9"/>
          <p:cNvGrpSpPr/>
          <p:nvPr/>
        </p:nvGrpSpPr>
        <p:grpSpPr>
          <a:xfrm>
            <a:off x="11528640" y="1355400"/>
            <a:ext cx="1716840" cy="2061000"/>
            <a:chOff x="11528640" y="1355400"/>
            <a:chExt cx="1716840" cy="2061000"/>
          </a:xfrm>
        </p:grpSpPr>
        <p:sp>
          <p:nvSpPr>
            <p:cNvPr id="968" name="Freeform 10"/>
            <p:cNvSpPr/>
            <p:nvPr/>
          </p:nvSpPr>
          <p:spPr>
            <a:xfrm>
              <a:off x="1152864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969" name="Group 11"/>
          <p:cNvGrpSpPr/>
          <p:nvPr/>
        </p:nvGrpSpPr>
        <p:grpSpPr>
          <a:xfrm>
            <a:off x="14565960" y="3510360"/>
            <a:ext cx="376920" cy="359640"/>
            <a:chOff x="14565960" y="3510360"/>
            <a:chExt cx="376920" cy="359640"/>
          </a:xfrm>
        </p:grpSpPr>
        <p:sp>
          <p:nvSpPr>
            <p:cNvPr id="970" name="Freeform 12"/>
            <p:cNvSpPr/>
            <p:nvPr/>
          </p:nvSpPr>
          <p:spPr>
            <a:xfrm>
              <a:off x="1456596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971" name="Group 13"/>
          <p:cNvGrpSpPr/>
          <p:nvPr/>
        </p:nvGrpSpPr>
        <p:grpSpPr>
          <a:xfrm>
            <a:off x="13895640" y="1355400"/>
            <a:ext cx="1716840" cy="2061000"/>
            <a:chOff x="13895640" y="1355400"/>
            <a:chExt cx="1716840" cy="2061000"/>
          </a:xfrm>
        </p:grpSpPr>
        <p:sp>
          <p:nvSpPr>
            <p:cNvPr id="972" name="Freeform 14"/>
            <p:cNvSpPr/>
            <p:nvPr/>
          </p:nvSpPr>
          <p:spPr>
            <a:xfrm>
              <a:off x="1389564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973" name="Group 15"/>
          <p:cNvGrpSpPr/>
          <p:nvPr/>
        </p:nvGrpSpPr>
        <p:grpSpPr>
          <a:xfrm>
            <a:off x="16933320" y="3510360"/>
            <a:ext cx="376920" cy="359640"/>
            <a:chOff x="16933320" y="3510360"/>
            <a:chExt cx="376920" cy="359640"/>
          </a:xfrm>
        </p:grpSpPr>
        <p:sp>
          <p:nvSpPr>
            <p:cNvPr id="974" name="Freeform 16"/>
            <p:cNvSpPr/>
            <p:nvPr/>
          </p:nvSpPr>
          <p:spPr>
            <a:xfrm>
              <a:off x="1693332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975" name="Group 17"/>
          <p:cNvGrpSpPr/>
          <p:nvPr/>
        </p:nvGrpSpPr>
        <p:grpSpPr>
          <a:xfrm>
            <a:off x="16263000" y="1355400"/>
            <a:ext cx="1716840" cy="2061000"/>
            <a:chOff x="16263000" y="1355400"/>
            <a:chExt cx="1716840" cy="2061000"/>
          </a:xfrm>
        </p:grpSpPr>
        <p:sp>
          <p:nvSpPr>
            <p:cNvPr id="976" name="Freeform 18"/>
            <p:cNvSpPr/>
            <p:nvPr/>
          </p:nvSpPr>
          <p:spPr>
            <a:xfrm>
              <a:off x="1626300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977" name="Freeform 19"/>
          <p:cNvSpPr/>
          <p:nvPr/>
        </p:nvSpPr>
        <p:spPr>
          <a:xfrm rot="10800000">
            <a:off x="1800" y="-1248840"/>
            <a:ext cx="8740800" cy="2508840"/>
          </a:xfrm>
          <a:custGeom>
            <a:avLst/>
            <a:gdLst>
              <a:gd name="textAreaLeft" fmla="*/ 0 w 8740800"/>
              <a:gd name="textAreaRight" fmla="*/ 8742600 w 8740800"/>
              <a:gd name="textAreaTop" fmla="*/ 0 h 2508840"/>
              <a:gd name="textAreaBottom" fmla="*/ 2510640 h 2508840"/>
            </a:gdLst>
            <a:ahLst/>
            <a:rect l="textAreaLeft" t="textAreaTop" r="textAreaRight" b="textAreaBottom"/>
            <a:pathLst>
              <a:path w="8744064" h="2511931">
                <a:moveTo>
                  <a:pt x="0" y="0"/>
                </a:moveTo>
                <a:lnTo>
                  <a:pt x="8744064" y="0"/>
                </a:lnTo>
                <a:lnTo>
                  <a:pt x="8744064" y="2511931"/>
                </a:lnTo>
                <a:lnTo>
                  <a:pt x="0" y="2511931"/>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78" name="TextBox 20"/>
          <p:cNvSpPr/>
          <p:nvPr/>
        </p:nvSpPr>
        <p:spPr>
          <a:xfrm>
            <a:off x="990720" y="3390840"/>
            <a:ext cx="7743960" cy="6855480"/>
          </a:xfrm>
          <a:prstGeom prst="rect">
            <a:avLst/>
          </a:prstGeom>
          <a:noFill/>
          <a:ln w="0">
            <a:noFill/>
          </a:ln>
        </p:spPr>
        <p:style>
          <a:lnRef idx="0"/>
          <a:fillRef idx="0"/>
          <a:effectRef idx="0"/>
          <a:fontRef idx="minor"/>
        </p:style>
        <p:txBody>
          <a:bodyPr lIns="0" rIns="0" tIns="0" bIns="0" anchor="t">
            <a:spAutoFit/>
          </a:bodyPr>
          <a:p>
            <a:pPr algn="just" defTabSz="914400">
              <a:lnSpc>
                <a:spcPts val="2999"/>
              </a:lnSpc>
            </a:pPr>
            <a:r>
              <a:rPr b="0" lang="es-ES" sz="2000" strike="noStrike" u="none">
                <a:solidFill>
                  <a:srgbClr val="040506"/>
                </a:solidFill>
                <a:uFillTx/>
                <a:latin typeface="Source Sans Pro"/>
                <a:ea typeface="Source Sans Pro"/>
              </a:rPr>
              <a:t>En 2015, la ONU crea la agenda 2030 y los 17 Objetivos para el Desarrollo Sostenible (ODS) con el objetivo de lograr un mundo mejor.</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r>
              <a:rPr b="0" lang="es-ES" sz="2000" strike="noStrike" u="none">
                <a:solidFill>
                  <a:srgbClr val="040506"/>
                </a:solidFill>
                <a:uFillTx/>
                <a:latin typeface="Source Sans Pro"/>
                <a:ea typeface="Source Sans Pro"/>
              </a:rPr>
              <a:t>El sector turístico es clave en el desarrollo económico de muchos países y por tanto tiene un importante papel en la consecución y contribución  estos objetivos. La implementación de acciones en materia de sostenibilidad en una oficina de turismo es fundamental para contribuir al desarrollo sostenible de la comunidad, conservar el entorno natural y cultural, y mejorar la calidad de vida de los residentes locales.  </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r>
              <a:rPr b="0" lang="es-ES" sz="2000" strike="noStrike" u="none">
                <a:solidFill>
                  <a:srgbClr val="040506"/>
                </a:solidFill>
                <a:uFillTx/>
                <a:latin typeface="Source Sans Pro"/>
                <a:ea typeface="Source Sans Pro"/>
              </a:rPr>
              <a:t>Los turistas generan un gran impacto en el entorno del destino que visitan, por ello, es importante que sigan buenas prácticas encaminadas a lograr un turismo más sostenible y respetuoso. En este aspecto, las OIT tienen un papel clave animando e instándoles a seguir esas buenas prácticas.</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defTabSz="914400">
              <a:lnSpc>
                <a:spcPts val="2999"/>
              </a:lnSpc>
            </a:pPr>
            <a:endParaRPr b="0" lang="es-ES" sz="2000" strike="noStrike" u="none">
              <a:solidFill>
                <a:srgbClr val="000000"/>
              </a:solidFill>
              <a:uFillTx/>
              <a:latin typeface="Arial"/>
            </a:endParaRPr>
          </a:p>
        </p:txBody>
      </p:sp>
      <p:sp>
        <p:nvSpPr>
          <p:cNvPr id="979" name="Freeform 21"/>
          <p:cNvSpPr/>
          <p:nvPr/>
        </p:nvSpPr>
        <p:spPr>
          <a:xfrm>
            <a:off x="-874440" y="92455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80" name="Freeform 22"/>
          <p:cNvSpPr/>
          <p:nvPr/>
        </p:nvSpPr>
        <p:spPr>
          <a:xfrm>
            <a:off x="9479880" y="1655280"/>
            <a:ext cx="1076040" cy="1063800"/>
          </a:xfrm>
          <a:custGeom>
            <a:avLst/>
            <a:gdLst>
              <a:gd name="textAreaLeft" fmla="*/ 0 w 1076040"/>
              <a:gd name="textAreaRight" fmla="*/ 1077840 w 1076040"/>
              <a:gd name="textAreaTop" fmla="*/ 0 h 1063800"/>
              <a:gd name="textAreaBottom" fmla="*/ 1065600 h 1063800"/>
            </a:gdLst>
            <a:ahLst/>
            <a:rect l="textAreaLeft" t="textAreaTop" r="textAreaRight" b="textAreaBottom"/>
            <a:pathLst>
              <a:path w="1079313" h="1067170">
                <a:moveTo>
                  <a:pt x="0" y="0"/>
                </a:moveTo>
                <a:lnTo>
                  <a:pt x="1079313" y="0"/>
                </a:lnTo>
                <a:lnTo>
                  <a:pt x="1079313" y="1067171"/>
                </a:lnTo>
                <a:lnTo>
                  <a:pt x="0" y="1067171"/>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81" name="Freeform 23"/>
          <p:cNvSpPr/>
          <p:nvPr/>
        </p:nvSpPr>
        <p:spPr>
          <a:xfrm>
            <a:off x="11989800" y="1616400"/>
            <a:ext cx="794520" cy="1102680"/>
          </a:xfrm>
          <a:custGeom>
            <a:avLst/>
            <a:gdLst>
              <a:gd name="textAreaLeft" fmla="*/ 0 w 794520"/>
              <a:gd name="textAreaRight" fmla="*/ 796320 w 794520"/>
              <a:gd name="textAreaTop" fmla="*/ 0 h 1102680"/>
              <a:gd name="textAreaBottom" fmla="*/ 1104480 h 1102680"/>
            </a:gdLst>
            <a:ahLst/>
            <a:rect l="textAreaLeft" t="textAreaTop" r="textAreaRight" b="textAreaBottom"/>
            <a:pathLst>
              <a:path w="797755" h="1106072">
                <a:moveTo>
                  <a:pt x="0" y="0"/>
                </a:moveTo>
                <a:lnTo>
                  <a:pt x="797755" y="0"/>
                </a:lnTo>
                <a:lnTo>
                  <a:pt x="797755" y="1106072"/>
                </a:lnTo>
                <a:lnTo>
                  <a:pt x="0" y="110607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82" name="Freeform 24"/>
          <p:cNvSpPr/>
          <p:nvPr/>
        </p:nvSpPr>
        <p:spPr>
          <a:xfrm>
            <a:off x="14195160" y="1655280"/>
            <a:ext cx="1118880" cy="956160"/>
          </a:xfrm>
          <a:custGeom>
            <a:avLst/>
            <a:gdLst>
              <a:gd name="textAreaLeft" fmla="*/ 0 w 1118880"/>
              <a:gd name="textAreaRight" fmla="*/ 1120680 w 1118880"/>
              <a:gd name="textAreaTop" fmla="*/ 0 h 956160"/>
              <a:gd name="textAreaBottom" fmla="*/ 957960 h 956160"/>
            </a:gdLst>
            <a:ahLst/>
            <a:rect l="textAreaLeft" t="textAreaTop" r="textAreaRight" b="textAreaBottom"/>
            <a:pathLst>
              <a:path w="1121981" h="959293">
                <a:moveTo>
                  <a:pt x="0" y="0"/>
                </a:moveTo>
                <a:lnTo>
                  <a:pt x="1121981" y="0"/>
                </a:lnTo>
                <a:lnTo>
                  <a:pt x="1121981" y="959294"/>
                </a:lnTo>
                <a:lnTo>
                  <a:pt x="0" y="959294"/>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83" name="Freeform 25"/>
          <p:cNvSpPr/>
          <p:nvPr/>
        </p:nvSpPr>
        <p:spPr>
          <a:xfrm>
            <a:off x="16683840" y="1734120"/>
            <a:ext cx="875880" cy="906480"/>
          </a:xfrm>
          <a:custGeom>
            <a:avLst/>
            <a:gdLst>
              <a:gd name="textAreaLeft" fmla="*/ 0 w 875880"/>
              <a:gd name="textAreaRight" fmla="*/ 877680 w 875880"/>
              <a:gd name="textAreaTop" fmla="*/ 0 h 906480"/>
              <a:gd name="textAreaBottom" fmla="*/ 908280 h 906480"/>
            </a:gdLst>
            <a:ahLst/>
            <a:rect l="textAreaLeft" t="textAreaTop" r="textAreaRight" b="textAreaBottom"/>
            <a:pathLst>
              <a:path w="878955" h="909656">
                <a:moveTo>
                  <a:pt x="0" y="0"/>
                </a:moveTo>
                <a:lnTo>
                  <a:pt x="878955" y="0"/>
                </a:lnTo>
                <a:lnTo>
                  <a:pt x="878955" y="909655"/>
                </a:lnTo>
                <a:lnTo>
                  <a:pt x="0" y="909655"/>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84" name="Freeform 26"/>
          <p:cNvSpPr/>
          <p:nvPr/>
        </p:nvSpPr>
        <p:spPr>
          <a:xfrm>
            <a:off x="9162000" y="4187520"/>
            <a:ext cx="8817840" cy="4676760"/>
          </a:xfrm>
          <a:custGeom>
            <a:avLst/>
            <a:gdLst>
              <a:gd name="textAreaLeft" fmla="*/ 0 w 8817840"/>
              <a:gd name="textAreaRight" fmla="*/ 8819640 w 8817840"/>
              <a:gd name="textAreaTop" fmla="*/ 0 h 4676760"/>
              <a:gd name="textAreaBottom" fmla="*/ 4678560 h 4676760"/>
            </a:gdLst>
            <a:ahLst/>
            <a:rect l="textAreaLeft" t="textAreaTop" r="textAreaRight" b="textAreaBottom"/>
            <a:pathLst>
              <a:path w="8821050" h="4679995">
                <a:moveTo>
                  <a:pt x="0" y="0"/>
                </a:moveTo>
                <a:lnTo>
                  <a:pt x="8821050" y="0"/>
                </a:lnTo>
                <a:lnTo>
                  <a:pt x="8821050" y="4679995"/>
                </a:lnTo>
                <a:lnTo>
                  <a:pt x="0" y="4679995"/>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985" name="TextBox 27"/>
          <p:cNvSpPr/>
          <p:nvPr/>
        </p:nvSpPr>
        <p:spPr>
          <a:xfrm>
            <a:off x="1080000" y="1784520"/>
            <a:ext cx="7245360" cy="1274760"/>
          </a:xfrm>
          <a:prstGeom prst="rect">
            <a:avLst/>
          </a:prstGeom>
          <a:noFill/>
          <a:ln w="0">
            <a:noFill/>
          </a:ln>
        </p:spPr>
        <p:style>
          <a:lnRef idx="0"/>
          <a:fillRef idx="0"/>
          <a:effectRef idx="0"/>
          <a:fontRef idx="minor"/>
        </p:style>
        <p:txBody>
          <a:bodyPr lIns="0" rIns="0" tIns="0" bIns="0" anchor="t">
            <a:spAutoFit/>
          </a:bodyPr>
          <a:p>
            <a:pPr defTabSz="914400">
              <a:lnSpc>
                <a:spcPts val="5020"/>
              </a:lnSpc>
            </a:pPr>
            <a:r>
              <a:rPr b="0" lang="en-US" sz="5070" strike="noStrike" u="none">
                <a:solidFill>
                  <a:srgbClr val="040506"/>
                </a:solidFill>
                <a:uFillTx/>
                <a:latin typeface="Source Han Sans JP Heavy"/>
                <a:ea typeface="DejaVu Sans"/>
              </a:rPr>
              <a:t>4.4 Identificación y priorización de ODS </a:t>
            </a:r>
            <a:endParaRPr b="0" lang="es-ES" sz="5070" strike="noStrike" u="none">
              <a:solidFill>
                <a:srgbClr val="000000"/>
              </a:solidFill>
              <a:uFillTx/>
              <a:latin typeface="Arial"/>
            </a:endParaRPr>
          </a:p>
        </p:txBody>
      </p:sp>
      <p:sp>
        <p:nvSpPr>
          <p:cNvPr id="986" name="Marcador de número de diapositiva 28"/>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4AA454C5-CB29-42FC-9161-283F41491942}"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987" name="Imagen 18" descr="Imagen que contiene Logotipo&#10;&#10;Descripción generada automáticamente"/>
          <p:cNvPicPr/>
          <p:nvPr/>
        </p:nvPicPr>
        <p:blipFill>
          <a:blip r:embed="rId8"/>
          <a:stretch/>
        </p:blipFill>
        <p:spPr>
          <a:xfrm>
            <a:off x="13093920" y="8979120"/>
            <a:ext cx="1565280" cy="653040"/>
          </a:xfrm>
          <a:prstGeom prst="rect">
            <a:avLst/>
          </a:prstGeom>
          <a:noFill/>
          <a:ln w="0">
            <a:noFill/>
          </a:ln>
        </p:spPr>
      </p:pic>
      <p:pic>
        <p:nvPicPr>
          <p:cNvPr id="988" name="Google Shape;99;p1" descr=""/>
          <p:cNvPicPr/>
          <p:nvPr/>
        </p:nvPicPr>
        <p:blipFill>
          <a:blip r:embed="rId9"/>
          <a:stretch/>
        </p:blipFill>
        <p:spPr>
          <a:xfrm>
            <a:off x="14892120" y="9030960"/>
            <a:ext cx="1685520" cy="600840"/>
          </a:xfrm>
          <a:prstGeom prst="rect">
            <a:avLst/>
          </a:prstGeom>
          <a:noFill/>
          <a:ln w="0">
            <a:noFill/>
          </a:ln>
        </p:spPr>
      </p:pic>
      <p:pic>
        <p:nvPicPr>
          <p:cNvPr id="989" name="Imagen 27" descr="Imagen que contiene Flecha&#10;&#10;Descripción generada automáticamente"/>
          <p:cNvPicPr/>
          <p:nvPr/>
        </p:nvPicPr>
        <p:blipFill>
          <a:blip r:embed="rId10"/>
          <a:stretch/>
        </p:blipFill>
        <p:spPr>
          <a:xfrm>
            <a:off x="11533320" y="887724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990" name="Freeform 2"/>
          <p:cNvSpPr/>
          <p:nvPr/>
        </p:nvSpPr>
        <p:spPr>
          <a:xfrm>
            <a:off x="14592600" y="7574040"/>
            <a:ext cx="4683960" cy="4683960"/>
          </a:xfrm>
          <a:custGeom>
            <a:avLst/>
            <a:gdLst>
              <a:gd name="textAreaLeft" fmla="*/ 0 w 4683960"/>
              <a:gd name="textAreaRight" fmla="*/ 4685760 w 4683960"/>
              <a:gd name="textAreaTop" fmla="*/ 0 h 4683960"/>
              <a:gd name="textAreaBottom" fmla="*/ 4685760 h 46839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991" name="Group 3"/>
          <p:cNvGrpSpPr/>
          <p:nvPr/>
        </p:nvGrpSpPr>
        <p:grpSpPr>
          <a:xfrm>
            <a:off x="16892640" y="5985000"/>
            <a:ext cx="2072520" cy="2081880"/>
            <a:chOff x="16892640" y="5985000"/>
            <a:chExt cx="2072520" cy="2081880"/>
          </a:xfrm>
        </p:grpSpPr>
        <p:sp>
          <p:nvSpPr>
            <p:cNvPr id="992" name="Freeform 4"/>
            <p:cNvSpPr/>
            <p:nvPr/>
          </p:nvSpPr>
          <p:spPr>
            <a:xfrm>
              <a:off x="16892640" y="5985000"/>
              <a:ext cx="2072520" cy="2081880"/>
            </a:xfrm>
            <a:custGeom>
              <a:avLst/>
              <a:gdLst>
                <a:gd name="textAreaLeft" fmla="*/ 0 w 2072520"/>
                <a:gd name="textAreaRight" fmla="*/ 2074320 w 2072520"/>
                <a:gd name="textAreaTop" fmla="*/ 0 h 2081880"/>
                <a:gd name="textAreaBottom" fmla="*/ 2083680 h 208188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993" name="TextBox 5"/>
            <p:cNvSpPr/>
            <p:nvPr/>
          </p:nvSpPr>
          <p:spPr>
            <a:xfrm>
              <a:off x="17083440" y="6131880"/>
              <a:ext cx="1690920" cy="17398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994" name="Freeform 6"/>
          <p:cNvSpPr/>
          <p:nvPr/>
        </p:nvSpPr>
        <p:spPr>
          <a:xfrm>
            <a:off x="-1447920" y="756720"/>
            <a:ext cx="4683960" cy="4683960"/>
          </a:xfrm>
          <a:custGeom>
            <a:avLst/>
            <a:gdLst>
              <a:gd name="textAreaLeft" fmla="*/ 0 w 4683960"/>
              <a:gd name="textAreaRight" fmla="*/ 4685760 w 4683960"/>
              <a:gd name="textAreaTop" fmla="*/ 0 h 4683960"/>
              <a:gd name="textAreaBottom" fmla="*/ 4685760 h 46839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995" name="Group 7"/>
          <p:cNvGrpSpPr/>
          <p:nvPr/>
        </p:nvGrpSpPr>
        <p:grpSpPr>
          <a:xfrm>
            <a:off x="-2101680" y="-4497840"/>
            <a:ext cx="8596080" cy="8634600"/>
            <a:chOff x="-2101680" y="-4497840"/>
            <a:chExt cx="8596080" cy="8634600"/>
          </a:xfrm>
        </p:grpSpPr>
        <p:sp>
          <p:nvSpPr>
            <p:cNvPr id="996" name="Freeform 8"/>
            <p:cNvSpPr/>
            <p:nvPr/>
          </p:nvSpPr>
          <p:spPr>
            <a:xfrm>
              <a:off x="-2101680" y="-4497840"/>
              <a:ext cx="8596080" cy="8634600"/>
            </a:xfrm>
            <a:custGeom>
              <a:avLst/>
              <a:gdLst>
                <a:gd name="textAreaLeft" fmla="*/ 0 w 8596080"/>
                <a:gd name="textAreaRight" fmla="*/ 8597880 w 8596080"/>
                <a:gd name="textAreaTop" fmla="*/ 0 h 8634600"/>
                <a:gd name="textAreaBottom" fmla="*/ 8636400 h 863460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997" name="TextBox 9"/>
            <p:cNvSpPr/>
            <p:nvPr/>
          </p:nvSpPr>
          <p:spPr>
            <a:xfrm>
              <a:off x="-1311120" y="-3890520"/>
              <a:ext cx="7014960" cy="72176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998" name="Group 10"/>
          <p:cNvGrpSpPr/>
          <p:nvPr/>
        </p:nvGrpSpPr>
        <p:grpSpPr>
          <a:xfrm>
            <a:off x="8401680" y="895320"/>
            <a:ext cx="1179720" cy="1958400"/>
            <a:chOff x="8401680" y="895320"/>
            <a:chExt cx="1179720" cy="1958400"/>
          </a:xfrm>
        </p:grpSpPr>
        <p:sp>
          <p:nvSpPr>
            <p:cNvPr id="999" name="Freeform 11"/>
            <p:cNvSpPr/>
            <p:nvPr/>
          </p:nvSpPr>
          <p:spPr>
            <a:xfrm>
              <a:off x="8401680" y="895320"/>
              <a:ext cx="1179720" cy="1958400"/>
            </a:xfrm>
            <a:custGeom>
              <a:avLst/>
              <a:gdLst>
                <a:gd name="textAreaLeft" fmla="*/ 0 w 1179720"/>
                <a:gd name="textAreaRight" fmla="*/ 1181520 w 1179720"/>
                <a:gd name="textAreaTop" fmla="*/ 0 h 1958400"/>
                <a:gd name="textAreaBottom" fmla="*/ 1960200 h 1958400"/>
              </a:gdLst>
              <a:ahLst/>
              <a:rect l="textAreaLeft" t="textAreaTop" r="textAreaRight" b="textAreaBottom"/>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00" name="Group 12"/>
          <p:cNvGrpSpPr/>
          <p:nvPr/>
        </p:nvGrpSpPr>
        <p:grpSpPr>
          <a:xfrm>
            <a:off x="8542080" y="1537920"/>
            <a:ext cx="354960" cy="672480"/>
            <a:chOff x="8542080" y="1537920"/>
            <a:chExt cx="354960" cy="672480"/>
          </a:xfrm>
        </p:grpSpPr>
        <p:sp>
          <p:nvSpPr>
            <p:cNvPr id="1001" name="Freeform 13"/>
            <p:cNvSpPr/>
            <p:nvPr/>
          </p:nvSpPr>
          <p:spPr>
            <a:xfrm>
              <a:off x="8542080" y="1537920"/>
              <a:ext cx="354960" cy="672480"/>
            </a:xfrm>
            <a:custGeom>
              <a:avLst/>
              <a:gdLst>
                <a:gd name="textAreaLeft" fmla="*/ 0 w 354960"/>
                <a:gd name="textAreaRight" fmla="*/ 356760 w 354960"/>
                <a:gd name="textAreaTop" fmla="*/ 0 h 672480"/>
                <a:gd name="textAreaBottom" fmla="*/ 674280 h 672480"/>
              </a:gdLst>
              <a:ahLst/>
              <a:rect l="textAreaLeft" t="textAreaTop" r="textAreaRight" b="textAreaBottom"/>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02" name="Group 14"/>
          <p:cNvGrpSpPr/>
          <p:nvPr/>
        </p:nvGrpSpPr>
        <p:grpSpPr>
          <a:xfrm>
            <a:off x="8848080" y="1088640"/>
            <a:ext cx="5959080" cy="1571760"/>
            <a:chOff x="8848080" y="1088640"/>
            <a:chExt cx="5959080" cy="1571760"/>
          </a:xfrm>
        </p:grpSpPr>
        <p:sp>
          <p:nvSpPr>
            <p:cNvPr id="1003" name="Freeform 15"/>
            <p:cNvSpPr/>
            <p:nvPr/>
          </p:nvSpPr>
          <p:spPr>
            <a:xfrm>
              <a:off x="8848080" y="1088640"/>
              <a:ext cx="5959080" cy="1571760"/>
            </a:xfrm>
            <a:custGeom>
              <a:avLst/>
              <a:gdLst>
                <a:gd name="textAreaLeft" fmla="*/ 0 w 5959080"/>
                <a:gd name="textAreaRight" fmla="*/ 5960880 w 5959080"/>
                <a:gd name="textAreaTop" fmla="*/ 0 h 1571760"/>
                <a:gd name="textAreaBottom" fmla="*/ 1573560 h 1571760"/>
              </a:gdLst>
              <a:ahLst/>
              <a:rect l="textAreaLeft" t="textAreaTop" r="textAreaRight" b="textAreaBottom"/>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04" name="Group 16"/>
          <p:cNvGrpSpPr/>
          <p:nvPr/>
        </p:nvGrpSpPr>
        <p:grpSpPr>
          <a:xfrm>
            <a:off x="11839320" y="2783160"/>
            <a:ext cx="1179720" cy="1958400"/>
            <a:chOff x="11839320" y="2783160"/>
            <a:chExt cx="1179720" cy="1958400"/>
          </a:xfrm>
        </p:grpSpPr>
        <p:sp>
          <p:nvSpPr>
            <p:cNvPr id="1005" name="Freeform 17"/>
            <p:cNvSpPr/>
            <p:nvPr/>
          </p:nvSpPr>
          <p:spPr>
            <a:xfrm>
              <a:off x="11839320" y="2783160"/>
              <a:ext cx="1179720" cy="1958400"/>
            </a:xfrm>
            <a:custGeom>
              <a:avLst/>
              <a:gdLst>
                <a:gd name="textAreaLeft" fmla="*/ 0 w 1179720"/>
                <a:gd name="textAreaRight" fmla="*/ 1181520 w 1179720"/>
                <a:gd name="textAreaTop" fmla="*/ 0 h 1958400"/>
                <a:gd name="textAreaBottom" fmla="*/ 1960200 h 1958400"/>
              </a:gdLst>
              <a:ahLst/>
              <a:rect l="textAreaLeft" t="textAreaTop" r="textAreaRight" b="textAreaBottom"/>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06" name="Group 18"/>
          <p:cNvGrpSpPr/>
          <p:nvPr/>
        </p:nvGrpSpPr>
        <p:grpSpPr>
          <a:xfrm>
            <a:off x="12522960" y="3425760"/>
            <a:ext cx="355680" cy="672480"/>
            <a:chOff x="12522960" y="3425760"/>
            <a:chExt cx="355680" cy="672480"/>
          </a:xfrm>
        </p:grpSpPr>
        <p:sp>
          <p:nvSpPr>
            <p:cNvPr id="1007" name="Freeform 19"/>
            <p:cNvSpPr/>
            <p:nvPr/>
          </p:nvSpPr>
          <p:spPr>
            <a:xfrm>
              <a:off x="12522960" y="3425760"/>
              <a:ext cx="355680" cy="672480"/>
            </a:xfrm>
            <a:custGeom>
              <a:avLst/>
              <a:gdLst>
                <a:gd name="textAreaLeft" fmla="*/ 0 w 355680"/>
                <a:gd name="textAreaRight" fmla="*/ 357480 w 355680"/>
                <a:gd name="textAreaTop" fmla="*/ 0 h 672480"/>
                <a:gd name="textAreaBottom" fmla="*/ 674280 h 672480"/>
              </a:gdLst>
              <a:ahLst/>
              <a:rect l="textAreaLeft" t="textAreaTop" r="textAreaRight" b="textAreaBottom"/>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08" name="Group 20"/>
          <p:cNvGrpSpPr/>
          <p:nvPr/>
        </p:nvGrpSpPr>
        <p:grpSpPr>
          <a:xfrm>
            <a:off x="6610680" y="2976480"/>
            <a:ext cx="5961960" cy="1571760"/>
            <a:chOff x="6610680" y="2976480"/>
            <a:chExt cx="5961960" cy="1571760"/>
          </a:xfrm>
        </p:grpSpPr>
        <p:sp>
          <p:nvSpPr>
            <p:cNvPr id="1009" name="Freeform 21"/>
            <p:cNvSpPr/>
            <p:nvPr/>
          </p:nvSpPr>
          <p:spPr>
            <a:xfrm>
              <a:off x="6610680" y="2976480"/>
              <a:ext cx="5961960" cy="1571760"/>
            </a:xfrm>
            <a:custGeom>
              <a:avLst/>
              <a:gdLst>
                <a:gd name="textAreaLeft" fmla="*/ 0 w 5961960"/>
                <a:gd name="textAreaRight" fmla="*/ 5963760 w 5961960"/>
                <a:gd name="textAreaTop" fmla="*/ 0 h 1571760"/>
                <a:gd name="textAreaBottom" fmla="*/ 1573560 h 1571760"/>
              </a:gdLst>
              <a:ahLst/>
              <a:rect l="textAreaLeft" t="textAreaTop" r="textAreaRight" b="textAreaBottom"/>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10" name="Group 22"/>
          <p:cNvGrpSpPr/>
          <p:nvPr/>
        </p:nvGrpSpPr>
        <p:grpSpPr>
          <a:xfrm>
            <a:off x="8249760" y="5012640"/>
            <a:ext cx="1179720" cy="1958400"/>
            <a:chOff x="8249760" y="5012640"/>
            <a:chExt cx="1179720" cy="1958400"/>
          </a:xfrm>
        </p:grpSpPr>
        <p:sp>
          <p:nvSpPr>
            <p:cNvPr id="1011" name="Freeform 23"/>
            <p:cNvSpPr/>
            <p:nvPr/>
          </p:nvSpPr>
          <p:spPr>
            <a:xfrm>
              <a:off x="8249760" y="5012640"/>
              <a:ext cx="1179720" cy="1958400"/>
            </a:xfrm>
            <a:custGeom>
              <a:avLst/>
              <a:gdLst>
                <a:gd name="textAreaLeft" fmla="*/ 0 w 1179720"/>
                <a:gd name="textAreaRight" fmla="*/ 1181520 w 1179720"/>
                <a:gd name="textAreaTop" fmla="*/ 0 h 1958400"/>
                <a:gd name="textAreaBottom" fmla="*/ 1960200 h 1958400"/>
              </a:gdLst>
              <a:ahLst/>
              <a:rect l="textAreaLeft" t="textAreaTop" r="textAreaRight" b="textAreaBottom"/>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12" name="Group 24"/>
          <p:cNvGrpSpPr/>
          <p:nvPr/>
        </p:nvGrpSpPr>
        <p:grpSpPr>
          <a:xfrm>
            <a:off x="8390160" y="5655600"/>
            <a:ext cx="354960" cy="672480"/>
            <a:chOff x="8390160" y="5655600"/>
            <a:chExt cx="354960" cy="672480"/>
          </a:xfrm>
        </p:grpSpPr>
        <p:sp>
          <p:nvSpPr>
            <p:cNvPr id="1013" name="Freeform 25"/>
            <p:cNvSpPr/>
            <p:nvPr/>
          </p:nvSpPr>
          <p:spPr>
            <a:xfrm>
              <a:off x="8390160" y="5655600"/>
              <a:ext cx="354960" cy="672480"/>
            </a:xfrm>
            <a:custGeom>
              <a:avLst/>
              <a:gdLst>
                <a:gd name="textAreaLeft" fmla="*/ 0 w 354960"/>
                <a:gd name="textAreaRight" fmla="*/ 356760 w 354960"/>
                <a:gd name="textAreaTop" fmla="*/ 0 h 672480"/>
                <a:gd name="textAreaBottom" fmla="*/ 674280 h 672480"/>
              </a:gdLst>
              <a:ahLst/>
              <a:rect l="textAreaLeft" t="textAreaTop" r="textAreaRight" b="textAreaBottom"/>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14" name="Group 26"/>
          <p:cNvGrpSpPr/>
          <p:nvPr/>
        </p:nvGrpSpPr>
        <p:grpSpPr>
          <a:xfrm>
            <a:off x="8696160" y="5205960"/>
            <a:ext cx="5959080" cy="1571760"/>
            <a:chOff x="8696160" y="5205960"/>
            <a:chExt cx="5959080" cy="1571760"/>
          </a:xfrm>
        </p:grpSpPr>
        <p:sp>
          <p:nvSpPr>
            <p:cNvPr id="1015" name="Freeform 27"/>
            <p:cNvSpPr/>
            <p:nvPr/>
          </p:nvSpPr>
          <p:spPr>
            <a:xfrm>
              <a:off x="8696160" y="5205960"/>
              <a:ext cx="5959080" cy="1571760"/>
            </a:xfrm>
            <a:custGeom>
              <a:avLst/>
              <a:gdLst>
                <a:gd name="textAreaLeft" fmla="*/ 0 w 5959080"/>
                <a:gd name="textAreaRight" fmla="*/ 5960880 w 5959080"/>
                <a:gd name="textAreaTop" fmla="*/ 0 h 1571760"/>
                <a:gd name="textAreaBottom" fmla="*/ 1573560 h 1571760"/>
              </a:gdLst>
              <a:ahLst/>
              <a:rect l="textAreaLeft" t="textAreaTop" r="textAreaRight" b="textAreaBottom"/>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16" name="Group 28"/>
          <p:cNvGrpSpPr/>
          <p:nvPr/>
        </p:nvGrpSpPr>
        <p:grpSpPr>
          <a:xfrm>
            <a:off x="11687400" y="6900840"/>
            <a:ext cx="1179720" cy="1958400"/>
            <a:chOff x="11687400" y="6900840"/>
            <a:chExt cx="1179720" cy="1958400"/>
          </a:xfrm>
        </p:grpSpPr>
        <p:sp>
          <p:nvSpPr>
            <p:cNvPr id="1017" name="Freeform 29"/>
            <p:cNvSpPr/>
            <p:nvPr/>
          </p:nvSpPr>
          <p:spPr>
            <a:xfrm>
              <a:off x="11687400" y="6900840"/>
              <a:ext cx="1179720" cy="1958400"/>
            </a:xfrm>
            <a:custGeom>
              <a:avLst/>
              <a:gdLst>
                <a:gd name="textAreaLeft" fmla="*/ 0 w 1179720"/>
                <a:gd name="textAreaRight" fmla="*/ 1181520 w 1179720"/>
                <a:gd name="textAreaTop" fmla="*/ 0 h 1958400"/>
                <a:gd name="textAreaBottom" fmla="*/ 1960200 h 1958400"/>
              </a:gdLst>
              <a:ahLst/>
              <a:rect l="textAreaLeft" t="textAreaTop" r="textAreaRight" b="textAreaBottom"/>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18" name="Group 30"/>
          <p:cNvGrpSpPr/>
          <p:nvPr/>
        </p:nvGrpSpPr>
        <p:grpSpPr>
          <a:xfrm>
            <a:off x="11430720" y="7974720"/>
            <a:ext cx="355680" cy="672480"/>
            <a:chOff x="11430720" y="7974720"/>
            <a:chExt cx="355680" cy="672480"/>
          </a:xfrm>
        </p:grpSpPr>
        <p:sp>
          <p:nvSpPr>
            <p:cNvPr id="1019" name="Freeform 31"/>
            <p:cNvSpPr/>
            <p:nvPr/>
          </p:nvSpPr>
          <p:spPr>
            <a:xfrm>
              <a:off x="11430720" y="7974720"/>
              <a:ext cx="355680" cy="672480"/>
            </a:xfrm>
            <a:custGeom>
              <a:avLst/>
              <a:gdLst>
                <a:gd name="textAreaLeft" fmla="*/ 0 w 355680"/>
                <a:gd name="textAreaRight" fmla="*/ 357480 w 355680"/>
                <a:gd name="textAreaTop" fmla="*/ 0 h 672480"/>
                <a:gd name="textAreaBottom" fmla="*/ 674280 h 672480"/>
              </a:gdLst>
              <a:ahLst/>
              <a:rect l="textAreaLeft" t="textAreaTop" r="textAreaRight" b="textAreaBottom"/>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020" name="Group 32"/>
          <p:cNvGrpSpPr/>
          <p:nvPr/>
        </p:nvGrpSpPr>
        <p:grpSpPr>
          <a:xfrm>
            <a:off x="6458760" y="7093800"/>
            <a:ext cx="5961960" cy="1571760"/>
            <a:chOff x="6458760" y="7093800"/>
            <a:chExt cx="5961960" cy="1571760"/>
          </a:xfrm>
        </p:grpSpPr>
        <p:sp>
          <p:nvSpPr>
            <p:cNvPr id="1021" name="Freeform 33"/>
            <p:cNvSpPr/>
            <p:nvPr/>
          </p:nvSpPr>
          <p:spPr>
            <a:xfrm>
              <a:off x="6458760" y="7093800"/>
              <a:ext cx="5961960" cy="1571760"/>
            </a:xfrm>
            <a:custGeom>
              <a:avLst/>
              <a:gdLst>
                <a:gd name="textAreaLeft" fmla="*/ 0 w 5961960"/>
                <a:gd name="textAreaRight" fmla="*/ 5963760 w 5961960"/>
                <a:gd name="textAreaTop" fmla="*/ 0 h 1571760"/>
                <a:gd name="textAreaBottom" fmla="*/ 1573560 h 1571760"/>
              </a:gdLst>
              <a:ahLst/>
              <a:rect l="textAreaLeft" t="textAreaTop" r="textAreaRight" b="textAreaBottom"/>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1022" name="TextBox 34"/>
          <p:cNvSpPr/>
          <p:nvPr/>
        </p:nvSpPr>
        <p:spPr>
          <a:xfrm>
            <a:off x="1207800" y="1372680"/>
            <a:ext cx="3752280" cy="698040"/>
          </a:xfrm>
          <a:prstGeom prst="rect">
            <a:avLst/>
          </a:prstGeom>
          <a:noFill/>
          <a:ln w="0">
            <a:noFill/>
          </a:ln>
        </p:spPr>
        <p:style>
          <a:lnRef idx="0"/>
          <a:fillRef idx="0"/>
          <a:effectRef idx="0"/>
          <a:fontRef idx="minor"/>
        </p:style>
        <p:txBody>
          <a:bodyPr lIns="0" rIns="0" tIns="0" bIns="0" anchor="t">
            <a:spAutoFit/>
          </a:bodyPr>
          <a:p>
            <a:pPr defTabSz="914400">
              <a:lnSpc>
                <a:spcPts val="5499"/>
              </a:lnSpc>
              <a:tabLst>
                <a:tab algn="l" pos="0"/>
              </a:tabLst>
            </a:pPr>
            <a:r>
              <a:rPr b="0" lang="en-US" sz="3990" strike="noStrike" u="none">
                <a:solidFill>
                  <a:srgbClr val="ffffff"/>
                </a:solidFill>
                <a:uFillTx/>
                <a:latin typeface="Source Han Sans JP Heavy"/>
                <a:ea typeface="DejaVu Sans"/>
              </a:rPr>
              <a:t>Metodología </a:t>
            </a:r>
            <a:endParaRPr b="0" lang="es-ES" sz="3990" strike="noStrike" u="none">
              <a:solidFill>
                <a:srgbClr val="000000"/>
              </a:solidFill>
              <a:uFillTx/>
              <a:latin typeface="Arial"/>
            </a:endParaRPr>
          </a:p>
        </p:txBody>
      </p:sp>
      <p:sp>
        <p:nvSpPr>
          <p:cNvPr id="1023" name="TextBox 35"/>
          <p:cNvSpPr/>
          <p:nvPr/>
        </p:nvSpPr>
        <p:spPr>
          <a:xfrm>
            <a:off x="9547920" y="1358640"/>
            <a:ext cx="4559760" cy="1321560"/>
          </a:xfrm>
          <a:prstGeom prst="rect">
            <a:avLst/>
          </a:prstGeom>
          <a:noFill/>
          <a:ln w="0">
            <a:noFill/>
          </a:ln>
        </p:spPr>
        <p:style>
          <a:lnRef idx="0"/>
          <a:fillRef idx="0"/>
          <a:effectRef idx="0"/>
          <a:fontRef idx="minor"/>
        </p:style>
        <p:txBody>
          <a:bodyPr lIns="0" rIns="0" tIns="0" bIns="0" anchor="t">
            <a:spAutoFit/>
          </a:bodyPr>
          <a:p>
            <a:pPr algn="ctr" defTabSz="914400">
              <a:lnSpc>
                <a:spcPts val="1735"/>
              </a:lnSpc>
            </a:pPr>
            <a:r>
              <a:rPr b="0" lang="es-ES" sz="1260" strike="noStrike" u="none">
                <a:solidFill>
                  <a:srgbClr val="ffffff"/>
                </a:solidFill>
                <a:uFillTx/>
                <a:latin typeface="Source Sans Pro"/>
                <a:ea typeface="Source Sans Pro"/>
              </a:rPr>
              <a:t>Se han identificado de los 17 ODS, 10 objetivos  más relevantes para la OIT considerando las necesidades, expectativas, capacidades y recursos de la misma y el DC-OFT-07 Decálogo ODS</a:t>
            </a:r>
            <a:endParaRPr b="0" lang="es-ES" sz="1260" strike="noStrike" u="none">
              <a:solidFill>
                <a:srgbClr val="000000"/>
              </a:solidFill>
              <a:uFillTx/>
              <a:latin typeface="Arial"/>
            </a:endParaRPr>
          </a:p>
          <a:p>
            <a:pPr algn="ctr" defTabSz="914400">
              <a:lnSpc>
                <a:spcPts val="1735"/>
              </a:lnSpc>
            </a:pPr>
            <a:r>
              <a:rPr b="0" lang="es-ES" sz="1260" strike="noStrike" u="none">
                <a:solidFill>
                  <a:srgbClr val="ffffff"/>
                </a:solidFill>
                <a:uFillTx/>
                <a:latin typeface="Source Sans Pro"/>
                <a:ea typeface="Source Sans Pro"/>
              </a:rPr>
              <a:t> </a:t>
            </a:r>
            <a:r>
              <a:rPr b="0" lang="es-ES" sz="1260" strike="noStrike" u="none">
                <a:solidFill>
                  <a:srgbClr val="ffffff"/>
                </a:solidFill>
                <a:uFillTx/>
                <a:latin typeface="Source Sans Pro"/>
                <a:ea typeface="Source Sans Pro"/>
              </a:rPr>
              <a:t>(que reúne acciones con las que las oficinas de la Red pueden contribuir a los ODS).</a:t>
            </a:r>
            <a:endParaRPr b="0" lang="es-ES" sz="1260" strike="noStrike" u="none">
              <a:solidFill>
                <a:srgbClr val="000000"/>
              </a:solidFill>
              <a:uFillTx/>
              <a:latin typeface="Arial"/>
            </a:endParaRPr>
          </a:p>
          <a:p>
            <a:pPr algn="ctr" defTabSz="914400">
              <a:lnSpc>
                <a:spcPts val="1735"/>
              </a:lnSpc>
              <a:tabLst>
                <a:tab algn="l" pos="0"/>
              </a:tabLst>
            </a:pPr>
            <a:endParaRPr b="0" lang="es-ES" sz="1260" strike="noStrike" u="none">
              <a:solidFill>
                <a:srgbClr val="000000"/>
              </a:solidFill>
              <a:uFillTx/>
              <a:latin typeface="Arial"/>
            </a:endParaRPr>
          </a:p>
        </p:txBody>
      </p:sp>
      <p:sp>
        <p:nvSpPr>
          <p:cNvPr id="1024" name="TextBox 36"/>
          <p:cNvSpPr/>
          <p:nvPr/>
        </p:nvSpPr>
        <p:spPr>
          <a:xfrm>
            <a:off x="7304040" y="1487880"/>
            <a:ext cx="976320" cy="767520"/>
          </a:xfrm>
          <a:prstGeom prst="rect">
            <a:avLst/>
          </a:prstGeom>
          <a:noFill/>
          <a:ln w="0">
            <a:noFill/>
          </a:ln>
        </p:spPr>
        <p:style>
          <a:lnRef idx="0"/>
          <a:fillRef idx="0"/>
          <a:effectRef idx="0"/>
          <a:fontRef idx="minor"/>
        </p:style>
        <p:txBody>
          <a:bodyPr lIns="0" rIns="0" tIns="0" bIns="0" anchor="t">
            <a:spAutoFit/>
          </a:bodyPr>
          <a:p>
            <a:pPr algn="ctr" defTabSz="914400">
              <a:lnSpc>
                <a:spcPts val="6046"/>
              </a:lnSpc>
              <a:tabLst>
                <a:tab algn="l" pos="0"/>
              </a:tabLst>
            </a:pPr>
            <a:r>
              <a:rPr b="0" lang="en-US" sz="4380" spc="417" strike="noStrike" u="none">
                <a:solidFill>
                  <a:srgbClr val="231f20"/>
                </a:solidFill>
                <a:uFillTx/>
                <a:latin typeface="Source Han Sans JP Heavy"/>
                <a:ea typeface="DejaVu Sans"/>
              </a:rPr>
              <a:t>01</a:t>
            </a:r>
            <a:endParaRPr b="0" lang="es-ES" sz="4380" strike="noStrike" u="none">
              <a:solidFill>
                <a:srgbClr val="000000"/>
              </a:solidFill>
              <a:uFillTx/>
              <a:latin typeface="Arial"/>
            </a:endParaRPr>
          </a:p>
        </p:txBody>
      </p:sp>
      <p:sp>
        <p:nvSpPr>
          <p:cNvPr id="1025" name="TextBox 37"/>
          <p:cNvSpPr/>
          <p:nvPr/>
        </p:nvSpPr>
        <p:spPr>
          <a:xfrm>
            <a:off x="13020120" y="3349800"/>
            <a:ext cx="976320" cy="767520"/>
          </a:xfrm>
          <a:prstGeom prst="rect">
            <a:avLst/>
          </a:prstGeom>
          <a:noFill/>
          <a:ln w="0">
            <a:noFill/>
          </a:ln>
        </p:spPr>
        <p:style>
          <a:lnRef idx="0"/>
          <a:fillRef idx="0"/>
          <a:effectRef idx="0"/>
          <a:fontRef idx="minor"/>
        </p:style>
        <p:txBody>
          <a:bodyPr lIns="0" rIns="0" tIns="0" bIns="0" anchor="t">
            <a:spAutoFit/>
          </a:bodyPr>
          <a:p>
            <a:pPr algn="ctr" defTabSz="914400">
              <a:lnSpc>
                <a:spcPts val="6046"/>
              </a:lnSpc>
              <a:tabLst>
                <a:tab algn="l" pos="0"/>
              </a:tabLst>
            </a:pPr>
            <a:r>
              <a:rPr b="0" lang="en-US" sz="4380" spc="417" strike="noStrike" u="none">
                <a:solidFill>
                  <a:srgbClr val="231f20"/>
                </a:solidFill>
                <a:uFillTx/>
                <a:latin typeface="Source Han Sans JP Heavy"/>
                <a:ea typeface="DejaVu Sans"/>
              </a:rPr>
              <a:t>02</a:t>
            </a:r>
            <a:endParaRPr b="0" lang="es-ES" sz="4380" strike="noStrike" u="none">
              <a:solidFill>
                <a:srgbClr val="000000"/>
              </a:solidFill>
              <a:uFillTx/>
              <a:latin typeface="Arial"/>
            </a:endParaRPr>
          </a:p>
        </p:txBody>
      </p:sp>
      <p:sp>
        <p:nvSpPr>
          <p:cNvPr id="1026" name="TextBox 38"/>
          <p:cNvSpPr/>
          <p:nvPr/>
        </p:nvSpPr>
        <p:spPr>
          <a:xfrm>
            <a:off x="7152120" y="5605200"/>
            <a:ext cx="976320" cy="767520"/>
          </a:xfrm>
          <a:prstGeom prst="rect">
            <a:avLst/>
          </a:prstGeom>
          <a:noFill/>
          <a:ln w="0">
            <a:noFill/>
          </a:ln>
        </p:spPr>
        <p:style>
          <a:lnRef idx="0"/>
          <a:fillRef idx="0"/>
          <a:effectRef idx="0"/>
          <a:fontRef idx="minor"/>
        </p:style>
        <p:txBody>
          <a:bodyPr lIns="0" rIns="0" tIns="0" bIns="0" anchor="t">
            <a:spAutoFit/>
          </a:bodyPr>
          <a:p>
            <a:pPr algn="ctr" defTabSz="914400">
              <a:lnSpc>
                <a:spcPts val="6046"/>
              </a:lnSpc>
              <a:tabLst>
                <a:tab algn="l" pos="0"/>
              </a:tabLst>
            </a:pPr>
            <a:r>
              <a:rPr b="0" lang="en-US" sz="4380" spc="417" strike="noStrike" u="none">
                <a:solidFill>
                  <a:srgbClr val="231f20"/>
                </a:solidFill>
                <a:uFillTx/>
                <a:latin typeface="Source Han Sans JP Heavy"/>
                <a:ea typeface="DejaVu Sans"/>
              </a:rPr>
              <a:t>03</a:t>
            </a:r>
            <a:endParaRPr b="0" lang="es-ES" sz="4380" strike="noStrike" u="none">
              <a:solidFill>
                <a:srgbClr val="000000"/>
              </a:solidFill>
              <a:uFillTx/>
              <a:latin typeface="Arial"/>
            </a:endParaRPr>
          </a:p>
        </p:txBody>
      </p:sp>
      <p:sp>
        <p:nvSpPr>
          <p:cNvPr id="1027" name="TextBox 39"/>
          <p:cNvSpPr/>
          <p:nvPr/>
        </p:nvSpPr>
        <p:spPr>
          <a:xfrm>
            <a:off x="12868200" y="7467480"/>
            <a:ext cx="976320" cy="767520"/>
          </a:xfrm>
          <a:prstGeom prst="rect">
            <a:avLst/>
          </a:prstGeom>
          <a:noFill/>
          <a:ln w="0">
            <a:noFill/>
          </a:ln>
        </p:spPr>
        <p:style>
          <a:lnRef idx="0"/>
          <a:fillRef idx="0"/>
          <a:effectRef idx="0"/>
          <a:fontRef idx="minor"/>
        </p:style>
        <p:txBody>
          <a:bodyPr lIns="0" rIns="0" tIns="0" bIns="0" anchor="t">
            <a:spAutoFit/>
          </a:bodyPr>
          <a:p>
            <a:pPr algn="ctr" defTabSz="914400">
              <a:lnSpc>
                <a:spcPts val="6046"/>
              </a:lnSpc>
              <a:tabLst>
                <a:tab algn="l" pos="0"/>
              </a:tabLst>
            </a:pPr>
            <a:r>
              <a:rPr b="0" lang="en-US" sz="4380" spc="417" strike="noStrike" u="none">
                <a:solidFill>
                  <a:srgbClr val="231f20"/>
                </a:solidFill>
                <a:uFillTx/>
                <a:latin typeface="Source Han Sans JP Heavy"/>
                <a:ea typeface="DejaVu Sans"/>
              </a:rPr>
              <a:t>04</a:t>
            </a:r>
            <a:endParaRPr b="0" lang="es-ES" sz="4380" strike="noStrike" u="none">
              <a:solidFill>
                <a:srgbClr val="000000"/>
              </a:solidFill>
              <a:uFillTx/>
              <a:latin typeface="Arial"/>
            </a:endParaRPr>
          </a:p>
        </p:txBody>
      </p:sp>
      <p:sp>
        <p:nvSpPr>
          <p:cNvPr id="1028" name="TextBox 40"/>
          <p:cNvSpPr/>
          <p:nvPr/>
        </p:nvSpPr>
        <p:spPr>
          <a:xfrm>
            <a:off x="7311960" y="3312000"/>
            <a:ext cx="4559760" cy="880920"/>
          </a:xfrm>
          <a:prstGeom prst="rect">
            <a:avLst/>
          </a:prstGeom>
          <a:noFill/>
          <a:ln w="0">
            <a:noFill/>
          </a:ln>
        </p:spPr>
        <p:style>
          <a:lnRef idx="0"/>
          <a:fillRef idx="0"/>
          <a:effectRef idx="0"/>
          <a:fontRef idx="minor"/>
        </p:style>
        <p:txBody>
          <a:bodyPr lIns="0" rIns="0" tIns="0" bIns="0" anchor="t">
            <a:spAutoFit/>
          </a:bodyPr>
          <a:p>
            <a:pPr algn="ctr" defTabSz="914400">
              <a:lnSpc>
                <a:spcPts val="1735"/>
              </a:lnSpc>
              <a:tabLst>
                <a:tab algn="l" pos="0"/>
              </a:tabLst>
            </a:pPr>
            <a:r>
              <a:rPr b="0" lang="es-ES" sz="1260" strike="noStrike" u="none">
                <a:solidFill>
                  <a:srgbClr val="ffffff"/>
                </a:solidFill>
                <a:uFillTx/>
                <a:latin typeface="Source Sans Pro"/>
                <a:ea typeface="Source Sans Pro"/>
              </a:rPr>
              <a:t>Para la priorización de esos ODS seleccionados la relevancia que ejercen esos ODS en las partes interesadas relevantes (turistas, visitantes, ITREM, concejalía, proveedores, etc.) a través de un cuestionario de priorización que se ha circulado a dichas partes. </a:t>
            </a:r>
            <a:endParaRPr b="0" lang="es-ES" sz="1260" strike="noStrike" u="none">
              <a:solidFill>
                <a:srgbClr val="000000"/>
              </a:solidFill>
              <a:uFillTx/>
              <a:latin typeface="Arial"/>
            </a:endParaRPr>
          </a:p>
        </p:txBody>
      </p:sp>
      <p:sp>
        <p:nvSpPr>
          <p:cNvPr id="1029" name="TextBox 41"/>
          <p:cNvSpPr/>
          <p:nvPr/>
        </p:nvSpPr>
        <p:spPr>
          <a:xfrm>
            <a:off x="9407520" y="5669640"/>
            <a:ext cx="4703760" cy="880920"/>
          </a:xfrm>
          <a:prstGeom prst="rect">
            <a:avLst/>
          </a:prstGeom>
          <a:noFill/>
          <a:ln w="0">
            <a:noFill/>
          </a:ln>
        </p:spPr>
        <p:style>
          <a:lnRef idx="0"/>
          <a:fillRef idx="0"/>
          <a:effectRef idx="0"/>
          <a:fontRef idx="minor"/>
        </p:style>
        <p:txBody>
          <a:bodyPr lIns="0" rIns="0" tIns="0" bIns="0" anchor="t">
            <a:spAutoFit/>
          </a:bodyPr>
          <a:p>
            <a:pPr algn="ctr" defTabSz="914400">
              <a:lnSpc>
                <a:spcPts val="1735"/>
              </a:lnSpc>
            </a:pPr>
            <a:r>
              <a:rPr b="0" lang="es-ES" sz="1260" strike="noStrike" u="none">
                <a:solidFill>
                  <a:srgbClr val="ffffff"/>
                </a:solidFill>
                <a:uFillTx/>
                <a:latin typeface="Source Sans Pro"/>
                <a:ea typeface="Source Sans Pro"/>
              </a:rPr>
              <a:t>Al grado de relevancia se le ha proporcionado un valor numérico del 1 = sin relevancia, 2 = poca relevancia, 3= neutro, 4= relevante y 5= con bastante relevancia.</a:t>
            </a:r>
            <a:endParaRPr b="0" lang="es-ES" sz="1260" strike="noStrike" u="none">
              <a:solidFill>
                <a:srgbClr val="000000"/>
              </a:solidFill>
              <a:uFillTx/>
              <a:latin typeface="Arial"/>
            </a:endParaRPr>
          </a:p>
          <a:p>
            <a:pPr algn="ctr" defTabSz="914400">
              <a:lnSpc>
                <a:spcPts val="1735"/>
              </a:lnSpc>
              <a:tabLst>
                <a:tab algn="l" pos="0"/>
              </a:tabLst>
            </a:pPr>
            <a:endParaRPr b="0" lang="es-ES" sz="1260" strike="noStrike" u="none">
              <a:solidFill>
                <a:srgbClr val="000000"/>
              </a:solidFill>
              <a:uFillTx/>
              <a:latin typeface="Arial"/>
            </a:endParaRPr>
          </a:p>
        </p:txBody>
      </p:sp>
      <p:sp>
        <p:nvSpPr>
          <p:cNvPr id="1030" name="TextBox 42"/>
          <p:cNvSpPr/>
          <p:nvPr/>
        </p:nvSpPr>
        <p:spPr>
          <a:xfrm>
            <a:off x="7159320" y="7607880"/>
            <a:ext cx="4559760" cy="660600"/>
          </a:xfrm>
          <a:prstGeom prst="rect">
            <a:avLst/>
          </a:prstGeom>
          <a:noFill/>
          <a:ln w="0">
            <a:noFill/>
          </a:ln>
        </p:spPr>
        <p:style>
          <a:lnRef idx="0"/>
          <a:fillRef idx="0"/>
          <a:effectRef idx="0"/>
          <a:fontRef idx="minor"/>
        </p:style>
        <p:txBody>
          <a:bodyPr lIns="0" rIns="0" tIns="0" bIns="0" anchor="t">
            <a:spAutoFit/>
          </a:bodyPr>
          <a:p>
            <a:pPr algn="ctr" defTabSz="914400">
              <a:lnSpc>
                <a:spcPts val="1735"/>
              </a:lnSpc>
            </a:pPr>
            <a:r>
              <a:rPr b="0" lang="es-ES" sz="1260" strike="noStrike" u="none">
                <a:solidFill>
                  <a:srgbClr val="ffffff"/>
                </a:solidFill>
                <a:uFillTx/>
                <a:latin typeface="Source Sans Pro"/>
                <a:ea typeface="Source Sans Pro"/>
              </a:rPr>
              <a:t>Tanto el grado de relevancia de la propia organización como el de las partes interesadas ha quedado reflejada en la matriz de priorización que se muestra a continuación.</a:t>
            </a:r>
            <a:endParaRPr b="0" lang="es-ES" sz="1260" strike="noStrike" u="none">
              <a:solidFill>
                <a:srgbClr val="000000"/>
              </a:solidFill>
              <a:uFillTx/>
              <a:latin typeface="Arial"/>
            </a:endParaRPr>
          </a:p>
        </p:txBody>
      </p:sp>
      <p:pic>
        <p:nvPicPr>
          <p:cNvPr id="1031" name="Imagen 18" descr="Imagen que contiene Logotipo&#10;&#10;Descripción generada automáticamente"/>
          <p:cNvPicPr/>
          <p:nvPr/>
        </p:nvPicPr>
        <p:blipFill>
          <a:blip r:embed="rId3"/>
          <a:stretch/>
        </p:blipFill>
        <p:spPr>
          <a:xfrm>
            <a:off x="2822400" y="9122760"/>
            <a:ext cx="1565280" cy="653040"/>
          </a:xfrm>
          <a:prstGeom prst="rect">
            <a:avLst/>
          </a:prstGeom>
          <a:noFill/>
          <a:ln w="0">
            <a:noFill/>
          </a:ln>
        </p:spPr>
      </p:pic>
      <p:pic>
        <p:nvPicPr>
          <p:cNvPr id="1032" name="Google Shape;99;p1" descr=""/>
          <p:cNvPicPr/>
          <p:nvPr/>
        </p:nvPicPr>
        <p:blipFill>
          <a:blip r:embed="rId4"/>
          <a:stretch/>
        </p:blipFill>
        <p:spPr>
          <a:xfrm>
            <a:off x="4676760" y="9209160"/>
            <a:ext cx="1685520" cy="600840"/>
          </a:xfrm>
          <a:prstGeom prst="rect">
            <a:avLst/>
          </a:prstGeom>
          <a:noFill/>
          <a:ln w="0">
            <a:noFill/>
          </a:ln>
        </p:spPr>
      </p:pic>
      <p:sp>
        <p:nvSpPr>
          <p:cNvPr id="1033" name="Marcador de número de diapositiva 28"/>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36F0EEEC-CC04-477A-8438-D8B3C14DED11}"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034" name="Imagen 42" descr="Imagen que contiene Flecha&#10;&#10;Descripción generada automáticamente"/>
          <p:cNvPicPr/>
          <p:nvPr/>
        </p:nvPicPr>
        <p:blipFill>
          <a:blip r:embed="rId5"/>
          <a:stretch/>
        </p:blipFill>
        <p:spPr>
          <a:xfrm>
            <a:off x="1219320" y="902988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5" name="Freeform 3"/>
          <p:cNvSpPr/>
          <p:nvPr/>
        </p:nvSpPr>
        <p:spPr>
          <a:xfrm rot="10800000">
            <a:off x="1800" y="-1258200"/>
            <a:ext cx="8740800" cy="2508840"/>
          </a:xfrm>
          <a:custGeom>
            <a:avLst/>
            <a:gdLst>
              <a:gd name="textAreaLeft" fmla="*/ 0 w 8740800"/>
              <a:gd name="textAreaRight" fmla="*/ 8742600 w 8740800"/>
              <a:gd name="textAreaTop" fmla="*/ 0 h 2508840"/>
              <a:gd name="textAreaBottom" fmla="*/ 2510640 h 2508840"/>
            </a:gdLst>
            <a:ahLst/>
            <a:rect l="textAreaLeft" t="textAreaTop" r="textAreaRight" b="textAreaBottom"/>
            <a:pathLst>
              <a:path w="8744064" h="2511931">
                <a:moveTo>
                  <a:pt x="0" y="0"/>
                </a:moveTo>
                <a:lnTo>
                  <a:pt x="8744064" y="0"/>
                </a:lnTo>
                <a:lnTo>
                  <a:pt x="8744064" y="2511931"/>
                </a:lnTo>
                <a:lnTo>
                  <a:pt x="0" y="2511931"/>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36" name="Freeform 4"/>
          <p:cNvSpPr/>
          <p:nvPr/>
        </p:nvSpPr>
        <p:spPr>
          <a:xfrm>
            <a:off x="14578560" y="-163080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37" name="Freeform 5"/>
          <p:cNvSpPr/>
          <p:nvPr/>
        </p:nvSpPr>
        <p:spPr>
          <a:xfrm>
            <a:off x="9043560" y="1602720"/>
            <a:ext cx="8682840" cy="6645240"/>
          </a:xfrm>
          <a:custGeom>
            <a:avLst/>
            <a:gdLst>
              <a:gd name="textAreaLeft" fmla="*/ 0 w 8682840"/>
              <a:gd name="textAreaRight" fmla="*/ 8684640 w 8682840"/>
              <a:gd name="textAreaTop" fmla="*/ 0 h 6645240"/>
              <a:gd name="textAreaBottom" fmla="*/ 6647040 h 6645240"/>
            </a:gdLst>
            <a:ahLst/>
            <a:rect l="textAreaLeft" t="textAreaTop" r="textAreaRight" b="textAreaBottom"/>
            <a:pathLst>
              <a:path w="9138852" h="7169041">
                <a:moveTo>
                  <a:pt x="0" y="0"/>
                </a:moveTo>
                <a:lnTo>
                  <a:pt x="9138852" y="0"/>
                </a:lnTo>
                <a:lnTo>
                  <a:pt x="9138852" y="7169041"/>
                </a:lnTo>
                <a:lnTo>
                  <a:pt x="0" y="7169041"/>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38" name="TextBox 25"/>
          <p:cNvSpPr/>
          <p:nvPr/>
        </p:nvSpPr>
        <p:spPr>
          <a:xfrm>
            <a:off x="1378800" y="1460160"/>
            <a:ext cx="7245360" cy="637200"/>
          </a:xfrm>
          <a:prstGeom prst="rect">
            <a:avLst/>
          </a:prstGeom>
          <a:noFill/>
          <a:ln w="0">
            <a:noFill/>
          </a:ln>
        </p:spPr>
        <p:style>
          <a:lnRef idx="0"/>
          <a:fillRef idx="0"/>
          <a:effectRef idx="0"/>
          <a:fontRef idx="minor"/>
        </p:style>
        <p:txBody>
          <a:bodyPr lIns="0" rIns="0" tIns="0" bIns="0" anchor="t">
            <a:spAutoFit/>
          </a:bodyPr>
          <a:p>
            <a:pPr defTabSz="914400">
              <a:lnSpc>
                <a:spcPts val="5020"/>
              </a:lnSpc>
            </a:pPr>
            <a:r>
              <a:rPr b="0" lang="en-US" sz="5070" strike="noStrike" u="none">
                <a:solidFill>
                  <a:srgbClr val="040506"/>
                </a:solidFill>
                <a:uFillTx/>
                <a:latin typeface="Source Han Sans JP Heavy"/>
                <a:ea typeface="Source Han Sans JP Heavy"/>
              </a:rPr>
              <a:t>Metodología </a:t>
            </a:r>
            <a:endParaRPr b="0" lang="es-ES" sz="5070" strike="noStrike" u="none">
              <a:solidFill>
                <a:srgbClr val="000000"/>
              </a:solidFill>
              <a:uFillTx/>
              <a:latin typeface="Arial"/>
            </a:endParaRPr>
          </a:p>
        </p:txBody>
      </p:sp>
      <p:sp>
        <p:nvSpPr>
          <p:cNvPr id="1039" name="TextBox 26"/>
          <p:cNvSpPr/>
          <p:nvPr/>
        </p:nvSpPr>
        <p:spPr>
          <a:xfrm>
            <a:off x="9144000" y="912240"/>
            <a:ext cx="8230680" cy="761400"/>
          </a:xfrm>
          <a:prstGeom prst="rect">
            <a:avLst/>
          </a:prstGeom>
          <a:noFill/>
          <a:ln w="0">
            <a:noFill/>
          </a:ln>
        </p:spPr>
        <p:style>
          <a:lnRef idx="0"/>
          <a:fillRef idx="0"/>
          <a:effectRef idx="0"/>
          <a:fontRef idx="minor"/>
        </p:style>
        <p:txBody>
          <a:bodyPr lIns="0" rIns="0" tIns="0" bIns="0" anchor="t">
            <a:spAutoFit/>
          </a:bodyPr>
          <a:p>
            <a:pPr algn="just" defTabSz="914400">
              <a:lnSpc>
                <a:spcPts val="2999"/>
              </a:lnSpc>
            </a:pPr>
            <a:r>
              <a:rPr b="0" lang="en-US" sz="2000" strike="noStrike" u="none">
                <a:solidFill>
                  <a:srgbClr val="040506"/>
                </a:solidFill>
                <a:uFillTx/>
                <a:latin typeface="Source Sans Pro"/>
                <a:ea typeface="Source Sans Pro"/>
              </a:rPr>
              <a:t>En función de las variables indicadas, los resultados de la priorización fueron los siguientes:</a:t>
            </a:r>
            <a:endParaRPr b="0" lang="es-ES" sz="2000" strike="noStrike" u="none">
              <a:solidFill>
                <a:srgbClr val="000000"/>
              </a:solidFill>
              <a:uFillTx/>
              <a:latin typeface="Arial"/>
            </a:endParaRPr>
          </a:p>
        </p:txBody>
      </p:sp>
      <p:sp>
        <p:nvSpPr>
          <p:cNvPr id="1040" name="CuadroTexto 30"/>
          <p:cNvSpPr/>
          <p:nvPr/>
        </p:nvSpPr>
        <p:spPr>
          <a:xfrm>
            <a:off x="1193040" y="2820960"/>
            <a:ext cx="1546920" cy="3182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500" strike="noStrike" u="none">
                <a:solidFill>
                  <a:srgbClr val="ffffff"/>
                </a:solidFill>
                <a:uFillTx/>
                <a:latin typeface="Source Han Sans JP Normal"/>
                <a:ea typeface="DejaVu Sans"/>
              </a:rPr>
              <a:t>ODS</a:t>
            </a:r>
            <a:endParaRPr b="0" lang="es-ES" sz="1500" strike="noStrike" u="none">
              <a:solidFill>
                <a:srgbClr val="000000"/>
              </a:solidFill>
              <a:uFillTx/>
              <a:latin typeface="Arial"/>
            </a:endParaRPr>
          </a:p>
        </p:txBody>
      </p:sp>
      <p:graphicFrame>
        <p:nvGraphicFramePr>
          <p:cNvPr id="1041" name="Tabla 44"/>
          <p:cNvGraphicFramePr/>
          <p:nvPr/>
        </p:nvGraphicFramePr>
        <p:xfrm>
          <a:off x="1000800" y="2476440"/>
          <a:ext cx="7108560" cy="7278840"/>
        </p:xfrm>
        <a:graphic>
          <a:graphicData uri="http://schemas.openxmlformats.org/drawingml/2006/table">
            <a:tbl>
              <a:tblPr/>
              <a:tblGrid>
                <a:gridCol w="1642680"/>
                <a:gridCol w="2590560"/>
                <a:gridCol w="2875680"/>
              </a:tblGrid>
              <a:tr h="685440">
                <a:tc>
                  <a:txBody>
                    <a:bodyPr lIns="5040" rIns="5040" anchor="t">
                      <a:noAutofit/>
                    </a:bodyPr>
                    <a:p>
                      <a:pPr algn="ctr" defTabSz="914400">
                        <a:lnSpc>
                          <a:spcPct val="100000"/>
                        </a:lnSpc>
                      </a:pPr>
                      <a:r>
                        <a:rPr b="0" lang="es-ES" sz="1300" strike="noStrike" u="none">
                          <a:solidFill>
                            <a:srgbClr val="ffffff"/>
                          </a:solidFill>
                          <a:uFillTx/>
                          <a:latin typeface="Source Han Sans JP Heavy"/>
                          <a:ea typeface="Source Han Sans JP Heavy"/>
                        </a:rPr>
                        <a:t>ODS</a:t>
                      </a:r>
                      <a:endParaRPr b="0" lang="es-ES" sz="1300" strike="noStrike" u="none">
                        <a:solidFill>
                          <a:srgbClr val="ffffff"/>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1c5739"/>
                    </a:solidFill>
                  </a:tcPr>
                </a:tc>
                <a:tc>
                  <a:txBody>
                    <a:bodyPr lIns="5040" rIns="5040" anchor="t">
                      <a:noAutofit/>
                    </a:bodyPr>
                    <a:p>
                      <a:pPr algn="ctr" defTabSz="914400">
                        <a:lnSpc>
                          <a:spcPct val="100000"/>
                        </a:lnSpc>
                      </a:pPr>
                      <a:r>
                        <a:rPr b="0" lang="es-ES" sz="1300" strike="noStrike" u="none">
                          <a:solidFill>
                            <a:srgbClr val="ffffff"/>
                          </a:solidFill>
                          <a:uFillTx/>
                          <a:latin typeface="Source Han Sans JP Heavy"/>
                          <a:ea typeface="Source Han Sans JP Heavy"/>
                        </a:rPr>
                        <a:t>Relevancia para la organización </a:t>
                      </a:r>
                      <a:endParaRPr b="0" lang="es-ES" sz="1300" strike="noStrike" u="none">
                        <a:solidFill>
                          <a:srgbClr val="ffffff"/>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1c5739"/>
                    </a:solidFill>
                  </a:tcPr>
                </a:tc>
                <a:tc>
                  <a:txBody>
                    <a:bodyPr lIns="5040" rIns="5040" anchor="t">
                      <a:noAutofit/>
                    </a:bodyPr>
                    <a:p>
                      <a:pPr algn="ctr" defTabSz="914400">
                        <a:lnSpc>
                          <a:spcPct val="100000"/>
                        </a:lnSpc>
                      </a:pPr>
                      <a:r>
                        <a:rPr b="0" lang="es-ES" sz="1300" strike="noStrike" u="none">
                          <a:solidFill>
                            <a:srgbClr val="ffffff"/>
                          </a:solidFill>
                          <a:uFillTx/>
                          <a:latin typeface="Source Han Sans JP Heavy"/>
                          <a:ea typeface="Source Han Sans JP Heavy"/>
                        </a:rPr>
                        <a:t>Relevancia para las partes interesadas </a:t>
                      </a:r>
                      <a:endParaRPr b="0" lang="es-ES" sz="1300" strike="noStrike" u="none">
                        <a:solidFill>
                          <a:srgbClr val="ffffff"/>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1c5739"/>
                    </a:solidFill>
                  </a:tcPr>
                </a:tc>
              </a:tr>
              <a:tr h="62460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3</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3</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12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4</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3</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12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4</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3</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12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12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12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1</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4</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12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4,75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12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12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4</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4</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r h="663840">
                <a:tc>
                  <a:txBody>
                    <a:bodyPr lIns="5040" rIns="5040" anchor="t">
                      <a:noAutofit/>
                    </a:bodyPr>
                    <a:p>
                      <a:endParaRPr b="0" lang="es-ES" sz="1800" strike="noStrike" u="none">
                        <a:solidFill>
                          <a:srgbClr val="000000"/>
                        </a:solidFill>
                        <a:uFillTx/>
                        <a:latin typeface="Arial"/>
                        <a:ea typeface="DejaVu Sans"/>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3</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c>
                  <a:txBody>
                    <a:bodyPr lIns="5040" rIns="5040" anchor="t">
                      <a:noAutofit/>
                    </a:bodyPr>
                    <a:p>
                      <a:pPr algn="ctr" defTabSz="914400">
                        <a:lnSpc>
                          <a:spcPct val="100000"/>
                        </a:lnSpc>
                      </a:pPr>
                      <a:r>
                        <a:rPr b="0" lang="es-ES" sz="2400" strike="noStrike" u="none">
                          <a:solidFill>
                            <a:srgbClr val="404040"/>
                          </a:solidFill>
                          <a:uFillTx/>
                          <a:latin typeface="Source Sans Pro"/>
                          <a:ea typeface="Source Sans Pro"/>
                        </a:rPr>
                        <a:t>3,25</a:t>
                      </a:r>
                      <a:endParaRPr b="0" lang="es-ES" sz="2400" strike="noStrike" u="none">
                        <a:solidFill>
                          <a:srgbClr val="000000"/>
                        </a:solidFill>
                        <a:uFillTx/>
                        <a:latin typeface="Arial"/>
                      </a:endParaRPr>
                    </a:p>
                  </a:txBody>
                  <a:tcPr anchor="t" marL="5040" marR="5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2f2f2"/>
                    </a:solidFill>
                  </a:tcPr>
                </a:tc>
              </a:tr>
            </a:tbl>
          </a:graphicData>
        </a:graphic>
      </p:graphicFrame>
      <p:sp>
        <p:nvSpPr>
          <p:cNvPr id="1042" name="Freeform 16"/>
          <p:cNvSpPr/>
          <p:nvPr/>
        </p:nvSpPr>
        <p:spPr>
          <a:xfrm>
            <a:off x="1594080" y="32076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43" name="Freeform 17"/>
          <p:cNvSpPr/>
          <p:nvPr/>
        </p:nvSpPr>
        <p:spPr>
          <a:xfrm>
            <a:off x="1620000" y="45000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493239" h="493239">
                <a:moveTo>
                  <a:pt x="0" y="0"/>
                </a:moveTo>
                <a:lnTo>
                  <a:pt x="493239" y="0"/>
                </a:lnTo>
                <a:lnTo>
                  <a:pt x="493239" y="493238"/>
                </a:lnTo>
                <a:lnTo>
                  <a:pt x="0" y="493238"/>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44" name="Freeform 18"/>
          <p:cNvSpPr/>
          <p:nvPr/>
        </p:nvSpPr>
        <p:spPr>
          <a:xfrm>
            <a:off x="1620000" y="50886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45" name="Freeform 23"/>
          <p:cNvSpPr/>
          <p:nvPr/>
        </p:nvSpPr>
        <p:spPr>
          <a:xfrm>
            <a:off x="1642680" y="710856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46" name="Freeform 12"/>
          <p:cNvSpPr/>
          <p:nvPr/>
        </p:nvSpPr>
        <p:spPr>
          <a:xfrm>
            <a:off x="1668600" y="77886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1990660" h="1990660">
                <a:moveTo>
                  <a:pt x="0" y="0"/>
                </a:moveTo>
                <a:lnTo>
                  <a:pt x="1990660" y="0"/>
                </a:lnTo>
                <a:lnTo>
                  <a:pt x="1990660" y="1990661"/>
                </a:lnTo>
                <a:lnTo>
                  <a:pt x="0" y="1990661"/>
                </a:lnTo>
                <a:lnTo>
                  <a:pt x="0" y="0"/>
                </a:lnTo>
                <a:close/>
              </a:path>
            </a:pathLst>
          </a:custGeom>
          <a:blipFill rotWithShape="0">
            <a:blip r:embed="rId8"/>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1047" name="Picture 2" descr="Objetivo 11 - CIUDADES Y COMUNIDADES SOSTENIBLES"/>
          <p:cNvPicPr/>
          <p:nvPr/>
        </p:nvPicPr>
        <p:blipFill>
          <a:blip r:embed="rId9"/>
          <a:stretch/>
        </p:blipFill>
        <p:spPr>
          <a:xfrm>
            <a:off x="1620000" y="6480000"/>
            <a:ext cx="489960" cy="489960"/>
          </a:xfrm>
          <a:prstGeom prst="rect">
            <a:avLst/>
          </a:prstGeom>
          <a:noFill/>
          <a:ln w="0">
            <a:noFill/>
          </a:ln>
        </p:spPr>
      </p:pic>
      <p:sp>
        <p:nvSpPr>
          <p:cNvPr id="1048" name="TextBox 26"/>
          <p:cNvSpPr/>
          <p:nvPr/>
        </p:nvSpPr>
        <p:spPr>
          <a:xfrm>
            <a:off x="9482760" y="8200800"/>
            <a:ext cx="8230680" cy="380520"/>
          </a:xfrm>
          <a:prstGeom prst="rect">
            <a:avLst/>
          </a:prstGeom>
          <a:noFill/>
          <a:ln w="0">
            <a:noFill/>
          </a:ln>
        </p:spPr>
        <p:style>
          <a:lnRef idx="0"/>
          <a:fillRef idx="0"/>
          <a:effectRef idx="0"/>
          <a:fontRef idx="minor"/>
        </p:style>
        <p:txBody>
          <a:bodyPr lIns="0" rIns="0" tIns="0" bIns="0" anchor="t">
            <a:spAutoFit/>
          </a:bodyPr>
          <a:p>
            <a:pPr algn="ctr" defTabSz="914400">
              <a:lnSpc>
                <a:spcPts val="2999"/>
              </a:lnSpc>
            </a:pPr>
            <a:r>
              <a:rPr b="1" lang="en-US" sz="2000" strike="noStrike" u="none">
                <a:solidFill>
                  <a:srgbClr val="1c5739"/>
                </a:solidFill>
                <a:uFillTx/>
                <a:latin typeface="Source Sans Pro"/>
                <a:ea typeface="Source Sans Pro"/>
              </a:rPr>
              <a:t>Relevancia para la organización </a:t>
            </a:r>
            <a:endParaRPr b="0" lang="es-ES" sz="2000" strike="noStrike" u="none">
              <a:solidFill>
                <a:srgbClr val="000000"/>
              </a:solidFill>
              <a:uFillTx/>
              <a:latin typeface="Arial"/>
            </a:endParaRPr>
          </a:p>
        </p:txBody>
      </p:sp>
      <p:sp>
        <p:nvSpPr>
          <p:cNvPr id="1049" name="TextBox 26"/>
          <p:cNvSpPr/>
          <p:nvPr/>
        </p:nvSpPr>
        <p:spPr>
          <a:xfrm rot="16200000">
            <a:off x="4574160" y="4876560"/>
            <a:ext cx="8230680" cy="380520"/>
          </a:xfrm>
          <a:prstGeom prst="rect">
            <a:avLst/>
          </a:prstGeom>
          <a:noFill/>
          <a:ln w="0">
            <a:noFill/>
          </a:ln>
        </p:spPr>
        <p:style>
          <a:lnRef idx="0"/>
          <a:fillRef idx="0"/>
          <a:effectRef idx="0"/>
          <a:fontRef idx="minor"/>
        </p:style>
        <p:txBody>
          <a:bodyPr lIns="0" rIns="0" tIns="0" bIns="0" anchor="t">
            <a:spAutoFit/>
          </a:bodyPr>
          <a:p>
            <a:pPr algn="ctr" defTabSz="914400">
              <a:lnSpc>
                <a:spcPts val="2999"/>
              </a:lnSpc>
            </a:pPr>
            <a:r>
              <a:rPr b="1" lang="en-US" sz="2000" strike="noStrike" u="none">
                <a:solidFill>
                  <a:srgbClr val="1c5739"/>
                </a:solidFill>
                <a:uFillTx/>
                <a:latin typeface="Source Sans Pro"/>
                <a:ea typeface="Source Sans Pro"/>
              </a:rPr>
              <a:t>Relevancia partes interesadas </a:t>
            </a:r>
            <a:endParaRPr b="0" lang="es-ES" sz="2000" strike="noStrike" u="none">
              <a:solidFill>
                <a:srgbClr val="000000"/>
              </a:solidFill>
              <a:uFillTx/>
              <a:latin typeface="Arial"/>
            </a:endParaRPr>
          </a:p>
        </p:txBody>
      </p:sp>
      <p:pic>
        <p:nvPicPr>
          <p:cNvPr id="1050" name="Imagen 18" descr="Imagen que contiene Logotipo&#10;&#10;Descripción generada automáticamente"/>
          <p:cNvPicPr/>
          <p:nvPr/>
        </p:nvPicPr>
        <p:blipFill>
          <a:blip r:embed="rId10"/>
          <a:stretch/>
        </p:blipFill>
        <p:spPr>
          <a:xfrm>
            <a:off x="12989520" y="8957160"/>
            <a:ext cx="1565280" cy="653040"/>
          </a:xfrm>
          <a:prstGeom prst="rect">
            <a:avLst/>
          </a:prstGeom>
          <a:noFill/>
          <a:ln w="0">
            <a:noFill/>
          </a:ln>
        </p:spPr>
      </p:pic>
      <p:pic>
        <p:nvPicPr>
          <p:cNvPr id="1051" name="Google Shape;99;p1" descr=""/>
          <p:cNvPicPr/>
          <p:nvPr/>
        </p:nvPicPr>
        <p:blipFill>
          <a:blip r:embed="rId11"/>
          <a:stretch/>
        </p:blipFill>
        <p:spPr>
          <a:xfrm>
            <a:off x="14787720" y="9009360"/>
            <a:ext cx="1685520" cy="600840"/>
          </a:xfrm>
          <a:prstGeom prst="rect">
            <a:avLst/>
          </a:prstGeom>
          <a:noFill/>
          <a:ln w="0">
            <a:noFill/>
          </a:ln>
        </p:spPr>
      </p:pic>
      <p:sp>
        <p:nvSpPr>
          <p:cNvPr id="1052" name="Marcador de número de diapositiva 28"/>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B4463B45-B31B-4C6A-80B7-88357F07E2FF}"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053" name="Imagen 5" descr="Imagen que contiene Flecha&#10;&#10;Descripción generada automáticamente"/>
          <p:cNvPicPr/>
          <p:nvPr/>
        </p:nvPicPr>
        <p:blipFill>
          <a:blip r:embed="rId12"/>
          <a:stretch/>
        </p:blipFill>
        <p:spPr>
          <a:xfrm>
            <a:off x="11430000" y="8877240"/>
            <a:ext cx="1265040" cy="906840"/>
          </a:xfrm>
          <a:prstGeom prst="rect">
            <a:avLst/>
          </a:prstGeom>
          <a:noFill/>
          <a:ln w="0">
            <a:noFill/>
          </a:ln>
        </p:spPr>
      </p:pic>
      <p:pic>
        <p:nvPicPr>
          <p:cNvPr id="1054" name="Picture 2" descr="Objetivo 15 - VIDA DE ECOSISTEMAS TERRESTRES"/>
          <p:cNvPicPr/>
          <p:nvPr/>
        </p:nvPicPr>
        <p:blipFill>
          <a:blip r:embed="rId13"/>
          <a:stretch/>
        </p:blipFill>
        <p:spPr>
          <a:xfrm>
            <a:off x="1668600" y="8460000"/>
            <a:ext cx="489960" cy="489960"/>
          </a:xfrm>
          <a:prstGeom prst="rect">
            <a:avLst/>
          </a:prstGeom>
          <a:noFill/>
          <a:ln w="0">
            <a:noFill/>
          </a:ln>
        </p:spPr>
      </p:pic>
      <p:sp>
        <p:nvSpPr>
          <p:cNvPr id="1055" name="Freeform 12"/>
          <p:cNvSpPr/>
          <p:nvPr/>
        </p:nvSpPr>
        <p:spPr>
          <a:xfrm>
            <a:off x="16871400" y="23400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1990660" h="1990660">
                <a:moveTo>
                  <a:pt x="0" y="0"/>
                </a:moveTo>
                <a:lnTo>
                  <a:pt x="1990660" y="0"/>
                </a:lnTo>
                <a:lnTo>
                  <a:pt x="1990660" y="1990661"/>
                </a:lnTo>
                <a:lnTo>
                  <a:pt x="0" y="1990661"/>
                </a:lnTo>
                <a:lnTo>
                  <a:pt x="0" y="0"/>
                </a:lnTo>
                <a:close/>
              </a:path>
            </a:pathLst>
          </a:custGeom>
          <a:blipFill rotWithShape="0">
            <a:blip r:embed="rId1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56" name="Freeform 18"/>
          <p:cNvSpPr/>
          <p:nvPr/>
        </p:nvSpPr>
        <p:spPr>
          <a:xfrm>
            <a:off x="16380000" y="23400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1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57" name="Freeform 23"/>
          <p:cNvSpPr/>
          <p:nvPr/>
        </p:nvSpPr>
        <p:spPr>
          <a:xfrm>
            <a:off x="16740000" y="28800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1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1058" name="Picture 2" descr="Objetivo 15 - VIDA DE ECOSISTEMAS TERRESTRES"/>
          <p:cNvPicPr/>
          <p:nvPr/>
        </p:nvPicPr>
        <p:blipFill>
          <a:blip r:embed="rId17"/>
          <a:stretch/>
        </p:blipFill>
        <p:spPr>
          <a:xfrm>
            <a:off x="15528600" y="3108600"/>
            <a:ext cx="489960" cy="489960"/>
          </a:xfrm>
          <a:prstGeom prst="rect">
            <a:avLst/>
          </a:prstGeom>
          <a:noFill/>
          <a:ln w="0">
            <a:noFill/>
          </a:ln>
        </p:spPr>
      </p:pic>
      <p:pic>
        <p:nvPicPr>
          <p:cNvPr id="1059" name="Picture 2" descr="Objetivo 11 - CIUDADES Y COMUNIDADES SOSTENIBLES"/>
          <p:cNvPicPr/>
          <p:nvPr/>
        </p:nvPicPr>
        <p:blipFill>
          <a:blip r:embed="rId18"/>
          <a:stretch/>
        </p:blipFill>
        <p:spPr>
          <a:xfrm>
            <a:off x="15528600" y="6300000"/>
            <a:ext cx="489960" cy="489960"/>
          </a:xfrm>
          <a:prstGeom prst="rect">
            <a:avLst/>
          </a:prstGeom>
          <a:noFill/>
          <a:ln w="0">
            <a:noFill/>
          </a:ln>
        </p:spPr>
      </p:pic>
      <p:sp>
        <p:nvSpPr>
          <p:cNvPr id="1060" name="Freeform 17"/>
          <p:cNvSpPr/>
          <p:nvPr/>
        </p:nvSpPr>
        <p:spPr>
          <a:xfrm>
            <a:off x="15528600" y="41400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493239" h="493239">
                <a:moveTo>
                  <a:pt x="0" y="0"/>
                </a:moveTo>
                <a:lnTo>
                  <a:pt x="493239" y="0"/>
                </a:lnTo>
                <a:lnTo>
                  <a:pt x="493239" y="493238"/>
                </a:lnTo>
                <a:lnTo>
                  <a:pt x="0" y="493238"/>
                </a:lnTo>
                <a:lnTo>
                  <a:pt x="0" y="0"/>
                </a:lnTo>
                <a:close/>
              </a:path>
            </a:pathLst>
          </a:custGeom>
          <a:blipFill rotWithShape="0">
            <a:blip r:embed="rId19"/>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61" name="Freeform 16"/>
          <p:cNvSpPr/>
          <p:nvPr/>
        </p:nvSpPr>
        <p:spPr>
          <a:xfrm>
            <a:off x="14040000" y="4140000"/>
            <a:ext cx="489960" cy="489960"/>
          </a:xfrm>
          <a:custGeom>
            <a:avLst/>
            <a:gdLst>
              <a:gd name="textAreaLeft" fmla="*/ 0 w 489960"/>
              <a:gd name="textAreaRight" fmla="*/ 491760 w 489960"/>
              <a:gd name="textAreaTop" fmla="*/ 0 h 489960"/>
              <a:gd name="textAreaBottom" fmla="*/ 491760 h 4899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20"/>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1062" name="Imagen 1009" descr=""/>
          <p:cNvPicPr/>
          <p:nvPr/>
        </p:nvPicPr>
        <p:blipFill>
          <a:blip r:embed="rId21"/>
          <a:stretch/>
        </p:blipFill>
        <p:spPr>
          <a:xfrm>
            <a:off x="1620000" y="3819240"/>
            <a:ext cx="482040" cy="499320"/>
          </a:xfrm>
          <a:prstGeom prst="rect">
            <a:avLst/>
          </a:prstGeom>
          <a:noFill/>
          <a:ln w="0">
            <a:noFill/>
          </a:ln>
        </p:spPr>
      </p:pic>
      <p:pic>
        <p:nvPicPr>
          <p:cNvPr id="1063" name="Imagen 1010" descr=""/>
          <p:cNvPicPr/>
          <p:nvPr/>
        </p:nvPicPr>
        <p:blipFill>
          <a:blip r:embed="rId22"/>
          <a:stretch/>
        </p:blipFill>
        <p:spPr>
          <a:xfrm>
            <a:off x="15840000" y="2340000"/>
            <a:ext cx="538560" cy="511200"/>
          </a:xfrm>
          <a:prstGeom prst="rect">
            <a:avLst/>
          </a:prstGeom>
          <a:noFill/>
          <a:ln w="0">
            <a:noFill/>
          </a:ln>
        </p:spPr>
      </p:pic>
      <p:pic>
        <p:nvPicPr>
          <p:cNvPr id="1064" name="Imagen 1011" descr=""/>
          <p:cNvPicPr/>
          <p:nvPr/>
        </p:nvPicPr>
        <p:blipFill>
          <a:blip r:embed="rId23"/>
          <a:stretch/>
        </p:blipFill>
        <p:spPr>
          <a:xfrm>
            <a:off x="1663560" y="9180000"/>
            <a:ext cx="495000" cy="517320"/>
          </a:xfrm>
          <a:prstGeom prst="rect">
            <a:avLst/>
          </a:prstGeom>
          <a:noFill/>
          <a:ln w="0">
            <a:noFill/>
          </a:ln>
        </p:spPr>
      </p:pic>
      <p:pic>
        <p:nvPicPr>
          <p:cNvPr id="1065" name="Imagen 1012" descr=""/>
          <p:cNvPicPr/>
          <p:nvPr/>
        </p:nvPicPr>
        <p:blipFill>
          <a:blip r:embed="rId24"/>
          <a:stretch/>
        </p:blipFill>
        <p:spPr>
          <a:xfrm>
            <a:off x="1620360" y="3819600"/>
            <a:ext cx="482040" cy="499320"/>
          </a:xfrm>
          <a:prstGeom prst="rect">
            <a:avLst/>
          </a:prstGeom>
          <a:noFill/>
          <a:ln w="0">
            <a:noFill/>
          </a:ln>
        </p:spPr>
      </p:pic>
      <p:pic>
        <p:nvPicPr>
          <p:cNvPr id="1066" name="Imagen 1013" descr=""/>
          <p:cNvPicPr/>
          <p:nvPr/>
        </p:nvPicPr>
        <p:blipFill>
          <a:blip r:embed="rId25"/>
          <a:stretch/>
        </p:blipFill>
        <p:spPr>
          <a:xfrm>
            <a:off x="1620720" y="3819960"/>
            <a:ext cx="482040" cy="499320"/>
          </a:xfrm>
          <a:prstGeom prst="rect">
            <a:avLst/>
          </a:prstGeom>
          <a:noFill/>
          <a:ln w="0">
            <a:noFill/>
          </a:ln>
        </p:spPr>
      </p:pic>
      <p:pic>
        <p:nvPicPr>
          <p:cNvPr id="1067" name="Imagen 1014" descr=""/>
          <p:cNvPicPr/>
          <p:nvPr/>
        </p:nvPicPr>
        <p:blipFill>
          <a:blip r:embed="rId26"/>
          <a:stretch/>
        </p:blipFill>
        <p:spPr>
          <a:xfrm>
            <a:off x="16076520" y="4140000"/>
            <a:ext cx="482040" cy="499320"/>
          </a:xfrm>
          <a:prstGeom prst="rect">
            <a:avLst/>
          </a:prstGeom>
          <a:noFill/>
          <a:ln w="0">
            <a:noFill/>
          </a:ln>
        </p:spPr>
      </p:pic>
      <p:pic>
        <p:nvPicPr>
          <p:cNvPr id="1068" name="Imagen 1015" descr=""/>
          <p:cNvPicPr/>
          <p:nvPr/>
        </p:nvPicPr>
        <p:blipFill>
          <a:blip r:embed="rId27"/>
          <a:stretch/>
        </p:blipFill>
        <p:spPr>
          <a:xfrm>
            <a:off x="1620000" y="5760000"/>
            <a:ext cx="538560" cy="511200"/>
          </a:xfrm>
          <a:prstGeom prst="rect">
            <a:avLst/>
          </a:prstGeom>
          <a:noFill/>
          <a:ln w="0">
            <a:noFill/>
          </a:ln>
        </p:spPr>
      </p:pic>
      <p:pic>
        <p:nvPicPr>
          <p:cNvPr id="1069" name="Imagen 1016" descr=""/>
          <p:cNvPicPr/>
          <p:nvPr/>
        </p:nvPicPr>
        <p:blipFill>
          <a:blip r:embed="rId28"/>
          <a:stretch/>
        </p:blipFill>
        <p:spPr>
          <a:xfrm>
            <a:off x="14034960" y="3600000"/>
            <a:ext cx="495000" cy="517320"/>
          </a:xfrm>
          <a:prstGeom prst="rect">
            <a:avLst/>
          </a:prstGeom>
          <a:noFill/>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1070" name="Group 2"/>
          <p:cNvGrpSpPr/>
          <p:nvPr/>
        </p:nvGrpSpPr>
        <p:grpSpPr>
          <a:xfrm>
            <a:off x="0" y="-72360"/>
            <a:ext cx="18284760" cy="3155400"/>
            <a:chOff x="0" y="-72360"/>
            <a:chExt cx="18284760" cy="3155400"/>
          </a:xfrm>
        </p:grpSpPr>
        <p:sp>
          <p:nvSpPr>
            <p:cNvPr id="1071" name="Freeform 3"/>
            <p:cNvSpPr/>
            <p:nvPr/>
          </p:nvSpPr>
          <p:spPr>
            <a:xfrm>
              <a:off x="0" y="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072" name="TextBox 4"/>
            <p:cNvSpPr/>
            <p:nvPr/>
          </p:nvSpPr>
          <p:spPr>
            <a:xfrm>
              <a:off x="0" y="-723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1073" name="Freeform 5"/>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74" name="Freeform 6"/>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75" name="Freeform 7"/>
          <p:cNvSpPr/>
          <p:nvPr/>
        </p:nvSpPr>
        <p:spPr>
          <a:xfrm>
            <a:off x="-720360" y="85057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76" name="TextBox 14"/>
          <p:cNvSpPr/>
          <p:nvPr/>
        </p:nvSpPr>
        <p:spPr>
          <a:xfrm>
            <a:off x="2826720" y="1333440"/>
            <a:ext cx="12631320" cy="74412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Resultados de la priorización </a:t>
            </a:r>
            <a:endParaRPr b="0" lang="es-ES" sz="5920" strike="noStrike" u="none">
              <a:solidFill>
                <a:srgbClr val="000000"/>
              </a:solidFill>
              <a:uFillTx/>
              <a:latin typeface="Arial"/>
            </a:endParaRPr>
          </a:p>
        </p:txBody>
      </p:sp>
      <p:sp>
        <p:nvSpPr>
          <p:cNvPr id="1077" name="TextBox 15"/>
          <p:cNvSpPr/>
          <p:nvPr/>
        </p:nvSpPr>
        <p:spPr>
          <a:xfrm>
            <a:off x="1855440" y="3548880"/>
            <a:ext cx="14054040" cy="1315080"/>
          </a:xfrm>
          <a:prstGeom prst="rect">
            <a:avLst/>
          </a:prstGeom>
          <a:noFill/>
          <a:ln w="0">
            <a:noFill/>
          </a:ln>
        </p:spPr>
        <p:style>
          <a:lnRef idx="0"/>
          <a:fillRef idx="0"/>
          <a:effectRef idx="0"/>
          <a:fontRef idx="minor"/>
        </p:style>
        <p:txBody>
          <a:bodyPr lIns="0" rIns="0" tIns="0" bIns="0" anchor="t">
            <a:spAutoFit/>
          </a:bodyPr>
          <a:p>
            <a:pPr algn="ctr" defTabSz="914400">
              <a:lnSpc>
                <a:spcPts val="3453"/>
              </a:lnSpc>
            </a:pPr>
            <a:r>
              <a:rPr b="0" lang="en-US" sz="2200" strike="noStrike" u="none">
                <a:solidFill>
                  <a:srgbClr val="000000"/>
                </a:solidFill>
                <a:uFillTx/>
                <a:latin typeface="Source Sans Pro"/>
                <a:ea typeface="Source Sans Pro"/>
              </a:rPr>
              <a:t>Finalmente, hemos decidido dirigir nuestros esfuerzos a los ODS localizados en la esquina superior derecha de la matriz, es decir, aquellos que generan un IMPACTO (4 o 5) tanto para la organización como para nuestras partes interesadas. Por tanto, los ODS priorizados y que nutrirán nuestro plan de sostenibilidad son:</a:t>
            </a:r>
            <a:endParaRPr b="0" lang="es-ES" sz="2200" strike="noStrike" u="none">
              <a:solidFill>
                <a:srgbClr val="000000"/>
              </a:solidFill>
              <a:uFillTx/>
              <a:latin typeface="Arial"/>
            </a:endParaRPr>
          </a:p>
        </p:txBody>
      </p:sp>
      <p:sp>
        <p:nvSpPr>
          <p:cNvPr id="1078" name="Marcador de número de diapositiva 16"/>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67B5F268-6800-4856-979E-1903E623DE53}"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079" name="Imagen 18" descr="Imagen que contiene Logotipo&#10;&#10;Descripción generada automáticamente"/>
          <p:cNvPicPr/>
          <p:nvPr/>
        </p:nvPicPr>
        <p:blipFill>
          <a:blip r:embed="rId4"/>
          <a:stretch/>
        </p:blipFill>
        <p:spPr>
          <a:xfrm>
            <a:off x="12930120" y="8954640"/>
            <a:ext cx="1565280" cy="653040"/>
          </a:xfrm>
          <a:prstGeom prst="rect">
            <a:avLst/>
          </a:prstGeom>
          <a:noFill/>
          <a:ln w="0">
            <a:noFill/>
          </a:ln>
        </p:spPr>
      </p:pic>
      <p:pic>
        <p:nvPicPr>
          <p:cNvPr id="1080" name="Google Shape;99;p1" descr=""/>
          <p:cNvPicPr/>
          <p:nvPr/>
        </p:nvPicPr>
        <p:blipFill>
          <a:blip r:embed="rId5"/>
          <a:stretch/>
        </p:blipFill>
        <p:spPr>
          <a:xfrm>
            <a:off x="14728320" y="9006840"/>
            <a:ext cx="1685520" cy="600840"/>
          </a:xfrm>
          <a:prstGeom prst="rect">
            <a:avLst/>
          </a:prstGeom>
          <a:noFill/>
          <a:ln w="0">
            <a:noFill/>
          </a:ln>
        </p:spPr>
      </p:pic>
      <p:pic>
        <p:nvPicPr>
          <p:cNvPr id="1081" name="Imagen 7" descr="Imagen que contiene Flecha&#10;&#10;Descripción generada automáticamente"/>
          <p:cNvPicPr/>
          <p:nvPr/>
        </p:nvPicPr>
        <p:blipFill>
          <a:blip r:embed="rId6"/>
          <a:stretch/>
        </p:blipFill>
        <p:spPr>
          <a:xfrm>
            <a:off x="11430000" y="8805600"/>
            <a:ext cx="1265040" cy="906840"/>
          </a:xfrm>
          <a:prstGeom prst="rect">
            <a:avLst/>
          </a:prstGeom>
          <a:noFill/>
          <a:ln w="0">
            <a:noFill/>
          </a:ln>
        </p:spPr>
      </p:pic>
      <p:sp>
        <p:nvSpPr>
          <p:cNvPr id="1082" name="Freeform 12"/>
          <p:cNvSpPr/>
          <p:nvPr/>
        </p:nvSpPr>
        <p:spPr>
          <a:xfrm>
            <a:off x="11520000" y="5580000"/>
            <a:ext cx="2158560" cy="2158560"/>
          </a:xfrm>
          <a:custGeom>
            <a:avLst/>
            <a:gdLst>
              <a:gd name="textAreaLeft" fmla="*/ 0 w 2158560"/>
              <a:gd name="textAreaRight" fmla="*/ 2160360 w 2158560"/>
              <a:gd name="textAreaTop" fmla="*/ 0 h 2158560"/>
              <a:gd name="textAreaBottom" fmla="*/ 2160360 h 2158560"/>
            </a:gdLst>
            <a:ahLst/>
            <a:rect l="textAreaLeft" t="textAreaTop" r="textAreaRight" b="textAreaBottom"/>
            <a:pathLst>
              <a:path w="1990660" h="1990660">
                <a:moveTo>
                  <a:pt x="0" y="0"/>
                </a:moveTo>
                <a:lnTo>
                  <a:pt x="1990660" y="0"/>
                </a:lnTo>
                <a:lnTo>
                  <a:pt x="1990660" y="1990661"/>
                </a:lnTo>
                <a:lnTo>
                  <a:pt x="0" y="1990661"/>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83" name="Freeform 1"/>
          <p:cNvSpPr/>
          <p:nvPr/>
        </p:nvSpPr>
        <p:spPr>
          <a:xfrm>
            <a:off x="9000000" y="5580000"/>
            <a:ext cx="1998720" cy="2158560"/>
          </a:xfrm>
          <a:custGeom>
            <a:avLst/>
            <a:gdLst>
              <a:gd name="textAreaLeft" fmla="*/ 0 w 1998720"/>
              <a:gd name="textAreaRight" fmla="*/ 2000520 w 1998720"/>
              <a:gd name="textAreaTop" fmla="*/ 0 h 2158560"/>
              <a:gd name="textAreaBottom" fmla="*/ 2160360 h 21585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8"/>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84" name="Freeform 42"/>
          <p:cNvSpPr/>
          <p:nvPr/>
        </p:nvSpPr>
        <p:spPr>
          <a:xfrm>
            <a:off x="3960000" y="5580000"/>
            <a:ext cx="1978560" cy="2158560"/>
          </a:xfrm>
          <a:custGeom>
            <a:avLst/>
            <a:gdLst>
              <a:gd name="textAreaLeft" fmla="*/ 0 w 1978560"/>
              <a:gd name="textAreaRight" fmla="*/ 1980360 w 1978560"/>
              <a:gd name="textAreaTop" fmla="*/ 0 h 2158560"/>
              <a:gd name="textAreaBottom" fmla="*/ 2160360 h 21585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9"/>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1085" name="Imagen 1032" descr=""/>
          <p:cNvPicPr/>
          <p:nvPr/>
        </p:nvPicPr>
        <p:blipFill>
          <a:blip r:embed="rId10"/>
          <a:stretch/>
        </p:blipFill>
        <p:spPr>
          <a:xfrm>
            <a:off x="6300000" y="5580000"/>
            <a:ext cx="2158920" cy="2158920"/>
          </a:xfrm>
          <a:prstGeom prst="rect">
            <a:avLst/>
          </a:prstGeom>
          <a:noFill/>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6" name="Picture 2" descr=""/>
          <p:cNvPicPr/>
          <p:nvPr/>
        </p:nvPicPr>
        <p:blipFill>
          <a:blip r:embed="rId1"/>
          <a:stretch/>
        </p:blipFill>
        <p:spPr>
          <a:xfrm>
            <a:off x="0" y="0"/>
            <a:ext cx="18284760" cy="10283760"/>
          </a:xfrm>
          <a:prstGeom prst="rect">
            <a:avLst/>
          </a:prstGeom>
          <a:noFill/>
          <a:ln w="0">
            <a:noFill/>
          </a:ln>
        </p:spPr>
      </p:pic>
      <p:sp>
        <p:nvSpPr>
          <p:cNvPr id="1087" name="TextBox 3"/>
          <p:cNvSpPr/>
          <p:nvPr/>
        </p:nvSpPr>
        <p:spPr>
          <a:xfrm>
            <a:off x="1133640" y="2512440"/>
            <a:ext cx="16017480" cy="3436920"/>
          </a:xfrm>
          <a:prstGeom prst="rect">
            <a:avLst/>
          </a:prstGeom>
          <a:noFill/>
          <a:ln w="0">
            <a:noFill/>
          </a:ln>
        </p:spPr>
        <p:style>
          <a:lnRef idx="0"/>
          <a:fillRef idx="0"/>
          <a:effectRef idx="0"/>
          <a:fontRef idx="minor"/>
        </p:style>
        <p:txBody>
          <a:bodyPr lIns="0" rIns="0" tIns="0" bIns="0" anchor="t">
            <a:spAutoFit/>
          </a:bodyPr>
          <a:p>
            <a:pPr algn="ctr" defTabSz="914400">
              <a:lnSpc>
                <a:spcPts val="13533"/>
              </a:lnSpc>
            </a:pPr>
            <a:r>
              <a:rPr b="0" lang="en-US" sz="9810" spc="626" strike="noStrike" u="none">
                <a:solidFill>
                  <a:srgbClr val="ffffff"/>
                </a:solidFill>
                <a:uFillTx/>
                <a:latin typeface="Source Han Sans JP Heavy"/>
                <a:ea typeface="DejaVu Sans"/>
              </a:rPr>
              <a:t>5. PLAN DE SOSTENIBILIDAD </a:t>
            </a:r>
            <a:endParaRPr b="0" lang="es-ES" sz="9810" strike="noStrike" u="none">
              <a:solidFill>
                <a:srgbClr val="000000"/>
              </a:solidFill>
              <a:uFillTx/>
              <a:latin typeface="Arial"/>
            </a:endParaRPr>
          </a:p>
        </p:txBody>
      </p:sp>
      <p:sp>
        <p:nvSpPr>
          <p:cNvPr id="1088" name="Freeform 4"/>
          <p:cNvSpPr/>
          <p:nvPr/>
        </p:nvSpPr>
        <p:spPr>
          <a:xfrm flipH="1" flipV="1">
            <a:off x="-4142160" y="1258200"/>
            <a:ext cx="7599240" cy="6742080"/>
          </a:xfrm>
          <a:custGeom>
            <a:avLst/>
            <a:gdLst>
              <a:gd name="textAreaLeft" fmla="*/ 1080 w 7599240"/>
              <a:gd name="textAreaRight" fmla="*/ 7602120 w 7599240"/>
              <a:gd name="textAreaTop" fmla="*/ 1080 h 6742080"/>
              <a:gd name="textAreaBottom" fmla="*/ 6744960 h 6742080"/>
            </a:gdLst>
            <a:ahLst/>
            <a:rect l="textAreaLeft" t="textAreaTop" r="textAreaRight" b="textAreaBottom"/>
            <a:pathLst>
              <a:path w="7602505" h="6745495">
                <a:moveTo>
                  <a:pt x="7602506" y="6745495"/>
                </a:moveTo>
                <a:lnTo>
                  <a:pt x="0" y="6745495"/>
                </a:lnTo>
                <a:lnTo>
                  <a:pt x="0" y="0"/>
                </a:lnTo>
                <a:lnTo>
                  <a:pt x="7602506" y="0"/>
                </a:lnTo>
                <a:lnTo>
                  <a:pt x="7602506" y="674549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89" name="Freeform 5"/>
          <p:cNvSpPr/>
          <p:nvPr/>
        </p:nvSpPr>
        <p:spPr>
          <a:xfrm flipH="1">
            <a:off x="14483160" y="3541680"/>
            <a:ext cx="7599240" cy="6742080"/>
          </a:xfrm>
          <a:custGeom>
            <a:avLst/>
            <a:gdLst>
              <a:gd name="textAreaLeft" fmla="*/ -1080 w 7599240"/>
              <a:gd name="textAreaRight" fmla="*/ 7599960 w 7599240"/>
              <a:gd name="textAreaTop" fmla="*/ 0 h 6742080"/>
              <a:gd name="textAreaBottom" fmla="*/ 6743880 h 6742080"/>
            </a:gdLst>
            <a:ahLst/>
            <a:rect l="textAreaLeft" t="textAreaTop" r="textAreaRight" b="textAreaBottom"/>
            <a:pathLst>
              <a:path w="7602505" h="6745495">
                <a:moveTo>
                  <a:pt x="7602506" y="0"/>
                </a:moveTo>
                <a:lnTo>
                  <a:pt x="0" y="0"/>
                </a:lnTo>
                <a:lnTo>
                  <a:pt x="0" y="6745495"/>
                </a:lnTo>
                <a:lnTo>
                  <a:pt x="7602506" y="6745495"/>
                </a:lnTo>
                <a:lnTo>
                  <a:pt x="7602506"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90" name="Marcador de número de diapositiva 5"/>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FE288C8D-7EF2-4163-BF07-90D96703420C}"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1091" name="Freeform 3"/>
          <p:cNvSpPr/>
          <p:nvPr/>
        </p:nvSpPr>
        <p:spPr>
          <a:xfrm>
            <a:off x="16384680" y="90097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92" name="Freeform 4"/>
          <p:cNvSpPr/>
          <p:nvPr/>
        </p:nvSpPr>
        <p:spPr>
          <a:xfrm>
            <a:off x="15882120" y="-2057400"/>
            <a:ext cx="4111560" cy="4111560"/>
          </a:xfrm>
          <a:custGeom>
            <a:avLst/>
            <a:gdLst>
              <a:gd name="textAreaLeft" fmla="*/ 0 w 4111560"/>
              <a:gd name="textAreaRight" fmla="*/ 4113360 w 4111560"/>
              <a:gd name="textAreaTop" fmla="*/ 0 h 4111560"/>
              <a:gd name="textAreaBottom" fmla="*/ 4113360 h 4111560"/>
            </a:gdLst>
            <a:ah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093" name="TextBox 5"/>
          <p:cNvSpPr/>
          <p:nvPr/>
        </p:nvSpPr>
        <p:spPr>
          <a:xfrm>
            <a:off x="6781680" y="1790640"/>
            <a:ext cx="9883440" cy="7236360"/>
          </a:xfrm>
          <a:prstGeom prst="rect">
            <a:avLst/>
          </a:prstGeom>
          <a:noFill/>
          <a:ln w="0">
            <a:noFill/>
          </a:ln>
        </p:spPr>
        <p:style>
          <a:lnRef idx="0"/>
          <a:fillRef idx="0"/>
          <a:effectRef idx="0"/>
          <a:fontRef idx="minor"/>
        </p:style>
        <p:txBody>
          <a:bodyPr lIns="0" rIns="0" tIns="0" bIns="0" anchor="t">
            <a:spAutoFit/>
          </a:bodyPr>
          <a:p>
            <a:pPr algn="just" defTabSz="914400">
              <a:lnSpc>
                <a:spcPts val="2999"/>
              </a:lnSpc>
            </a:pPr>
            <a:r>
              <a:rPr b="0" lang="es-ES" sz="2000" strike="noStrike" u="none">
                <a:solidFill>
                  <a:srgbClr val="040506"/>
                </a:solidFill>
                <a:uFillTx/>
                <a:latin typeface="Source Sans Pro"/>
                <a:ea typeface="Source Sans Pro"/>
              </a:rPr>
              <a:t>Tras haber priorizado los ODS y considerando las expectativas de las partes interesadas relevantes, la política de sostenibilidad y la propia estrategia en materia de sostenibilidad de la Red, hemos llevado a cabo la </a:t>
            </a:r>
            <a:r>
              <a:rPr b="1" lang="es-ES" sz="2000" strike="noStrike" u="none">
                <a:solidFill>
                  <a:srgbClr val="040506"/>
                </a:solidFill>
                <a:uFillTx/>
                <a:latin typeface="Source Sans Pro"/>
                <a:ea typeface="Source Sans Pro"/>
              </a:rPr>
              <a:t>planificación de nuestras  actividades para contribuir a los indicados ODS. </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r>
              <a:rPr b="0" lang="es-ES" sz="2000" strike="noStrike" u="none">
                <a:solidFill>
                  <a:srgbClr val="040506"/>
                </a:solidFill>
                <a:uFillTx/>
                <a:latin typeface="Source Sans Pro"/>
                <a:ea typeface="Source Sans Pro"/>
              </a:rPr>
              <a:t>Esta planificación recoge los ODS prioritarios y metas estratégicas asociadas a cada uno de ellos, los responsables de su consecución, las actuaciones que se van a llevar a cabo con el calendario de fechas de las mismas y los plazos. Al alinear las acciones de una oficina de turismo con los ODS, se puede contribuir de manera más efectiva al desarrollo sostenible a nivel local y global. </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r>
              <a:rPr b="0" lang="es-ES" sz="2000" strike="noStrike" u="none">
                <a:solidFill>
                  <a:srgbClr val="040506"/>
                </a:solidFill>
                <a:uFillTx/>
                <a:latin typeface="Source Sans Pro"/>
                <a:ea typeface="Source Sans Pro"/>
              </a:rPr>
              <a:t>El plan es </a:t>
            </a:r>
            <a:r>
              <a:rPr b="1" lang="es-ES" sz="2000" strike="noStrike" u="none">
                <a:solidFill>
                  <a:srgbClr val="040506"/>
                </a:solidFill>
                <a:uFillTx/>
                <a:latin typeface="Source Sans Pro"/>
                <a:ea typeface="Source Sans Pro"/>
              </a:rPr>
              <a:t>comunicado</a:t>
            </a:r>
            <a:r>
              <a:rPr b="0" lang="es-ES" sz="2000" strike="noStrike" u="none">
                <a:solidFill>
                  <a:srgbClr val="040506"/>
                </a:solidFill>
                <a:uFillTx/>
                <a:latin typeface="Source Sans Pro"/>
                <a:ea typeface="Source Sans Pro"/>
              </a:rPr>
              <a:t> a todas las partes interesadas relevantes de la organización y es revisado anualmente por el Comité de mejora y sostenibilidad para su mejora continua en función de los cambios producidos en la organización que afectan a la contribución de los ODS priorizados</a:t>
            </a:r>
            <a:r>
              <a:rPr b="0" lang="en-US" sz="2000" strike="noStrike" u="none">
                <a:solidFill>
                  <a:srgbClr val="040506"/>
                </a:solidFill>
                <a:uFillTx/>
                <a:latin typeface="Source Sans Pro"/>
                <a:ea typeface="Source Sans Pro"/>
              </a:rPr>
              <a:t>. </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a:p>
            <a:pPr algn="just" defTabSz="914400">
              <a:lnSpc>
                <a:spcPts val="2999"/>
              </a:lnSpc>
            </a:pPr>
            <a:r>
              <a:rPr b="0" lang="es-ES" sz="2000" strike="noStrike" u="none">
                <a:solidFill>
                  <a:srgbClr val="040506"/>
                </a:solidFill>
                <a:uFillTx/>
                <a:latin typeface="Source Sans Pro"/>
                <a:ea typeface="Source Sans Pro"/>
              </a:rPr>
              <a:t>El plan de sostenibilidad es </a:t>
            </a:r>
            <a:r>
              <a:rPr b="1" lang="es-ES" sz="2000" strike="noStrike" u="none">
                <a:solidFill>
                  <a:srgbClr val="040506"/>
                </a:solidFill>
                <a:uFillTx/>
                <a:latin typeface="Source Sans Pro"/>
                <a:ea typeface="Source Sans Pro"/>
              </a:rPr>
              <a:t>aprobado</a:t>
            </a:r>
            <a:r>
              <a:rPr b="0" lang="es-ES" sz="2000" strike="noStrike" u="none">
                <a:solidFill>
                  <a:srgbClr val="040506"/>
                </a:solidFill>
                <a:uFillTx/>
                <a:latin typeface="Source Sans Pro"/>
                <a:ea typeface="Source Sans Pro"/>
              </a:rPr>
              <a:t> por la Concejalía de Turismo de Puerto Lumbreras y el Comité de Mejora y Sostenibilidad de la Red.</a:t>
            </a:r>
            <a:endParaRPr b="0" lang="es-ES" sz="2000" strike="noStrike" u="none">
              <a:solidFill>
                <a:srgbClr val="000000"/>
              </a:solidFill>
              <a:uFillTx/>
              <a:latin typeface="Arial"/>
            </a:endParaRPr>
          </a:p>
          <a:p>
            <a:pPr algn="just" defTabSz="914400">
              <a:lnSpc>
                <a:spcPts val="2999"/>
              </a:lnSpc>
            </a:pPr>
            <a:endParaRPr b="0" lang="es-ES" sz="2000" strike="noStrike" u="none">
              <a:solidFill>
                <a:srgbClr val="000000"/>
              </a:solidFill>
              <a:uFillTx/>
              <a:latin typeface="Arial"/>
            </a:endParaRPr>
          </a:p>
        </p:txBody>
      </p:sp>
      <p:sp>
        <p:nvSpPr>
          <p:cNvPr id="1094" name="TextBox 6"/>
          <p:cNvSpPr/>
          <p:nvPr/>
        </p:nvSpPr>
        <p:spPr>
          <a:xfrm>
            <a:off x="6801120" y="540000"/>
            <a:ext cx="8532720" cy="1274760"/>
          </a:xfrm>
          <a:prstGeom prst="rect">
            <a:avLst/>
          </a:prstGeom>
          <a:noFill/>
          <a:ln w="0">
            <a:noFill/>
          </a:ln>
        </p:spPr>
        <p:style>
          <a:lnRef idx="0"/>
          <a:fillRef idx="0"/>
          <a:effectRef idx="0"/>
          <a:fontRef idx="minor"/>
        </p:style>
        <p:txBody>
          <a:bodyPr lIns="0" rIns="0" tIns="0" bIns="0" anchor="t">
            <a:spAutoFit/>
          </a:bodyPr>
          <a:p>
            <a:pPr defTabSz="914400">
              <a:lnSpc>
                <a:spcPts val="5020"/>
              </a:lnSpc>
            </a:pPr>
            <a:r>
              <a:rPr b="0" lang="en-US" sz="5070" strike="noStrike" u="none">
                <a:solidFill>
                  <a:srgbClr val="040506"/>
                </a:solidFill>
                <a:uFillTx/>
                <a:latin typeface="Source Han Sans JP Heavy"/>
                <a:ea typeface="DejaVu Sans"/>
              </a:rPr>
              <a:t>5. Plan de sostenibilidad </a:t>
            </a:r>
            <a:endParaRPr b="0" lang="es-ES" sz="5070" strike="noStrike" u="none">
              <a:solidFill>
                <a:srgbClr val="000000"/>
              </a:solidFill>
              <a:uFillTx/>
              <a:latin typeface="Arial"/>
            </a:endParaRPr>
          </a:p>
        </p:txBody>
      </p:sp>
      <p:sp>
        <p:nvSpPr>
          <p:cNvPr id="1095" name="Marcador de número de diapositiva 16"/>
          <p:cNvSpPr/>
          <p:nvPr/>
        </p:nvSpPr>
        <p:spPr>
          <a:xfrm>
            <a:off x="13730760" y="906012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334DFEF2-1648-40A2-B1FF-A83A0BDF12A1}"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096" name="Imagen 18" descr="Imagen que contiene Logotipo&#10;&#10;Descripción generada automáticamente"/>
          <p:cNvPicPr/>
          <p:nvPr/>
        </p:nvPicPr>
        <p:blipFill>
          <a:blip r:embed="rId3"/>
          <a:stretch/>
        </p:blipFill>
        <p:spPr>
          <a:xfrm>
            <a:off x="9466920" y="9128880"/>
            <a:ext cx="1565280" cy="653040"/>
          </a:xfrm>
          <a:prstGeom prst="rect">
            <a:avLst/>
          </a:prstGeom>
          <a:noFill/>
          <a:ln w="0">
            <a:noFill/>
          </a:ln>
        </p:spPr>
      </p:pic>
      <p:pic>
        <p:nvPicPr>
          <p:cNvPr id="1097" name="Google Shape;99;p1" descr=""/>
          <p:cNvPicPr/>
          <p:nvPr/>
        </p:nvPicPr>
        <p:blipFill>
          <a:blip r:embed="rId4"/>
          <a:stretch/>
        </p:blipFill>
        <p:spPr>
          <a:xfrm>
            <a:off x="11265480" y="9181080"/>
            <a:ext cx="1685520" cy="600840"/>
          </a:xfrm>
          <a:prstGeom prst="rect">
            <a:avLst/>
          </a:prstGeom>
          <a:noFill/>
          <a:ln w="0">
            <a:noFill/>
          </a:ln>
        </p:spPr>
      </p:pic>
      <p:pic>
        <p:nvPicPr>
          <p:cNvPr id="1098" name="Imagen 1" descr="Imagen que contiene Flecha&#10;&#10;Descripción generada automáticamente"/>
          <p:cNvPicPr/>
          <p:nvPr/>
        </p:nvPicPr>
        <p:blipFill>
          <a:blip r:embed="rId5"/>
          <a:stretch/>
        </p:blipFill>
        <p:spPr>
          <a:xfrm>
            <a:off x="7930800" y="8953560"/>
            <a:ext cx="1265040" cy="906840"/>
          </a:xfrm>
          <a:prstGeom prst="rect">
            <a:avLst/>
          </a:prstGeom>
          <a:noFill/>
          <a:ln w="0">
            <a:noFill/>
          </a:ln>
        </p:spPr>
      </p:pic>
      <p:pic>
        <p:nvPicPr>
          <p:cNvPr id="1099" name="Imagen 6" descr="Edificio en frente de una casa&#10;&#10;Descripción generada automáticamente con confianza media"/>
          <p:cNvPicPr/>
          <p:nvPr/>
        </p:nvPicPr>
        <p:blipFill>
          <a:blip r:embed="rId6"/>
          <a:stretch/>
        </p:blipFill>
        <p:spPr>
          <a:xfrm>
            <a:off x="318240" y="655560"/>
            <a:ext cx="6005160" cy="8972640"/>
          </a:xfrm>
          <a:prstGeom prst="rect">
            <a:avLst/>
          </a:prstGeom>
          <a:noFill/>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00" name="Picture 2" descr=""/>
          <p:cNvPicPr/>
          <p:nvPr/>
        </p:nvPicPr>
        <p:blipFill>
          <a:blip r:embed="rId1"/>
          <a:srcRect l="0" t="21891" r="0" b="21891"/>
          <a:stretch/>
        </p:blipFill>
        <p:spPr>
          <a:xfrm rot="10800000">
            <a:off x="-1080000" y="-563760"/>
            <a:ext cx="18969120" cy="10643760"/>
          </a:xfrm>
          <a:prstGeom prst="rect">
            <a:avLst/>
          </a:prstGeom>
          <a:noFill/>
          <a:ln w="0">
            <a:noFill/>
          </a:ln>
        </p:spPr>
      </p:pic>
      <p:grpSp>
        <p:nvGrpSpPr>
          <p:cNvPr id="1101" name="Group 3"/>
          <p:cNvGrpSpPr/>
          <p:nvPr/>
        </p:nvGrpSpPr>
        <p:grpSpPr>
          <a:xfrm>
            <a:off x="0" y="-72360"/>
            <a:ext cx="18284760" cy="2720880"/>
            <a:chOff x="0" y="-72360"/>
            <a:chExt cx="18284760" cy="2720880"/>
          </a:xfrm>
        </p:grpSpPr>
        <p:sp>
          <p:nvSpPr>
            <p:cNvPr id="1102" name="Freeform 4"/>
            <p:cNvSpPr/>
            <p:nvPr/>
          </p:nvSpPr>
          <p:spPr>
            <a:xfrm>
              <a:off x="0" y="-10080"/>
              <a:ext cx="18284760" cy="2658600"/>
            </a:xfrm>
            <a:custGeom>
              <a:avLst/>
              <a:gdLst>
                <a:gd name="textAreaLeft" fmla="*/ 0 w 18284760"/>
                <a:gd name="textAreaRight" fmla="*/ 18286560 w 18284760"/>
                <a:gd name="textAreaTop" fmla="*/ 0 h 2658600"/>
                <a:gd name="textAreaBottom" fmla="*/ 2660040 h 265860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03" name="TextBox 5"/>
            <p:cNvSpPr/>
            <p:nvPr/>
          </p:nvSpPr>
          <p:spPr>
            <a:xfrm>
              <a:off x="0" y="-72360"/>
              <a:ext cx="3082680" cy="27208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1104" name="TextBox 6"/>
          <p:cNvSpPr/>
          <p:nvPr/>
        </p:nvSpPr>
        <p:spPr>
          <a:xfrm>
            <a:off x="3929400" y="1207080"/>
            <a:ext cx="9489240" cy="148860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5. Plan de sostenibilidad </a:t>
            </a:r>
            <a:endParaRPr b="0" lang="es-ES" sz="5920" strike="noStrike" u="none">
              <a:solidFill>
                <a:srgbClr val="000000"/>
              </a:solidFill>
              <a:uFillTx/>
              <a:latin typeface="Arial"/>
            </a:endParaRPr>
          </a:p>
        </p:txBody>
      </p:sp>
      <p:sp>
        <p:nvSpPr>
          <p:cNvPr id="1105" name="Freeform 7"/>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06" name="Freeform 8"/>
          <p:cNvSpPr/>
          <p:nvPr/>
        </p:nvSpPr>
        <p:spPr>
          <a:xfrm>
            <a:off x="-1128960" y="96757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07" name="Freeform 9"/>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08" name="Freeform 11"/>
          <p:cNvSpPr/>
          <p:nvPr/>
        </p:nvSpPr>
        <p:spPr>
          <a:xfrm>
            <a:off x="1468080" y="3347640"/>
            <a:ext cx="6326280" cy="862560"/>
          </a:xfrm>
          <a:custGeom>
            <a:avLst/>
            <a:gdLst>
              <a:gd name="textAreaLeft" fmla="*/ 0 w 6326280"/>
              <a:gd name="textAreaRight" fmla="*/ 6328440 w 6326280"/>
              <a:gd name="textAreaTop" fmla="*/ 0 h 862560"/>
              <a:gd name="textAreaBottom" fmla="*/ 864360 h 862560"/>
            </a:gdLst>
            <a:ahLst/>
            <a:rect l="textAreaLeft" t="textAreaTop" r="textAreaRight" b="textAreaBottom"/>
            <a:pathLst>
              <a:path w="1329949" h="237412">
                <a:moveTo>
                  <a:pt x="0" y="0"/>
                </a:moveTo>
                <a:lnTo>
                  <a:pt x="1329949" y="0"/>
                </a:lnTo>
                <a:lnTo>
                  <a:pt x="1329949"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09" name="Freeform 14"/>
          <p:cNvSpPr/>
          <p:nvPr/>
        </p:nvSpPr>
        <p:spPr>
          <a:xfrm>
            <a:off x="11379960" y="3328920"/>
            <a:ext cx="2808000" cy="862560"/>
          </a:xfrm>
          <a:custGeom>
            <a:avLst/>
            <a:gdLst>
              <a:gd name="textAreaLeft" fmla="*/ 0 w 2808000"/>
              <a:gd name="textAreaRight" fmla="*/ 2809800 w 2808000"/>
              <a:gd name="textAreaTop" fmla="*/ 0 h 862560"/>
              <a:gd name="textAreaBottom" fmla="*/ 864360 h 862560"/>
            </a:gdLst>
            <a:ahLst/>
            <a:rect l="textAreaLeft" t="textAreaTop" r="textAreaRight" b="textAreaBottom"/>
            <a:pathLst>
              <a:path w="770812" h="237412">
                <a:moveTo>
                  <a:pt x="0" y="0"/>
                </a:moveTo>
                <a:lnTo>
                  <a:pt x="770812" y="0"/>
                </a:lnTo>
                <a:lnTo>
                  <a:pt x="770812"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nvGrpSpPr>
          <p:cNvPr id="1110" name="Group 16"/>
          <p:cNvGrpSpPr/>
          <p:nvPr/>
        </p:nvGrpSpPr>
        <p:grpSpPr>
          <a:xfrm>
            <a:off x="0" y="3243600"/>
            <a:ext cx="3823200" cy="3065400"/>
            <a:chOff x="0" y="3243600"/>
            <a:chExt cx="3823200" cy="3065400"/>
          </a:xfrm>
        </p:grpSpPr>
        <p:sp>
          <p:nvSpPr>
            <p:cNvPr id="1111" name="Freeform 17"/>
            <p:cNvSpPr/>
            <p:nvPr/>
          </p:nvSpPr>
          <p:spPr>
            <a:xfrm>
              <a:off x="0" y="3347640"/>
              <a:ext cx="1213920" cy="862560"/>
            </a:xfrm>
            <a:custGeom>
              <a:avLst/>
              <a:gdLst>
                <a:gd name="textAreaLeft" fmla="*/ 0 w 1213920"/>
                <a:gd name="textAreaRight" fmla="*/ 1215000 w 1213920"/>
                <a:gd name="textAreaTop" fmla="*/ 0 h 862560"/>
                <a:gd name="textAreaBottom" fmla="*/ 864360 h 862560"/>
              </a:gdLst>
              <a:ahLst/>
              <a:rect l="textAreaLeft" t="textAreaTop" r="textAreaRight" b="textAreaBottom"/>
              <a:pathLst>
                <a:path w="521877" h="237412">
                  <a:moveTo>
                    <a:pt x="0" y="0"/>
                  </a:moveTo>
                  <a:lnTo>
                    <a:pt x="521877" y="0"/>
                  </a:lnTo>
                  <a:lnTo>
                    <a:pt x="521877"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12" name="TextBox 18"/>
            <p:cNvSpPr/>
            <p:nvPr/>
          </p:nvSpPr>
          <p:spPr>
            <a:xfrm>
              <a:off x="0" y="3243600"/>
              <a:ext cx="38232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tabLst>
                  <a:tab algn="l" pos="0"/>
                </a:tabLst>
              </a:pPr>
              <a:r>
                <a:rPr b="1" lang="en-US" sz="1900" strike="noStrike" u="none">
                  <a:solidFill>
                    <a:srgbClr val="fdfbfb"/>
                  </a:solidFill>
                  <a:uFillTx/>
                  <a:latin typeface="Source Sans Pro"/>
                  <a:ea typeface="Source Sans Pro"/>
                </a:rPr>
                <a:t>ODS </a:t>
              </a:r>
              <a:endParaRPr b="0" lang="es-ES" sz="1900" strike="noStrike" u="none">
                <a:solidFill>
                  <a:srgbClr val="000000"/>
                </a:solidFill>
                <a:uFillTx/>
                <a:latin typeface="Arial"/>
              </a:endParaRPr>
            </a:p>
          </p:txBody>
        </p:sp>
      </p:grpSp>
      <p:sp>
        <p:nvSpPr>
          <p:cNvPr id="1113" name="AutoShape 20"/>
          <p:cNvSpPr/>
          <p:nvPr/>
        </p:nvSpPr>
        <p:spPr>
          <a:xfrm>
            <a:off x="861840" y="4457520"/>
            <a:ext cx="16154640" cy="360"/>
          </a:xfrm>
          <a:prstGeom prst="line">
            <a:avLst/>
          </a:prstGeom>
          <a:ln w="28575">
            <a:solidFill>
              <a:srgbClr val="1c5739"/>
            </a:solidFill>
            <a:round/>
          </a:ln>
        </p:spPr>
        <p:style>
          <a:lnRef idx="0"/>
          <a:fillRef idx="0"/>
          <a:effectRef idx="0"/>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grpSp>
        <p:nvGrpSpPr>
          <p:cNvPr id="1114" name="Group 23"/>
          <p:cNvGrpSpPr/>
          <p:nvPr/>
        </p:nvGrpSpPr>
        <p:grpSpPr>
          <a:xfrm>
            <a:off x="14525280" y="3262680"/>
            <a:ext cx="3107160" cy="3065400"/>
            <a:chOff x="14525280" y="3262680"/>
            <a:chExt cx="3107160" cy="3065400"/>
          </a:xfrm>
        </p:grpSpPr>
        <p:sp>
          <p:nvSpPr>
            <p:cNvPr id="1115" name="Freeform 24"/>
            <p:cNvSpPr/>
            <p:nvPr/>
          </p:nvSpPr>
          <p:spPr>
            <a:xfrm>
              <a:off x="14552280" y="3366720"/>
              <a:ext cx="3080160" cy="862560"/>
            </a:xfrm>
            <a:custGeom>
              <a:avLst/>
              <a:gdLst>
                <a:gd name="textAreaLeft" fmla="*/ 0 w 3080160"/>
                <a:gd name="textAreaRight" fmla="*/ 3081600 w 3080160"/>
                <a:gd name="textAreaTop" fmla="*/ 0 h 862560"/>
                <a:gd name="textAreaBottom" fmla="*/ 864360 h 862560"/>
              </a:gdLst>
              <a:ahLst/>
              <a:rect l="textAreaLeft" t="textAreaTop" r="textAreaRight" b="textAreaBottom"/>
              <a:pathLst>
                <a:path w="852834" h="237412">
                  <a:moveTo>
                    <a:pt x="0" y="0"/>
                  </a:moveTo>
                  <a:lnTo>
                    <a:pt x="852834" y="0"/>
                  </a:lnTo>
                  <a:lnTo>
                    <a:pt x="852834"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16" name="TextBox 25"/>
            <p:cNvSpPr/>
            <p:nvPr/>
          </p:nvSpPr>
          <p:spPr>
            <a:xfrm>
              <a:off x="14525280" y="326268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1" lang="en-US" sz="1900" strike="noStrike" u="none">
                  <a:solidFill>
                    <a:srgbClr val="fdfbfb"/>
                  </a:solidFill>
                  <a:uFillTx/>
                  <a:latin typeface="Source Sans Pro"/>
                  <a:ea typeface="Source Sans Pro"/>
                </a:rPr>
                <a:t>R</a:t>
              </a:r>
              <a:endParaRPr b="0" lang="es-ES" sz="1900" strike="noStrike" u="none">
                <a:solidFill>
                  <a:srgbClr val="000000"/>
                </a:solidFill>
                <a:uFillTx/>
                <a:latin typeface="Arial"/>
              </a:endParaRPr>
            </a:p>
          </p:txBody>
        </p:sp>
      </p:grpSp>
      <p:grpSp>
        <p:nvGrpSpPr>
          <p:cNvPr id="1117" name="Group 26"/>
          <p:cNvGrpSpPr/>
          <p:nvPr/>
        </p:nvGrpSpPr>
        <p:grpSpPr>
          <a:xfrm>
            <a:off x="7978680" y="3243600"/>
            <a:ext cx="2961000" cy="3065400"/>
            <a:chOff x="7978680" y="3243600"/>
            <a:chExt cx="2961000" cy="3065400"/>
          </a:xfrm>
        </p:grpSpPr>
        <p:sp>
          <p:nvSpPr>
            <p:cNvPr id="1118" name="Freeform 27"/>
            <p:cNvSpPr/>
            <p:nvPr/>
          </p:nvSpPr>
          <p:spPr>
            <a:xfrm>
              <a:off x="8482680" y="3347640"/>
              <a:ext cx="2304000" cy="862560"/>
            </a:xfrm>
            <a:custGeom>
              <a:avLst/>
              <a:gdLst>
                <a:gd name="textAreaLeft" fmla="*/ 0 w 2304000"/>
                <a:gd name="textAreaRight" fmla="*/ 2305440 w 2304000"/>
                <a:gd name="textAreaTop" fmla="*/ 0 h 862560"/>
                <a:gd name="textAreaBottom" fmla="*/ 864360 h 862560"/>
              </a:gdLst>
              <a:ahLst/>
              <a:rect l="textAreaLeft" t="textAreaTop" r="textAreaRight" b="textAreaBottom"/>
              <a:pathLst>
                <a:path w="770812" h="237412">
                  <a:moveTo>
                    <a:pt x="0" y="0"/>
                  </a:moveTo>
                  <a:lnTo>
                    <a:pt x="770812" y="0"/>
                  </a:lnTo>
                  <a:lnTo>
                    <a:pt x="770812"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19" name="TextBox 28"/>
            <p:cNvSpPr/>
            <p:nvPr/>
          </p:nvSpPr>
          <p:spPr>
            <a:xfrm>
              <a:off x="797868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1" lang="en-US" sz="1900" strike="noStrike" u="none">
                  <a:solidFill>
                    <a:srgbClr val="fdfbfb"/>
                  </a:solidFill>
                  <a:uFillTx/>
                  <a:latin typeface="Source Sans Pro"/>
                  <a:ea typeface="Source Sans Pro"/>
                </a:rPr>
                <a:t>I</a:t>
              </a:r>
              <a:endParaRPr b="0" lang="es-ES" sz="1900" strike="noStrike" u="none">
                <a:solidFill>
                  <a:srgbClr val="000000"/>
                </a:solidFill>
                <a:uFillTx/>
                <a:latin typeface="Arial"/>
              </a:endParaRPr>
            </a:p>
          </p:txBody>
        </p:sp>
      </p:grpSp>
      <p:sp>
        <p:nvSpPr>
          <p:cNvPr id="1120" name="TextBox 35"/>
          <p:cNvSpPr/>
          <p:nvPr/>
        </p:nvSpPr>
        <p:spPr>
          <a:xfrm>
            <a:off x="8131680" y="6204960"/>
            <a:ext cx="2808000" cy="84132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655"/>
              </a:lnSpc>
              <a:buClr>
                <a:srgbClr val="231f20"/>
              </a:buClr>
              <a:buFont typeface="Arial"/>
              <a:buChar char="•"/>
            </a:pPr>
            <a:r>
              <a:rPr b="1" lang="en-US" sz="1200" strike="noStrike" u="none">
                <a:solidFill>
                  <a:srgbClr val="231f20"/>
                </a:solidFill>
                <a:uFillTx/>
                <a:latin typeface="Source Sans Pro"/>
                <a:ea typeface="Source Sans Pro"/>
              </a:rPr>
              <a:t>Nº de acciones de mejora de la accesibilidad en el Observatorio Astronómico implantadas</a:t>
            </a:r>
            <a:endParaRPr b="0" lang="es-ES" sz="1200" strike="noStrike" u="none">
              <a:solidFill>
                <a:srgbClr val="000000"/>
              </a:solidFill>
              <a:uFillTx/>
              <a:latin typeface="Arial"/>
            </a:endParaRPr>
          </a:p>
          <a:p>
            <a:pPr algn="just" defTabSz="914400">
              <a:lnSpc>
                <a:spcPts val="1655"/>
              </a:lnSpc>
            </a:pPr>
            <a:endParaRPr b="0" lang="es-ES" sz="1800" strike="noStrike" u="none">
              <a:solidFill>
                <a:srgbClr val="000000"/>
              </a:solidFill>
              <a:uFillTx/>
              <a:latin typeface="Arial"/>
            </a:endParaRPr>
          </a:p>
        </p:txBody>
      </p:sp>
      <p:sp>
        <p:nvSpPr>
          <p:cNvPr id="1121" name="TextBox 36"/>
          <p:cNvSpPr/>
          <p:nvPr/>
        </p:nvSpPr>
        <p:spPr>
          <a:xfrm>
            <a:off x="11437200" y="6193800"/>
            <a:ext cx="277560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Plazo: 2025</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Responsable de oficina de Turismo. Concejalia de Turismo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122" name="TextBox 37"/>
          <p:cNvSpPr/>
          <p:nvPr/>
        </p:nvSpPr>
        <p:spPr>
          <a:xfrm>
            <a:off x="14550120" y="6126480"/>
            <a:ext cx="323856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Recursos económicos: subvención de la Dirección General, competitividad y Calidad turistica.  Recursos humanos: Tecnicos de ayto y Oficina turismo</a:t>
            </a:r>
            <a:r>
              <a:rPr b="1" lang="en-US" sz="1200" strike="noStrike" u="none">
                <a:solidFill>
                  <a:srgbClr val="231f20"/>
                </a:solidFill>
                <a:uFillTx/>
                <a:latin typeface="Source Sans Pro"/>
                <a:ea typeface="Source Sans Pro"/>
              </a:rPr>
              <a:t>	</a:t>
            </a:r>
            <a:endParaRPr b="0" lang="es-ES" sz="1200" strike="noStrike" u="none">
              <a:solidFill>
                <a:srgbClr val="000000"/>
              </a:solidFill>
              <a:uFillTx/>
              <a:latin typeface="Arial"/>
            </a:endParaRPr>
          </a:p>
        </p:txBody>
      </p:sp>
      <p:sp>
        <p:nvSpPr>
          <p:cNvPr id="1123" name="CuadroTexto 38"/>
          <p:cNvSpPr/>
          <p:nvPr/>
        </p:nvSpPr>
        <p:spPr>
          <a:xfrm>
            <a:off x="8640" y="3594960"/>
            <a:ext cx="120528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ODS</a:t>
            </a:r>
            <a:endParaRPr b="0" lang="es-ES" sz="1800" strike="noStrike" u="none">
              <a:solidFill>
                <a:srgbClr val="000000"/>
              </a:solidFill>
              <a:uFillTx/>
              <a:latin typeface="Arial"/>
            </a:endParaRPr>
          </a:p>
        </p:txBody>
      </p:sp>
      <p:sp>
        <p:nvSpPr>
          <p:cNvPr id="1124" name="CuadroTexto 39"/>
          <p:cNvSpPr/>
          <p:nvPr/>
        </p:nvSpPr>
        <p:spPr>
          <a:xfrm>
            <a:off x="2664360" y="3554280"/>
            <a:ext cx="50601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Acción(es) estratégica (s) </a:t>
            </a:r>
            <a:endParaRPr b="0" lang="es-ES" sz="1800" strike="noStrike" u="none">
              <a:solidFill>
                <a:srgbClr val="000000"/>
              </a:solidFill>
              <a:uFillTx/>
              <a:latin typeface="Arial"/>
            </a:endParaRPr>
          </a:p>
        </p:txBody>
      </p:sp>
      <p:sp>
        <p:nvSpPr>
          <p:cNvPr id="1125" name="CuadroTexto 41"/>
          <p:cNvSpPr/>
          <p:nvPr/>
        </p:nvSpPr>
        <p:spPr>
          <a:xfrm>
            <a:off x="6782400" y="3616560"/>
            <a:ext cx="50601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              </a:t>
            </a:r>
            <a:r>
              <a:rPr b="1" lang="en-US" sz="1800" strike="noStrike" u="none">
                <a:solidFill>
                  <a:srgbClr val="ffffff"/>
                </a:solidFill>
                <a:uFillTx/>
                <a:latin typeface="Source Sans Pro"/>
                <a:ea typeface="Source Sans Pro"/>
              </a:rPr>
              <a:t>Indicador (es)</a:t>
            </a:r>
            <a:endParaRPr b="0" lang="es-ES" sz="1800" strike="noStrike" u="none">
              <a:solidFill>
                <a:srgbClr val="000000"/>
              </a:solidFill>
              <a:uFillTx/>
              <a:latin typeface="Arial"/>
            </a:endParaRPr>
          </a:p>
        </p:txBody>
      </p:sp>
      <p:sp>
        <p:nvSpPr>
          <p:cNvPr id="1126" name="CuadroTexto 42"/>
          <p:cNvSpPr/>
          <p:nvPr/>
        </p:nvSpPr>
        <p:spPr>
          <a:xfrm>
            <a:off x="11444040" y="3525840"/>
            <a:ext cx="276228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Plazo / Responsable (s)</a:t>
            </a:r>
            <a:endParaRPr b="0" lang="es-ES" sz="1800" strike="noStrike" u="none">
              <a:solidFill>
                <a:srgbClr val="000000"/>
              </a:solidFill>
              <a:uFillTx/>
              <a:latin typeface="Arial"/>
            </a:endParaRPr>
          </a:p>
        </p:txBody>
      </p:sp>
      <p:sp>
        <p:nvSpPr>
          <p:cNvPr id="1127" name="CuadroTexto 43"/>
          <p:cNvSpPr/>
          <p:nvPr/>
        </p:nvSpPr>
        <p:spPr>
          <a:xfrm>
            <a:off x="14533200" y="3624120"/>
            <a:ext cx="345672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    </a:t>
            </a:r>
            <a:r>
              <a:rPr b="1" lang="en-US" sz="1800" strike="noStrike" u="none">
                <a:solidFill>
                  <a:srgbClr val="ffffff"/>
                </a:solidFill>
                <a:uFillTx/>
                <a:latin typeface="Source Sans Pro"/>
                <a:ea typeface="Source Sans Pro"/>
              </a:rPr>
              <a:t>Recursos</a:t>
            </a:r>
            <a:endParaRPr b="0" lang="es-ES" sz="1800" strike="noStrike" u="none">
              <a:solidFill>
                <a:srgbClr val="000000"/>
              </a:solidFill>
              <a:uFillTx/>
              <a:latin typeface="Arial"/>
            </a:endParaRPr>
          </a:p>
        </p:txBody>
      </p:sp>
      <p:sp>
        <p:nvSpPr>
          <p:cNvPr id="1128" name="Marcador de número de diapositiva 16"/>
          <p:cNvSpPr/>
          <p:nvPr/>
        </p:nvSpPr>
        <p:spPr>
          <a:xfrm>
            <a:off x="14897520" y="93135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5289B2E2-6EDE-480B-A726-567BF3CE2ED3}"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129" name="Imagen 18" descr="Imagen que contiene Logotipo&#10;&#10;Descripción generada automáticamente"/>
          <p:cNvPicPr/>
          <p:nvPr/>
        </p:nvPicPr>
        <p:blipFill>
          <a:blip r:embed="rId5"/>
          <a:stretch/>
        </p:blipFill>
        <p:spPr>
          <a:xfrm>
            <a:off x="12518280" y="9397080"/>
            <a:ext cx="1565280" cy="653040"/>
          </a:xfrm>
          <a:prstGeom prst="rect">
            <a:avLst/>
          </a:prstGeom>
          <a:noFill/>
          <a:ln w="0">
            <a:noFill/>
          </a:ln>
        </p:spPr>
      </p:pic>
      <p:pic>
        <p:nvPicPr>
          <p:cNvPr id="1130" name="Google Shape;99;p1" descr=""/>
          <p:cNvPicPr/>
          <p:nvPr/>
        </p:nvPicPr>
        <p:blipFill>
          <a:blip r:embed="rId6"/>
          <a:stretch/>
        </p:blipFill>
        <p:spPr>
          <a:xfrm>
            <a:off x="14318640" y="9430920"/>
            <a:ext cx="1685520" cy="600840"/>
          </a:xfrm>
          <a:prstGeom prst="rect">
            <a:avLst/>
          </a:prstGeom>
          <a:noFill/>
          <a:ln w="0">
            <a:noFill/>
          </a:ln>
        </p:spPr>
      </p:pic>
      <p:sp>
        <p:nvSpPr>
          <p:cNvPr id="1131" name="TextBox 32"/>
          <p:cNvSpPr/>
          <p:nvPr/>
        </p:nvSpPr>
        <p:spPr>
          <a:xfrm>
            <a:off x="1398600" y="6125400"/>
            <a:ext cx="6579720" cy="378468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s-ES" sz="1200" strike="noStrike" u="none">
                <a:solidFill>
                  <a:srgbClr val="231f20"/>
                </a:solidFill>
                <a:uFillTx/>
                <a:latin typeface="Source Sans Pro"/>
                <a:ea typeface="Source Sans Pro"/>
              </a:rPr>
              <a:t>Mejorar la accesibilidad universal en el Observatorio Astronómico del Cabezo de la Jara, para garantizar que todos los visitantes, independientemente de su discapacidad, puedan acceder al entorno de forma segura, cómoda y autónoma llevando a cabo 7 acciones planificadas:  </a:t>
            </a:r>
            <a:endParaRPr b="0" lang="es-ES" sz="1200" strike="noStrike" u="none">
              <a:solidFill>
                <a:srgbClr val="000000"/>
              </a:solidFill>
              <a:uFillTx/>
              <a:latin typeface="Arial"/>
            </a:endParaRPr>
          </a:p>
          <a:p>
            <a:pPr algn="just" defTabSz="914400">
              <a:lnSpc>
                <a:spcPts val="1655"/>
              </a:lnSpc>
            </a:pPr>
            <a:r>
              <a:rPr b="1" lang="es-ES" sz="1200" strike="noStrike" u="none">
                <a:solidFill>
                  <a:srgbClr val="231f20"/>
                </a:solidFill>
                <a:uFillTx/>
                <a:latin typeface="Source Sans Pro"/>
                <a:ea typeface="Source Sans Pro"/>
              </a:rPr>
              <a:t>    </a:t>
            </a:r>
            <a:r>
              <a:rPr b="1" lang="es-ES" sz="1200" strike="noStrike" u="none">
                <a:solidFill>
                  <a:srgbClr val="231f20"/>
                </a:solidFill>
                <a:uFillTx/>
                <a:latin typeface="Source Sans Pro"/>
                <a:ea typeface="Source Sans Pro"/>
              </a:rPr>
              <a:t>1- Renovación de señalética con la incorporación en la entrada del Observatorio de plano háptico.</a:t>
            </a:r>
            <a:endParaRPr b="0" lang="es-ES" sz="1200" strike="noStrike" u="none">
              <a:solidFill>
                <a:srgbClr val="000000"/>
              </a:solidFill>
              <a:uFillTx/>
              <a:latin typeface="Arial"/>
            </a:endParaRPr>
          </a:p>
          <a:p>
            <a:pPr algn="just" defTabSz="914400">
              <a:lnSpc>
                <a:spcPts val="1655"/>
              </a:lnSpc>
            </a:pPr>
            <a:r>
              <a:rPr b="1" lang="es-ES" sz="1200" strike="noStrike" u="none">
                <a:solidFill>
                  <a:srgbClr val="231f20"/>
                </a:solidFill>
                <a:uFillTx/>
                <a:latin typeface="Source Sans Pro"/>
                <a:ea typeface="Source Sans Pro"/>
              </a:rPr>
              <a:t>    </a:t>
            </a:r>
            <a:r>
              <a:rPr b="1" lang="es-ES" sz="1200" strike="noStrike" u="none">
                <a:solidFill>
                  <a:srgbClr val="231f20"/>
                </a:solidFill>
                <a:uFillTx/>
                <a:latin typeface="Source Sans Pro"/>
                <a:ea typeface="Source Sans Pro"/>
              </a:rPr>
              <a:t>2- Código QR con información auditiva incorporado en el plano háptico.</a:t>
            </a:r>
            <a:endParaRPr b="0" lang="es-ES" sz="1200" strike="noStrike" u="none">
              <a:solidFill>
                <a:srgbClr val="000000"/>
              </a:solidFill>
              <a:uFillTx/>
              <a:latin typeface="Arial"/>
            </a:endParaRPr>
          </a:p>
          <a:p>
            <a:pPr algn="just" defTabSz="914400">
              <a:lnSpc>
                <a:spcPts val="1655"/>
              </a:lnSpc>
            </a:pPr>
            <a:r>
              <a:rPr b="1" lang="es-ES" sz="1200" strike="noStrike" u="none">
                <a:solidFill>
                  <a:srgbClr val="231f20"/>
                </a:solidFill>
                <a:uFillTx/>
                <a:latin typeface="Source Sans Pro"/>
                <a:ea typeface="Source Sans Pro"/>
              </a:rPr>
              <a:t>    </a:t>
            </a:r>
            <a:r>
              <a:rPr b="1" lang="es-ES" sz="1200" strike="noStrike" u="none">
                <a:solidFill>
                  <a:srgbClr val="231f20"/>
                </a:solidFill>
                <a:uFillTx/>
                <a:latin typeface="Source Sans Pro"/>
                <a:ea typeface="Source Sans Pro"/>
              </a:rPr>
              <a:t>3- Incorporación de señalética direccional , carteles con flechas direccionales y pictogramas, que mejore la orientación y movilidad de los visitantes.</a:t>
            </a:r>
            <a:endParaRPr b="0" lang="es-ES" sz="1200" strike="noStrike" u="none">
              <a:solidFill>
                <a:srgbClr val="000000"/>
              </a:solidFill>
              <a:uFillTx/>
              <a:latin typeface="Arial"/>
            </a:endParaRPr>
          </a:p>
          <a:p>
            <a:pPr algn="just" defTabSz="914400">
              <a:lnSpc>
                <a:spcPts val="1655"/>
              </a:lnSpc>
            </a:pPr>
            <a:r>
              <a:rPr b="1" lang="es-ES" sz="1200" strike="noStrike" u="none">
                <a:solidFill>
                  <a:srgbClr val="231f20"/>
                </a:solidFill>
                <a:uFillTx/>
                <a:latin typeface="Source Sans Pro"/>
                <a:ea typeface="Source Sans Pro"/>
              </a:rPr>
              <a:t>    </a:t>
            </a:r>
            <a:r>
              <a:rPr b="1" lang="es-ES" sz="1200" strike="noStrike" u="none">
                <a:solidFill>
                  <a:srgbClr val="231f20"/>
                </a:solidFill>
                <a:uFillTx/>
                <a:latin typeface="Source Sans Pro"/>
                <a:ea typeface="Source Sans Pro"/>
              </a:rPr>
              <a:t>4- Incorporación de cartel indicativo en el acceso de los vehículos a la zona de aparcamiento y rampa de subida al Observatorio.</a:t>
            </a:r>
            <a:endParaRPr b="0" lang="es-ES" sz="1200" strike="noStrike" u="none">
              <a:solidFill>
                <a:srgbClr val="000000"/>
              </a:solidFill>
              <a:uFillTx/>
              <a:latin typeface="Arial"/>
            </a:endParaRPr>
          </a:p>
          <a:p>
            <a:pPr algn="just" defTabSz="914400">
              <a:lnSpc>
                <a:spcPts val="1655"/>
              </a:lnSpc>
            </a:pPr>
            <a:r>
              <a:rPr b="1" lang="es-ES" sz="1200" strike="noStrike" u="none">
                <a:solidFill>
                  <a:srgbClr val="231f20"/>
                </a:solidFill>
                <a:uFillTx/>
                <a:latin typeface="Source Sans Pro"/>
                <a:ea typeface="Source Sans Pro"/>
              </a:rPr>
              <a:t>    </a:t>
            </a:r>
            <a:r>
              <a:rPr b="1" lang="es-ES" sz="1200" strike="noStrike" u="none">
                <a:solidFill>
                  <a:srgbClr val="231f20"/>
                </a:solidFill>
                <a:uFillTx/>
                <a:latin typeface="Source Sans Pro"/>
                <a:ea typeface="Source Sans Pro"/>
              </a:rPr>
              <a:t>5-  Incorporación de placas con braille y pictogramas en los aseos.</a:t>
            </a:r>
            <a:endParaRPr b="0" lang="es-ES" sz="1200" strike="noStrike" u="none">
              <a:solidFill>
                <a:srgbClr val="000000"/>
              </a:solidFill>
              <a:uFillTx/>
              <a:latin typeface="Arial"/>
            </a:endParaRPr>
          </a:p>
          <a:p>
            <a:pPr algn="just" defTabSz="914400">
              <a:lnSpc>
                <a:spcPts val="1655"/>
              </a:lnSpc>
            </a:pPr>
            <a:r>
              <a:rPr b="1" lang="es-ES" sz="1200" strike="noStrike" u="none">
                <a:solidFill>
                  <a:srgbClr val="231f20"/>
                </a:solidFill>
                <a:uFillTx/>
                <a:latin typeface="Source Sans Pro"/>
                <a:ea typeface="Source Sans Pro"/>
              </a:rPr>
              <a:t>    </a:t>
            </a:r>
            <a:r>
              <a:rPr b="1" lang="es-ES" sz="1200" strike="noStrike" u="none">
                <a:solidFill>
                  <a:srgbClr val="231f20"/>
                </a:solidFill>
                <a:uFillTx/>
                <a:latin typeface="Source Sans Pro"/>
                <a:ea typeface="Source Sans Pro"/>
              </a:rPr>
              <a:t>6- Adaptación a lengua de signos española y subtitulado de los audiovisuales que se proyectan al comienzo de las visitas guiadas.</a:t>
            </a:r>
            <a:endParaRPr b="0" lang="es-ES" sz="1200" strike="noStrike" u="none">
              <a:solidFill>
                <a:srgbClr val="000000"/>
              </a:solidFill>
              <a:uFillTx/>
              <a:latin typeface="Arial"/>
            </a:endParaRPr>
          </a:p>
          <a:p>
            <a:pPr algn="just" defTabSz="914400">
              <a:lnSpc>
                <a:spcPts val="1655"/>
              </a:lnSpc>
            </a:pPr>
            <a:r>
              <a:rPr b="1" lang="es-ES" sz="1200" strike="noStrike" u="none">
                <a:solidFill>
                  <a:srgbClr val="231f20"/>
                </a:solidFill>
                <a:uFillTx/>
                <a:latin typeface="Source Sans Pro"/>
                <a:ea typeface="Source Sans Pro"/>
              </a:rPr>
              <a:t>    </a:t>
            </a:r>
            <a:r>
              <a:rPr b="1" lang="es-ES" sz="1200" strike="noStrike" u="none">
                <a:solidFill>
                  <a:srgbClr val="231f20"/>
                </a:solidFill>
                <a:uFillTx/>
                <a:latin typeface="Source Sans Pro"/>
                <a:ea typeface="Source Sans Pro"/>
              </a:rPr>
              <a:t>7- Instalación de plataforma salvaescaleras adaptada a las características del espacio, en el acceso a la terraza, actualmente no es accesible para personas con movilidad reducida.</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pic>
        <p:nvPicPr>
          <p:cNvPr id="1132" name="Imagen 12" descr="Imagen que contiene Flecha&#10;&#10;Descripción generada automáticamente"/>
          <p:cNvPicPr/>
          <p:nvPr/>
        </p:nvPicPr>
        <p:blipFill>
          <a:blip r:embed="rId7"/>
          <a:stretch/>
        </p:blipFill>
        <p:spPr>
          <a:xfrm>
            <a:off x="11018160" y="9152280"/>
            <a:ext cx="1265040" cy="906840"/>
          </a:xfrm>
          <a:prstGeom prst="rect">
            <a:avLst/>
          </a:prstGeom>
          <a:noFill/>
          <a:ln w="0">
            <a:noFill/>
          </a:ln>
        </p:spPr>
      </p:pic>
      <p:pic>
        <p:nvPicPr>
          <p:cNvPr id="1133" name="Imagen 1086" descr=""/>
          <p:cNvPicPr/>
          <p:nvPr/>
        </p:nvPicPr>
        <p:blipFill>
          <a:blip r:embed="rId8"/>
          <a:stretch/>
        </p:blipFill>
        <p:spPr>
          <a:xfrm>
            <a:off x="0" y="6100920"/>
            <a:ext cx="1079280" cy="1079280"/>
          </a:xfrm>
          <a:prstGeom prst="rect">
            <a:avLst/>
          </a:prstGeom>
          <a:noFill/>
          <a:ln w="0">
            <a:noFill/>
          </a:ln>
        </p:spPr>
      </p:pic>
      <p:sp>
        <p:nvSpPr>
          <p:cNvPr id="1134" name="AutoShape 1"/>
          <p:cNvSpPr/>
          <p:nvPr/>
        </p:nvSpPr>
        <p:spPr>
          <a:xfrm>
            <a:off x="857160" y="591480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1135" name="Freeform 48"/>
          <p:cNvSpPr/>
          <p:nvPr/>
        </p:nvSpPr>
        <p:spPr>
          <a:xfrm>
            <a:off x="8640" y="4699080"/>
            <a:ext cx="1079280" cy="1079280"/>
          </a:xfrm>
          <a:custGeom>
            <a:avLst/>
            <a:gdLst>
              <a:gd name="textAreaLeft" fmla="*/ 0 w 1079280"/>
              <a:gd name="textAreaRight" fmla="*/ 1080720 w 1079280"/>
              <a:gd name="textAreaTop" fmla="*/ 0 h 1079280"/>
              <a:gd name="textAreaBottom" fmla="*/ 1080720 h 107928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9"/>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36" name="TextBox 1"/>
          <p:cNvSpPr/>
          <p:nvPr/>
        </p:nvSpPr>
        <p:spPr>
          <a:xfrm>
            <a:off x="1272240" y="4578840"/>
            <a:ext cx="6649560" cy="731880"/>
          </a:xfrm>
          <a:prstGeom prst="rect">
            <a:avLst/>
          </a:prstGeom>
          <a:noFill/>
          <a:ln w="0">
            <a:noFill/>
          </a:ln>
        </p:spPr>
        <p:style>
          <a:lnRef idx="0"/>
          <a:fillRef idx="0"/>
          <a:effectRef idx="0"/>
          <a:fontRef idx="minor"/>
        </p:style>
        <p:txBody>
          <a:bodyPr lIns="0" rIns="0" tIns="0" bIns="0" anchor="t">
            <a:spAutoFit/>
          </a:bodyPr>
          <a:p>
            <a:pPr marL="457200" algn="just" defTabSz="914400">
              <a:lnSpc>
                <a:spcPct val="100000"/>
              </a:lnSpc>
              <a:spcBef>
                <a:spcPts val="601"/>
              </a:spcBef>
            </a:pPr>
            <a:r>
              <a:rPr b="1" lang="es-ES" sz="1200" strike="noStrike" u="none">
                <a:solidFill>
                  <a:srgbClr val="231f20"/>
                </a:solidFill>
                <a:uFillTx/>
                <a:latin typeface="Source Sans Pro"/>
                <a:ea typeface="Source Sans Pro"/>
              </a:rPr>
              <a:t>Concienciar a los turistas/visitantes sobre la importancia de una gestión y uso responsable de los recursos hídricos  a través de la difusión del catalogo de la campaña de sensibilización del ITREM “Cuida el agua, cuida la Región de Murcia” en web de oficina de turismo, en  oficina de turismo en formato físico y digital QR en 2 idiomas. </a:t>
            </a:r>
            <a:endParaRPr b="0" lang="es-ES" sz="1200" strike="noStrike" u="none">
              <a:solidFill>
                <a:srgbClr val="000000"/>
              </a:solidFill>
              <a:uFillTx/>
              <a:latin typeface="Arial"/>
            </a:endParaRPr>
          </a:p>
        </p:txBody>
      </p:sp>
      <p:sp>
        <p:nvSpPr>
          <p:cNvPr id="1137" name="TextBox 2"/>
          <p:cNvSpPr/>
          <p:nvPr/>
        </p:nvSpPr>
        <p:spPr>
          <a:xfrm>
            <a:off x="8026920" y="4644000"/>
            <a:ext cx="2808000" cy="63108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655"/>
              </a:lnSpc>
              <a:buClr>
                <a:srgbClr val="231f20"/>
              </a:buClr>
              <a:buFont typeface="Arial"/>
              <a:buChar char="•"/>
            </a:pPr>
            <a:r>
              <a:rPr b="1" lang="es-ES" sz="1200" strike="noStrike" u="none">
                <a:solidFill>
                  <a:srgbClr val="231f20"/>
                </a:solidFill>
                <a:uFillTx/>
                <a:latin typeface="Source Sans Pro"/>
                <a:ea typeface="Source Sans Pro"/>
              </a:rPr>
              <a:t>Nº de tipos de acciones de difusión planificadas  y ejecutadas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138" name="TextBox 31"/>
          <p:cNvSpPr/>
          <p:nvPr/>
        </p:nvSpPr>
        <p:spPr>
          <a:xfrm>
            <a:off x="11398320" y="4631400"/>
            <a:ext cx="280800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Plazo: 2025</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Responsable: Responsable de oficina de Turismo.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139" name="TextBox 45"/>
          <p:cNvSpPr/>
          <p:nvPr/>
        </p:nvSpPr>
        <p:spPr>
          <a:xfrm>
            <a:off x="14533200" y="4799880"/>
            <a:ext cx="308016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  </a:t>
            </a:r>
            <a:r>
              <a:rPr b="1" lang="en-US" sz="1200" strike="noStrike" u="none">
                <a:solidFill>
                  <a:srgbClr val="231f20"/>
                </a:solidFill>
                <a:uFillTx/>
                <a:latin typeface="Source Sans Pro"/>
                <a:ea typeface="Source Sans Pro"/>
              </a:rPr>
              <a:t>Material del ITREM.</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Recursos humanos: Responsable de oficina  y Técnico área de informática del Ayto.</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40" name="Picture 2" descr=""/>
          <p:cNvPicPr/>
          <p:nvPr/>
        </p:nvPicPr>
        <p:blipFill>
          <a:blip r:embed="rId1"/>
          <a:srcRect l="0" t="21891" r="0" b="21891"/>
          <a:stretch/>
        </p:blipFill>
        <p:spPr>
          <a:xfrm rot="10800000">
            <a:off x="-1040760" y="-677520"/>
            <a:ext cx="18284760" cy="10643760"/>
          </a:xfrm>
          <a:prstGeom prst="rect">
            <a:avLst/>
          </a:prstGeom>
          <a:noFill/>
          <a:ln w="0">
            <a:noFill/>
          </a:ln>
        </p:spPr>
      </p:pic>
      <p:grpSp>
        <p:nvGrpSpPr>
          <p:cNvPr id="1141" name="Group 3"/>
          <p:cNvGrpSpPr/>
          <p:nvPr/>
        </p:nvGrpSpPr>
        <p:grpSpPr>
          <a:xfrm>
            <a:off x="0" y="-72360"/>
            <a:ext cx="18284760" cy="3155400"/>
            <a:chOff x="0" y="-72360"/>
            <a:chExt cx="18284760" cy="3155400"/>
          </a:xfrm>
        </p:grpSpPr>
        <p:sp>
          <p:nvSpPr>
            <p:cNvPr id="1142" name="Freeform 4"/>
            <p:cNvSpPr/>
            <p:nvPr/>
          </p:nvSpPr>
          <p:spPr>
            <a:xfrm>
              <a:off x="0" y="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43" name="TextBox 5"/>
            <p:cNvSpPr/>
            <p:nvPr/>
          </p:nvSpPr>
          <p:spPr>
            <a:xfrm>
              <a:off x="0" y="-723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1144" name="TextBox 6"/>
          <p:cNvSpPr/>
          <p:nvPr/>
        </p:nvSpPr>
        <p:spPr>
          <a:xfrm>
            <a:off x="3929400" y="1207080"/>
            <a:ext cx="9489240" cy="148860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5. Plan de sostenibilidad </a:t>
            </a:r>
            <a:endParaRPr b="0" lang="es-ES" sz="5920" strike="noStrike" u="none">
              <a:solidFill>
                <a:srgbClr val="000000"/>
              </a:solidFill>
              <a:uFillTx/>
              <a:latin typeface="Arial"/>
            </a:endParaRPr>
          </a:p>
        </p:txBody>
      </p:sp>
      <p:sp>
        <p:nvSpPr>
          <p:cNvPr id="1145" name="Freeform 7"/>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46" name="Freeform 8"/>
          <p:cNvSpPr/>
          <p:nvPr/>
        </p:nvSpPr>
        <p:spPr>
          <a:xfrm>
            <a:off x="-1041120" y="93632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47" name="Freeform 9"/>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48" name="Freeform 11"/>
          <p:cNvSpPr/>
          <p:nvPr/>
        </p:nvSpPr>
        <p:spPr>
          <a:xfrm>
            <a:off x="2226240" y="3347640"/>
            <a:ext cx="5568120" cy="862560"/>
          </a:xfrm>
          <a:custGeom>
            <a:avLst/>
            <a:gdLst>
              <a:gd name="textAreaLeft" fmla="*/ 0 w 5568120"/>
              <a:gd name="textAreaRight" fmla="*/ 5569920 w 5568120"/>
              <a:gd name="textAreaTop" fmla="*/ 0 h 862560"/>
              <a:gd name="textAreaBottom" fmla="*/ 864360 h 862560"/>
            </a:gdLst>
            <a:ahLst/>
            <a:rect l="textAreaLeft" t="textAreaTop" r="textAreaRight" b="textAreaBottom"/>
            <a:pathLst>
              <a:path w="1329949" h="237412">
                <a:moveTo>
                  <a:pt x="0" y="0"/>
                </a:moveTo>
                <a:lnTo>
                  <a:pt x="1329949" y="0"/>
                </a:lnTo>
                <a:lnTo>
                  <a:pt x="1329949"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49" name="Freeform 14"/>
          <p:cNvSpPr/>
          <p:nvPr/>
        </p:nvSpPr>
        <p:spPr>
          <a:xfrm>
            <a:off x="10914120" y="3347640"/>
            <a:ext cx="3556800" cy="862560"/>
          </a:xfrm>
          <a:custGeom>
            <a:avLst/>
            <a:gdLst>
              <a:gd name="textAreaLeft" fmla="*/ 0 w 3556800"/>
              <a:gd name="textAreaRight" fmla="*/ 3558960 w 3556800"/>
              <a:gd name="textAreaTop" fmla="*/ 0 h 862560"/>
              <a:gd name="textAreaBottom" fmla="*/ 864360 h 862560"/>
            </a:gdLst>
            <a:ahLst/>
            <a:rect l="textAreaLeft" t="textAreaTop" r="textAreaRight" b="textAreaBottom"/>
            <a:pathLst>
              <a:path w="770812" h="237412">
                <a:moveTo>
                  <a:pt x="0" y="0"/>
                </a:moveTo>
                <a:lnTo>
                  <a:pt x="770812" y="0"/>
                </a:lnTo>
                <a:lnTo>
                  <a:pt x="770812"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nvGrpSpPr>
          <p:cNvPr id="1150" name="Group 16"/>
          <p:cNvGrpSpPr/>
          <p:nvPr/>
        </p:nvGrpSpPr>
        <p:grpSpPr>
          <a:xfrm>
            <a:off x="72000" y="3243600"/>
            <a:ext cx="3751200" cy="3065400"/>
            <a:chOff x="72000" y="3243600"/>
            <a:chExt cx="3751200" cy="3065400"/>
          </a:xfrm>
        </p:grpSpPr>
        <p:sp>
          <p:nvSpPr>
            <p:cNvPr id="1151" name="Freeform 17"/>
            <p:cNvSpPr/>
            <p:nvPr/>
          </p:nvSpPr>
          <p:spPr>
            <a:xfrm>
              <a:off x="72000" y="3347640"/>
              <a:ext cx="1900080" cy="862560"/>
            </a:xfrm>
            <a:custGeom>
              <a:avLst/>
              <a:gdLst>
                <a:gd name="textAreaLeft" fmla="*/ 0 w 1900080"/>
                <a:gd name="textAreaRight" fmla="*/ 1901880 w 1900080"/>
                <a:gd name="textAreaTop" fmla="*/ 0 h 862560"/>
                <a:gd name="textAreaBottom" fmla="*/ 864360 h 862560"/>
              </a:gdLst>
              <a:ahLst/>
              <a:rect l="textAreaLeft" t="textAreaTop" r="textAreaRight" b="textAreaBottom"/>
              <a:pathLst>
                <a:path w="521877" h="237412">
                  <a:moveTo>
                    <a:pt x="0" y="0"/>
                  </a:moveTo>
                  <a:lnTo>
                    <a:pt x="521877" y="0"/>
                  </a:lnTo>
                  <a:lnTo>
                    <a:pt x="521877"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52" name="TextBox 18"/>
            <p:cNvSpPr/>
            <p:nvPr/>
          </p:nvSpPr>
          <p:spPr>
            <a:xfrm>
              <a:off x="86220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tabLst>
                  <a:tab algn="l" pos="0"/>
                </a:tabLst>
              </a:pPr>
              <a:r>
                <a:rPr b="1" lang="en-US" sz="1900" strike="noStrike" u="none">
                  <a:solidFill>
                    <a:srgbClr val="fdfbfb"/>
                  </a:solidFill>
                  <a:uFillTx/>
                  <a:latin typeface="Source Sans Pro"/>
                  <a:ea typeface="Source Sans Pro"/>
                </a:rPr>
                <a:t>ODS </a:t>
              </a:r>
              <a:endParaRPr b="0" lang="es-ES" sz="1900" strike="noStrike" u="none">
                <a:solidFill>
                  <a:srgbClr val="000000"/>
                </a:solidFill>
                <a:uFillTx/>
                <a:latin typeface="Arial"/>
              </a:endParaRPr>
            </a:p>
          </p:txBody>
        </p:sp>
      </p:grpSp>
      <p:sp>
        <p:nvSpPr>
          <p:cNvPr id="1153" name="AutoShape 20"/>
          <p:cNvSpPr/>
          <p:nvPr/>
        </p:nvSpPr>
        <p:spPr>
          <a:xfrm>
            <a:off x="861840" y="4457520"/>
            <a:ext cx="16154640" cy="360"/>
          </a:xfrm>
          <a:prstGeom prst="line">
            <a:avLst/>
          </a:prstGeom>
          <a:ln w="28575">
            <a:solidFill>
              <a:srgbClr val="1c5739"/>
            </a:solidFill>
            <a:round/>
          </a:ln>
        </p:spPr>
        <p:style>
          <a:lnRef idx="0"/>
          <a:fillRef idx="0"/>
          <a:effectRef idx="0"/>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grpSp>
        <p:nvGrpSpPr>
          <p:cNvPr id="1154" name="Group 23"/>
          <p:cNvGrpSpPr/>
          <p:nvPr/>
        </p:nvGrpSpPr>
        <p:grpSpPr>
          <a:xfrm>
            <a:off x="13906080" y="3243600"/>
            <a:ext cx="3508560" cy="3065400"/>
            <a:chOff x="13906080" y="3243600"/>
            <a:chExt cx="3508560" cy="3065400"/>
          </a:xfrm>
        </p:grpSpPr>
        <p:sp>
          <p:nvSpPr>
            <p:cNvPr id="1155" name="Freeform 24"/>
            <p:cNvSpPr/>
            <p:nvPr/>
          </p:nvSpPr>
          <p:spPr>
            <a:xfrm>
              <a:off x="14642280" y="3347640"/>
              <a:ext cx="2772360" cy="862560"/>
            </a:xfrm>
            <a:custGeom>
              <a:avLst/>
              <a:gdLst>
                <a:gd name="textAreaLeft" fmla="*/ 0 w 2772360"/>
                <a:gd name="textAreaRight" fmla="*/ 2773800 w 2772360"/>
                <a:gd name="textAreaTop" fmla="*/ 0 h 862560"/>
                <a:gd name="textAreaBottom" fmla="*/ 864360 h 862560"/>
              </a:gdLst>
              <a:ahLst/>
              <a:rect l="textAreaLeft" t="textAreaTop" r="textAreaRight" b="textAreaBottom"/>
              <a:pathLst>
                <a:path w="852834" h="237412">
                  <a:moveTo>
                    <a:pt x="0" y="0"/>
                  </a:moveTo>
                  <a:lnTo>
                    <a:pt x="852834" y="0"/>
                  </a:lnTo>
                  <a:lnTo>
                    <a:pt x="852834"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56" name="TextBox 25"/>
            <p:cNvSpPr/>
            <p:nvPr/>
          </p:nvSpPr>
          <p:spPr>
            <a:xfrm>
              <a:off x="1390608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1" lang="en-US" sz="1900" strike="noStrike" u="none">
                  <a:solidFill>
                    <a:srgbClr val="fdfbfb"/>
                  </a:solidFill>
                  <a:uFillTx/>
                  <a:latin typeface="Source Sans Pro"/>
                  <a:ea typeface="Source Sans Pro"/>
                </a:rPr>
                <a:t>R</a:t>
              </a:r>
              <a:endParaRPr b="0" lang="es-ES" sz="1900" strike="noStrike" u="none">
                <a:solidFill>
                  <a:srgbClr val="000000"/>
                </a:solidFill>
                <a:uFillTx/>
                <a:latin typeface="Arial"/>
              </a:endParaRPr>
            </a:p>
          </p:txBody>
        </p:sp>
      </p:grpSp>
      <p:grpSp>
        <p:nvGrpSpPr>
          <p:cNvPr id="1157" name="Group 26"/>
          <p:cNvGrpSpPr/>
          <p:nvPr/>
        </p:nvGrpSpPr>
        <p:grpSpPr>
          <a:xfrm>
            <a:off x="7978680" y="3243600"/>
            <a:ext cx="2961000" cy="3065400"/>
            <a:chOff x="7978680" y="3243600"/>
            <a:chExt cx="2961000" cy="3065400"/>
          </a:xfrm>
        </p:grpSpPr>
        <p:sp>
          <p:nvSpPr>
            <p:cNvPr id="1158" name="Freeform 27"/>
            <p:cNvSpPr/>
            <p:nvPr/>
          </p:nvSpPr>
          <p:spPr>
            <a:xfrm>
              <a:off x="7978680" y="3347640"/>
              <a:ext cx="2808000" cy="862560"/>
            </a:xfrm>
            <a:custGeom>
              <a:avLst/>
              <a:gdLst>
                <a:gd name="textAreaLeft" fmla="*/ 0 w 2808000"/>
                <a:gd name="textAreaRight" fmla="*/ 2809800 w 2808000"/>
                <a:gd name="textAreaTop" fmla="*/ 0 h 862560"/>
                <a:gd name="textAreaBottom" fmla="*/ 864360 h 862560"/>
              </a:gdLst>
              <a:ahLst/>
              <a:rect l="textAreaLeft" t="textAreaTop" r="textAreaRight" b="textAreaBottom"/>
              <a:pathLst>
                <a:path w="770812" h="237412">
                  <a:moveTo>
                    <a:pt x="0" y="0"/>
                  </a:moveTo>
                  <a:lnTo>
                    <a:pt x="770812" y="0"/>
                  </a:lnTo>
                  <a:lnTo>
                    <a:pt x="770812"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59" name="TextBox 28"/>
            <p:cNvSpPr/>
            <p:nvPr/>
          </p:nvSpPr>
          <p:spPr>
            <a:xfrm>
              <a:off x="797868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1" lang="en-US" sz="1900" strike="noStrike" u="none">
                  <a:solidFill>
                    <a:srgbClr val="fdfbfb"/>
                  </a:solidFill>
                  <a:uFillTx/>
                  <a:latin typeface="Source Sans Pro"/>
                  <a:ea typeface="Source Sans Pro"/>
                </a:rPr>
                <a:t>I</a:t>
              </a:r>
              <a:endParaRPr b="0" lang="es-ES" sz="1900" strike="noStrike" u="none">
                <a:solidFill>
                  <a:srgbClr val="000000"/>
                </a:solidFill>
                <a:uFillTx/>
                <a:latin typeface="Arial"/>
              </a:endParaRPr>
            </a:p>
          </p:txBody>
        </p:sp>
      </p:grpSp>
      <p:sp>
        <p:nvSpPr>
          <p:cNvPr id="1160" name="CuadroTexto 38"/>
          <p:cNvSpPr/>
          <p:nvPr/>
        </p:nvSpPr>
        <p:spPr>
          <a:xfrm>
            <a:off x="460800" y="3579120"/>
            <a:ext cx="120528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ODS</a:t>
            </a:r>
            <a:endParaRPr b="0" lang="es-ES" sz="1800" strike="noStrike" u="none">
              <a:solidFill>
                <a:srgbClr val="000000"/>
              </a:solidFill>
              <a:uFillTx/>
              <a:latin typeface="Arial"/>
            </a:endParaRPr>
          </a:p>
        </p:txBody>
      </p:sp>
      <p:sp>
        <p:nvSpPr>
          <p:cNvPr id="1161" name="CuadroTexto 39"/>
          <p:cNvSpPr/>
          <p:nvPr/>
        </p:nvSpPr>
        <p:spPr>
          <a:xfrm>
            <a:off x="2664360" y="3554280"/>
            <a:ext cx="50601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Acción(es) estratégica (s) </a:t>
            </a:r>
            <a:endParaRPr b="0" lang="es-ES" sz="1800" strike="noStrike" u="none">
              <a:solidFill>
                <a:srgbClr val="000000"/>
              </a:solidFill>
              <a:uFillTx/>
              <a:latin typeface="Arial"/>
            </a:endParaRPr>
          </a:p>
        </p:txBody>
      </p:sp>
      <p:sp>
        <p:nvSpPr>
          <p:cNvPr id="1162" name="CuadroTexto 41"/>
          <p:cNvSpPr/>
          <p:nvPr/>
        </p:nvSpPr>
        <p:spPr>
          <a:xfrm>
            <a:off x="6782400" y="3616560"/>
            <a:ext cx="50601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Indicador (es)</a:t>
            </a:r>
            <a:endParaRPr b="0" lang="es-ES" sz="1800" strike="noStrike" u="none">
              <a:solidFill>
                <a:srgbClr val="000000"/>
              </a:solidFill>
              <a:uFillTx/>
              <a:latin typeface="Arial"/>
            </a:endParaRPr>
          </a:p>
        </p:txBody>
      </p:sp>
      <p:sp>
        <p:nvSpPr>
          <p:cNvPr id="1163" name="CuadroTexto 42"/>
          <p:cNvSpPr/>
          <p:nvPr/>
        </p:nvSpPr>
        <p:spPr>
          <a:xfrm>
            <a:off x="9790920" y="3593160"/>
            <a:ext cx="50601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Plazo / Responsable (s)</a:t>
            </a:r>
            <a:endParaRPr b="0" lang="es-ES" sz="1800" strike="noStrike" u="none">
              <a:solidFill>
                <a:srgbClr val="000000"/>
              </a:solidFill>
              <a:uFillTx/>
              <a:latin typeface="Arial"/>
            </a:endParaRPr>
          </a:p>
        </p:txBody>
      </p:sp>
      <p:sp>
        <p:nvSpPr>
          <p:cNvPr id="1164" name="CuadroTexto 43"/>
          <p:cNvSpPr/>
          <p:nvPr/>
        </p:nvSpPr>
        <p:spPr>
          <a:xfrm>
            <a:off x="14077080" y="3579120"/>
            <a:ext cx="391284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Recursos</a:t>
            </a:r>
            <a:endParaRPr b="0" lang="es-ES" sz="1800" strike="noStrike" u="none">
              <a:solidFill>
                <a:srgbClr val="000000"/>
              </a:solidFill>
              <a:uFillTx/>
              <a:latin typeface="Arial"/>
            </a:endParaRPr>
          </a:p>
        </p:txBody>
      </p:sp>
      <p:sp>
        <p:nvSpPr>
          <p:cNvPr id="1165" name="Marcador de número de diapositiva 16"/>
          <p:cNvSpPr/>
          <p:nvPr/>
        </p:nvSpPr>
        <p:spPr>
          <a:xfrm>
            <a:off x="14897520" y="93135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20123439-76B5-40E4-9018-9BAD1BFC4F8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166" name="Imagen 18" descr="Imagen que contiene Logotipo&#10;&#10;Descripción generada automáticamente"/>
          <p:cNvPicPr/>
          <p:nvPr/>
        </p:nvPicPr>
        <p:blipFill>
          <a:blip r:embed="rId5"/>
          <a:stretch/>
        </p:blipFill>
        <p:spPr>
          <a:xfrm>
            <a:off x="12511440" y="9086040"/>
            <a:ext cx="1565280" cy="653040"/>
          </a:xfrm>
          <a:prstGeom prst="rect">
            <a:avLst/>
          </a:prstGeom>
          <a:noFill/>
          <a:ln w="0">
            <a:noFill/>
          </a:ln>
        </p:spPr>
      </p:pic>
      <p:pic>
        <p:nvPicPr>
          <p:cNvPr id="1167" name="Google Shape;99;p1" descr=""/>
          <p:cNvPicPr/>
          <p:nvPr/>
        </p:nvPicPr>
        <p:blipFill>
          <a:blip r:embed="rId6"/>
          <a:stretch/>
        </p:blipFill>
        <p:spPr>
          <a:xfrm>
            <a:off x="14309640" y="9138240"/>
            <a:ext cx="1685520" cy="600840"/>
          </a:xfrm>
          <a:prstGeom prst="rect">
            <a:avLst/>
          </a:prstGeom>
          <a:noFill/>
          <a:ln w="0">
            <a:noFill/>
          </a:ln>
        </p:spPr>
      </p:pic>
      <p:pic>
        <p:nvPicPr>
          <p:cNvPr id="1168" name="Imagen 12" descr="Imagen que contiene Flecha&#10;&#10;Descripción generada automáticamente"/>
          <p:cNvPicPr/>
          <p:nvPr/>
        </p:nvPicPr>
        <p:blipFill>
          <a:blip r:embed="rId7"/>
          <a:stretch/>
        </p:blipFill>
        <p:spPr>
          <a:xfrm>
            <a:off x="10999800" y="8881560"/>
            <a:ext cx="1265040" cy="906840"/>
          </a:xfrm>
          <a:prstGeom prst="rect">
            <a:avLst/>
          </a:prstGeom>
          <a:noFill/>
          <a:ln w="0">
            <a:noFill/>
          </a:ln>
        </p:spPr>
      </p:pic>
      <p:sp>
        <p:nvSpPr>
          <p:cNvPr id="1169" name="TextBox 35"/>
          <p:cNvSpPr/>
          <p:nvPr/>
        </p:nvSpPr>
        <p:spPr>
          <a:xfrm>
            <a:off x="7908480" y="4687560"/>
            <a:ext cx="2808000" cy="63108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655"/>
              </a:lnSpc>
              <a:buClr>
                <a:srgbClr val="231f20"/>
              </a:buClr>
              <a:buFont typeface="Arial"/>
              <a:buChar char="•"/>
            </a:pPr>
            <a:r>
              <a:rPr b="1" lang="en-US" sz="1200" strike="noStrike" u="none">
                <a:solidFill>
                  <a:srgbClr val="231f20"/>
                </a:solidFill>
                <a:uFillTx/>
                <a:latin typeface="Source Sans Pro"/>
                <a:ea typeface="Source Sans Pro"/>
              </a:rPr>
              <a:t>Nº de acciones de mejora de la accesibilidad en Medina Nogalte realizadas</a:t>
            </a:r>
            <a:endParaRPr b="0" lang="es-ES" sz="1200" strike="noStrike" u="none">
              <a:solidFill>
                <a:srgbClr val="000000"/>
              </a:solidFill>
              <a:uFillTx/>
              <a:latin typeface="Arial"/>
            </a:endParaRPr>
          </a:p>
        </p:txBody>
      </p:sp>
      <p:sp>
        <p:nvSpPr>
          <p:cNvPr id="1170" name="TextBox 36"/>
          <p:cNvSpPr/>
          <p:nvPr/>
        </p:nvSpPr>
        <p:spPr>
          <a:xfrm>
            <a:off x="11018880" y="4644000"/>
            <a:ext cx="280800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Plazo: 2025</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Responsable de oficina de Turismo. Concejalia de Turismo  y contratación.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171" name="TextBox 37"/>
          <p:cNvSpPr/>
          <p:nvPr/>
        </p:nvSpPr>
        <p:spPr>
          <a:xfrm>
            <a:off x="14657760" y="4687560"/>
            <a:ext cx="2808000" cy="105156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Recursos económicos: subvención de la Dirección General, competitividad y Calidad turistica y aportación municipal.  Recursos humanos: Técnicos de ayto y Oficina turismo</a:t>
            </a:r>
            <a:endParaRPr b="0" lang="es-ES" sz="1200" strike="noStrike" u="none">
              <a:solidFill>
                <a:srgbClr val="000000"/>
              </a:solidFill>
              <a:uFillTx/>
              <a:latin typeface="Arial"/>
            </a:endParaRPr>
          </a:p>
        </p:txBody>
      </p:sp>
      <p:sp>
        <p:nvSpPr>
          <p:cNvPr id="1172" name="TextBox 32"/>
          <p:cNvSpPr/>
          <p:nvPr/>
        </p:nvSpPr>
        <p:spPr>
          <a:xfrm>
            <a:off x="2325960" y="4644000"/>
            <a:ext cx="5481360" cy="3973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spcAft>
                <a:spcPts val="799"/>
              </a:spcAft>
            </a:pPr>
            <a:r>
              <a:rPr b="1" lang="es-ES" sz="1200" strike="noStrike" u="none">
                <a:solidFill>
                  <a:srgbClr val="231f20"/>
                </a:solidFill>
                <a:uFillTx/>
                <a:latin typeface="Source Sans Pro"/>
                <a:ea typeface="Source Sans Pro"/>
              </a:rPr>
              <a:t>Mejora de la accesibilidad universal en el Entorno Medina Nogalte, para garantizar que todos los visitantes, independientemente de su discapacidad, puedan acceder al entorno de forma segura, cómoda y autónoma realizando las siguientes  6 acciones: </a:t>
            </a:r>
            <a:endParaRPr b="0" lang="es-ES" sz="1200" strike="noStrike" u="none">
              <a:solidFill>
                <a:srgbClr val="000000"/>
              </a:solidFill>
              <a:uFillTx/>
              <a:latin typeface="Arial"/>
            </a:endParaRPr>
          </a:p>
          <a:p>
            <a:pPr marL="228600" indent="-228600" algn="just" defTabSz="914400">
              <a:lnSpc>
                <a:spcPts val="1655"/>
              </a:lnSpc>
              <a:spcAft>
                <a:spcPts val="799"/>
              </a:spcAft>
              <a:buClr>
                <a:srgbClr val="231f20"/>
              </a:buClr>
              <a:buFont typeface="OpenSymbol"/>
              <a:buAutoNum type="arabicPeriod"/>
            </a:pPr>
            <a:r>
              <a:rPr b="1" lang="es-ES" sz="1200" strike="noStrike" u="none">
                <a:solidFill>
                  <a:srgbClr val="231f20"/>
                </a:solidFill>
                <a:uFillTx/>
                <a:latin typeface="Source Sans Pro"/>
                <a:ea typeface="Source Sans Pro"/>
              </a:rPr>
              <a:t>Renovación de la señalética con incorporación de plano general del entorno, haciéndolo intuitivo y comprensible para personas con discapacidad intelectual. </a:t>
            </a:r>
            <a:endParaRPr b="0" lang="es-ES" sz="1200" strike="noStrike" u="none">
              <a:solidFill>
                <a:srgbClr val="000000"/>
              </a:solidFill>
              <a:uFillTx/>
              <a:latin typeface="Arial"/>
            </a:endParaRPr>
          </a:p>
          <a:p>
            <a:pPr marL="228600" indent="-228600" algn="just" defTabSz="914400">
              <a:lnSpc>
                <a:spcPts val="1655"/>
              </a:lnSpc>
              <a:spcAft>
                <a:spcPts val="799"/>
              </a:spcAft>
              <a:buClr>
                <a:srgbClr val="231f20"/>
              </a:buClr>
              <a:buFont typeface="OpenSymbol"/>
              <a:buAutoNum type="arabicPeriod"/>
            </a:pPr>
            <a:r>
              <a:rPr b="1" lang="es-ES" sz="1200" strike="noStrike" u="none">
                <a:solidFill>
                  <a:srgbClr val="231f20"/>
                </a:solidFill>
                <a:uFillTx/>
                <a:latin typeface="Source Sans Pro"/>
                <a:ea typeface="Source Sans Pro"/>
              </a:rPr>
              <a:t>Señalización en el plano general de las zonas y rutas que son accesibles para las personas con discapacidad  física. </a:t>
            </a:r>
            <a:endParaRPr b="0" lang="es-ES" sz="1200" strike="noStrike" u="none">
              <a:solidFill>
                <a:srgbClr val="000000"/>
              </a:solidFill>
              <a:uFillTx/>
              <a:latin typeface="Arial"/>
            </a:endParaRPr>
          </a:p>
          <a:p>
            <a:pPr marL="228600" indent="-228600" algn="just" defTabSz="914400">
              <a:lnSpc>
                <a:spcPts val="1655"/>
              </a:lnSpc>
              <a:spcAft>
                <a:spcPts val="799"/>
              </a:spcAft>
              <a:buClr>
                <a:srgbClr val="231f20"/>
              </a:buClr>
              <a:buFont typeface="OpenSymbol"/>
              <a:buAutoNum type="arabicPeriod"/>
            </a:pPr>
            <a:r>
              <a:rPr b="1" lang="es-ES" sz="1200" strike="noStrike" u="none">
                <a:solidFill>
                  <a:srgbClr val="231f20"/>
                </a:solidFill>
                <a:uFillTx/>
                <a:latin typeface="Source Sans Pro"/>
                <a:ea typeface="Source Sans Pro"/>
              </a:rPr>
              <a:t> </a:t>
            </a:r>
            <a:r>
              <a:rPr b="1" lang="es-ES" sz="1200" strike="noStrike" u="none">
                <a:solidFill>
                  <a:srgbClr val="231f20"/>
                </a:solidFill>
                <a:uFillTx/>
                <a:latin typeface="Source Sans Pro"/>
                <a:ea typeface="Source Sans Pro"/>
              </a:rPr>
              <a:t>Incorporación de placas en los aseos con Braille y pictogramas. </a:t>
            </a:r>
            <a:endParaRPr b="0" lang="es-ES" sz="1200" strike="noStrike" u="none">
              <a:solidFill>
                <a:srgbClr val="000000"/>
              </a:solidFill>
              <a:uFillTx/>
              <a:latin typeface="Arial"/>
            </a:endParaRPr>
          </a:p>
          <a:p>
            <a:pPr marL="228600" indent="-228600" algn="just" defTabSz="914400">
              <a:lnSpc>
                <a:spcPts val="1655"/>
              </a:lnSpc>
              <a:spcAft>
                <a:spcPts val="799"/>
              </a:spcAft>
              <a:buClr>
                <a:srgbClr val="231f20"/>
              </a:buClr>
              <a:buFont typeface="OpenSymbol"/>
              <a:buAutoNum type="arabicPeriod"/>
            </a:pPr>
            <a:r>
              <a:rPr b="1" lang="es-ES" sz="1200" strike="noStrike" u="none">
                <a:solidFill>
                  <a:srgbClr val="231f20"/>
                </a:solidFill>
                <a:uFillTx/>
                <a:latin typeface="Source Sans Pro"/>
                <a:ea typeface="Source Sans Pro"/>
              </a:rPr>
              <a:t>Adaptación total de los aseos para personas con movilidad reducida. </a:t>
            </a:r>
            <a:endParaRPr b="0" lang="es-ES" sz="1200" strike="noStrike" u="none">
              <a:solidFill>
                <a:srgbClr val="000000"/>
              </a:solidFill>
              <a:uFillTx/>
              <a:latin typeface="Arial"/>
            </a:endParaRPr>
          </a:p>
          <a:p>
            <a:pPr marL="228600" indent="-228600" algn="just" defTabSz="914400">
              <a:lnSpc>
                <a:spcPts val="1655"/>
              </a:lnSpc>
              <a:spcAft>
                <a:spcPts val="799"/>
              </a:spcAft>
              <a:buClr>
                <a:srgbClr val="231f20"/>
              </a:buClr>
              <a:buFont typeface="OpenSymbol"/>
              <a:buAutoNum type="arabicPeriod"/>
            </a:pPr>
            <a:r>
              <a:rPr b="1" lang="es-ES" sz="1200" strike="noStrike" u="none">
                <a:solidFill>
                  <a:srgbClr val="231f20"/>
                </a:solidFill>
                <a:uFillTx/>
                <a:latin typeface="Source Sans Pro"/>
                <a:ea typeface="Source Sans Pro"/>
              </a:rPr>
              <a:t>Adaptación de la información en la cartelería de las casas cueva a una “signoguía”, consistente en una serie de videos en lengua de signos española y subtitulado, a los que se podrá acceder con código QR. </a:t>
            </a:r>
            <a:endParaRPr b="0" lang="es-ES" sz="1200" strike="noStrike" u="none">
              <a:solidFill>
                <a:srgbClr val="000000"/>
              </a:solidFill>
              <a:uFillTx/>
              <a:latin typeface="Arial"/>
            </a:endParaRPr>
          </a:p>
          <a:p>
            <a:pPr marL="228600" indent="-228600" algn="just" defTabSz="914400">
              <a:lnSpc>
                <a:spcPts val="1655"/>
              </a:lnSpc>
              <a:spcAft>
                <a:spcPts val="799"/>
              </a:spcAft>
              <a:buClr>
                <a:srgbClr val="231f20"/>
              </a:buClr>
              <a:buFont typeface="OpenSymbol"/>
              <a:buAutoNum type="arabicPeriod"/>
            </a:pPr>
            <a:r>
              <a:rPr b="1" lang="es-ES" sz="1200" strike="noStrike" u="none">
                <a:solidFill>
                  <a:srgbClr val="231f20"/>
                </a:solidFill>
                <a:uFillTx/>
                <a:latin typeface="Source Sans Pro"/>
                <a:ea typeface="Source Sans Pro"/>
              </a:rPr>
              <a:t>Adaptación de audiovisuales que se proyectan durante las visitas a las casas cueva, subtitulación y adaptación a lengua de signos española.</a:t>
            </a:r>
            <a:endParaRPr b="0" lang="es-ES" sz="1200" strike="noStrike" u="none">
              <a:solidFill>
                <a:srgbClr val="000000"/>
              </a:solidFill>
              <a:uFillTx/>
              <a:latin typeface="Arial"/>
            </a:endParaRPr>
          </a:p>
        </p:txBody>
      </p:sp>
      <p:pic>
        <p:nvPicPr>
          <p:cNvPr id="1173" name="Imagen 1087" descr=""/>
          <p:cNvPicPr/>
          <p:nvPr/>
        </p:nvPicPr>
        <p:blipFill>
          <a:blip r:embed="rId8"/>
          <a:stretch/>
        </p:blipFill>
        <p:spPr>
          <a:xfrm>
            <a:off x="444600" y="4633920"/>
            <a:ext cx="1079280" cy="1078920"/>
          </a:xfrm>
          <a:prstGeom prst="rect">
            <a:avLst/>
          </a:prstGeom>
          <a:noFill/>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4" name="Picture 2" descr=""/>
          <p:cNvPicPr/>
          <p:nvPr/>
        </p:nvPicPr>
        <p:blipFill>
          <a:blip r:embed="rId1"/>
          <a:srcRect l="0" t="21891" r="0" b="21891"/>
          <a:stretch/>
        </p:blipFill>
        <p:spPr>
          <a:xfrm rot="10800000">
            <a:off x="170640" y="-58320"/>
            <a:ext cx="18284760" cy="10283760"/>
          </a:xfrm>
          <a:prstGeom prst="rect">
            <a:avLst/>
          </a:prstGeom>
          <a:noFill/>
          <a:ln w="0">
            <a:noFill/>
          </a:ln>
        </p:spPr>
      </p:pic>
      <p:grpSp>
        <p:nvGrpSpPr>
          <p:cNvPr id="1175" name="Group 3"/>
          <p:cNvGrpSpPr/>
          <p:nvPr/>
        </p:nvGrpSpPr>
        <p:grpSpPr>
          <a:xfrm>
            <a:off x="0" y="-72360"/>
            <a:ext cx="18284760" cy="3155400"/>
            <a:chOff x="0" y="-72360"/>
            <a:chExt cx="18284760" cy="3155400"/>
          </a:xfrm>
        </p:grpSpPr>
        <p:sp>
          <p:nvSpPr>
            <p:cNvPr id="1176" name="Freeform 4"/>
            <p:cNvSpPr/>
            <p:nvPr/>
          </p:nvSpPr>
          <p:spPr>
            <a:xfrm>
              <a:off x="0" y="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77" name="TextBox 5"/>
            <p:cNvSpPr/>
            <p:nvPr/>
          </p:nvSpPr>
          <p:spPr>
            <a:xfrm>
              <a:off x="0" y="-723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1178" name="TextBox 6"/>
          <p:cNvSpPr/>
          <p:nvPr/>
        </p:nvSpPr>
        <p:spPr>
          <a:xfrm>
            <a:off x="3929400" y="1207080"/>
            <a:ext cx="9489240" cy="148860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5. Plan de sostenibilidad </a:t>
            </a:r>
            <a:endParaRPr b="0" lang="es-ES" sz="5920" strike="noStrike" u="none">
              <a:solidFill>
                <a:srgbClr val="000000"/>
              </a:solidFill>
              <a:uFillTx/>
              <a:latin typeface="Arial"/>
            </a:endParaRPr>
          </a:p>
        </p:txBody>
      </p:sp>
      <p:sp>
        <p:nvSpPr>
          <p:cNvPr id="1179" name="Freeform 7"/>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80" name="Freeform 8"/>
          <p:cNvSpPr/>
          <p:nvPr/>
        </p:nvSpPr>
        <p:spPr>
          <a:xfrm>
            <a:off x="-1041120" y="93632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81" name="Freeform 9"/>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182" name="Freeform 11"/>
          <p:cNvSpPr/>
          <p:nvPr/>
        </p:nvSpPr>
        <p:spPr>
          <a:xfrm>
            <a:off x="2947320" y="3347640"/>
            <a:ext cx="4847040" cy="862560"/>
          </a:xfrm>
          <a:custGeom>
            <a:avLst/>
            <a:gdLst>
              <a:gd name="textAreaLeft" fmla="*/ 0 w 4847040"/>
              <a:gd name="textAreaRight" fmla="*/ 4848840 w 4847040"/>
              <a:gd name="textAreaTop" fmla="*/ 0 h 862560"/>
              <a:gd name="textAreaBottom" fmla="*/ 864360 h 862560"/>
            </a:gdLst>
            <a:ahLst/>
            <a:rect l="textAreaLeft" t="textAreaTop" r="textAreaRight" b="textAreaBottom"/>
            <a:pathLst>
              <a:path w="1329949" h="237412">
                <a:moveTo>
                  <a:pt x="0" y="0"/>
                </a:moveTo>
                <a:lnTo>
                  <a:pt x="1329949" y="0"/>
                </a:lnTo>
                <a:lnTo>
                  <a:pt x="1329949"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83" name="Freeform 14"/>
          <p:cNvSpPr/>
          <p:nvPr/>
        </p:nvSpPr>
        <p:spPr>
          <a:xfrm>
            <a:off x="11186640" y="3347640"/>
            <a:ext cx="2808000" cy="862560"/>
          </a:xfrm>
          <a:custGeom>
            <a:avLst/>
            <a:gdLst>
              <a:gd name="textAreaLeft" fmla="*/ 0 w 2808000"/>
              <a:gd name="textAreaRight" fmla="*/ 2809800 w 2808000"/>
              <a:gd name="textAreaTop" fmla="*/ 0 h 862560"/>
              <a:gd name="textAreaBottom" fmla="*/ 864360 h 862560"/>
            </a:gdLst>
            <a:ahLst/>
            <a:rect l="textAreaLeft" t="textAreaTop" r="textAreaRight" b="textAreaBottom"/>
            <a:pathLst>
              <a:path w="770812" h="237412">
                <a:moveTo>
                  <a:pt x="0" y="0"/>
                </a:moveTo>
                <a:lnTo>
                  <a:pt x="770812" y="0"/>
                </a:lnTo>
                <a:lnTo>
                  <a:pt x="770812"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nvGrpSpPr>
          <p:cNvPr id="1184" name="Group 16"/>
          <p:cNvGrpSpPr/>
          <p:nvPr/>
        </p:nvGrpSpPr>
        <p:grpSpPr>
          <a:xfrm>
            <a:off x="862200" y="3243600"/>
            <a:ext cx="2961000" cy="3065400"/>
            <a:chOff x="862200" y="3243600"/>
            <a:chExt cx="2961000" cy="3065400"/>
          </a:xfrm>
        </p:grpSpPr>
        <p:sp>
          <p:nvSpPr>
            <p:cNvPr id="1185" name="Freeform 17"/>
            <p:cNvSpPr/>
            <p:nvPr/>
          </p:nvSpPr>
          <p:spPr>
            <a:xfrm>
              <a:off x="862200" y="3347640"/>
              <a:ext cx="1900080" cy="862560"/>
            </a:xfrm>
            <a:custGeom>
              <a:avLst/>
              <a:gdLst>
                <a:gd name="textAreaLeft" fmla="*/ 0 w 1900080"/>
                <a:gd name="textAreaRight" fmla="*/ 1901880 w 1900080"/>
                <a:gd name="textAreaTop" fmla="*/ 0 h 862560"/>
                <a:gd name="textAreaBottom" fmla="*/ 864360 h 862560"/>
              </a:gdLst>
              <a:ahLst/>
              <a:rect l="textAreaLeft" t="textAreaTop" r="textAreaRight" b="textAreaBottom"/>
              <a:pathLst>
                <a:path w="521877" h="237412">
                  <a:moveTo>
                    <a:pt x="0" y="0"/>
                  </a:moveTo>
                  <a:lnTo>
                    <a:pt x="521877" y="0"/>
                  </a:lnTo>
                  <a:lnTo>
                    <a:pt x="521877"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86" name="TextBox 18"/>
            <p:cNvSpPr/>
            <p:nvPr/>
          </p:nvSpPr>
          <p:spPr>
            <a:xfrm>
              <a:off x="86220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tabLst>
                  <a:tab algn="l" pos="0"/>
                </a:tabLst>
              </a:pPr>
              <a:r>
                <a:rPr b="1" lang="en-US" sz="1900" strike="noStrike" u="none">
                  <a:solidFill>
                    <a:srgbClr val="fdfbfb"/>
                  </a:solidFill>
                  <a:uFillTx/>
                  <a:latin typeface="Source Sans Pro"/>
                  <a:ea typeface="Source Sans Pro"/>
                </a:rPr>
                <a:t>ODS </a:t>
              </a:r>
              <a:endParaRPr b="0" lang="es-ES" sz="1900" strike="noStrike" u="none">
                <a:solidFill>
                  <a:srgbClr val="000000"/>
                </a:solidFill>
                <a:uFillTx/>
                <a:latin typeface="Arial"/>
              </a:endParaRPr>
            </a:p>
          </p:txBody>
        </p:sp>
      </p:grpSp>
      <p:sp>
        <p:nvSpPr>
          <p:cNvPr id="1187" name="AutoShape 19"/>
          <p:cNvSpPr/>
          <p:nvPr/>
        </p:nvSpPr>
        <p:spPr>
          <a:xfrm flipV="1">
            <a:off x="861840" y="442584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sp>
        <p:nvSpPr>
          <p:cNvPr id="1188" name="AutoShape 20"/>
          <p:cNvSpPr/>
          <p:nvPr/>
        </p:nvSpPr>
        <p:spPr>
          <a:xfrm>
            <a:off x="900000" y="5718240"/>
            <a:ext cx="16154640" cy="360"/>
          </a:xfrm>
          <a:prstGeom prst="line">
            <a:avLst/>
          </a:prstGeom>
          <a:ln w="28575">
            <a:solidFill>
              <a:srgbClr val="1c5739"/>
            </a:solidFill>
            <a:round/>
          </a:ln>
        </p:spPr>
        <p:style>
          <a:lnRef idx="0"/>
          <a:fillRef idx="0"/>
          <a:effectRef idx="0"/>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sp>
        <p:nvSpPr>
          <p:cNvPr id="1189" name="AutoShape 21"/>
          <p:cNvSpPr/>
          <p:nvPr/>
        </p:nvSpPr>
        <p:spPr>
          <a:xfrm>
            <a:off x="900000" y="8787600"/>
            <a:ext cx="16154640" cy="32400"/>
          </a:xfrm>
          <a:prstGeom prst="line">
            <a:avLst/>
          </a:prstGeom>
          <a:ln w="28575">
            <a:solidFill>
              <a:srgbClr val="1c5739"/>
            </a:solidFill>
            <a:round/>
          </a:ln>
        </p:spPr>
        <p:style>
          <a:lnRef idx="0"/>
          <a:fillRef idx="0"/>
          <a:effectRef idx="0"/>
          <a:fontRef idx="minor"/>
        </p:style>
        <p:txBody>
          <a:bodyPr lIns="90000" rIns="90000" tIns="-12600" bIns="-12600" anchor="t" anchorCtr="1">
            <a:noAutofit/>
          </a:bodyPr>
          <a:p>
            <a:endParaRPr b="0" lang="es-ES" sz="1800" strike="noStrike" u="none">
              <a:solidFill>
                <a:srgbClr val="000000"/>
              </a:solidFill>
              <a:uFillTx/>
              <a:latin typeface="Arial"/>
              <a:ea typeface="DejaVu Sans"/>
            </a:endParaRPr>
          </a:p>
        </p:txBody>
      </p:sp>
      <p:grpSp>
        <p:nvGrpSpPr>
          <p:cNvPr id="1190" name="Group 23"/>
          <p:cNvGrpSpPr/>
          <p:nvPr/>
        </p:nvGrpSpPr>
        <p:grpSpPr>
          <a:xfrm>
            <a:off x="14158080" y="3243600"/>
            <a:ext cx="3107160" cy="3065400"/>
            <a:chOff x="14158080" y="3243600"/>
            <a:chExt cx="3107160" cy="3065400"/>
          </a:xfrm>
        </p:grpSpPr>
        <p:sp>
          <p:nvSpPr>
            <p:cNvPr id="1191" name="Freeform 24"/>
            <p:cNvSpPr/>
            <p:nvPr/>
          </p:nvSpPr>
          <p:spPr>
            <a:xfrm>
              <a:off x="14158080" y="3347640"/>
              <a:ext cx="3107160" cy="862560"/>
            </a:xfrm>
            <a:custGeom>
              <a:avLst/>
              <a:gdLst>
                <a:gd name="textAreaLeft" fmla="*/ 0 w 3107160"/>
                <a:gd name="textAreaRight" fmla="*/ 3108960 w 3107160"/>
                <a:gd name="textAreaTop" fmla="*/ 0 h 862560"/>
                <a:gd name="textAreaBottom" fmla="*/ 864360 h 862560"/>
              </a:gdLst>
              <a:ahLst/>
              <a:rect l="textAreaLeft" t="textAreaTop" r="textAreaRight" b="textAreaBottom"/>
              <a:pathLst>
                <a:path w="852834" h="237412">
                  <a:moveTo>
                    <a:pt x="0" y="0"/>
                  </a:moveTo>
                  <a:lnTo>
                    <a:pt x="852834" y="0"/>
                  </a:lnTo>
                  <a:lnTo>
                    <a:pt x="852834"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92" name="TextBox 25"/>
            <p:cNvSpPr/>
            <p:nvPr/>
          </p:nvSpPr>
          <p:spPr>
            <a:xfrm>
              <a:off x="1415808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1" lang="en-US" sz="1900" strike="noStrike" u="none">
                  <a:solidFill>
                    <a:srgbClr val="fdfbfb"/>
                  </a:solidFill>
                  <a:uFillTx/>
                  <a:latin typeface="Source Sans Pro"/>
                  <a:ea typeface="Source Sans Pro"/>
                </a:rPr>
                <a:t>Recursos</a:t>
              </a:r>
              <a:endParaRPr b="0" lang="es-ES" sz="1900" strike="noStrike" u="none">
                <a:solidFill>
                  <a:srgbClr val="000000"/>
                </a:solidFill>
                <a:uFillTx/>
                <a:latin typeface="Arial"/>
              </a:endParaRPr>
            </a:p>
          </p:txBody>
        </p:sp>
      </p:grpSp>
      <p:grpSp>
        <p:nvGrpSpPr>
          <p:cNvPr id="1193" name="Group 26"/>
          <p:cNvGrpSpPr/>
          <p:nvPr/>
        </p:nvGrpSpPr>
        <p:grpSpPr>
          <a:xfrm>
            <a:off x="7978680" y="3243600"/>
            <a:ext cx="3059640" cy="3065400"/>
            <a:chOff x="7978680" y="3243600"/>
            <a:chExt cx="3059640" cy="3065400"/>
          </a:xfrm>
        </p:grpSpPr>
        <p:sp>
          <p:nvSpPr>
            <p:cNvPr id="1194" name="Freeform 27"/>
            <p:cNvSpPr/>
            <p:nvPr/>
          </p:nvSpPr>
          <p:spPr>
            <a:xfrm>
              <a:off x="8230320" y="3326760"/>
              <a:ext cx="2808000" cy="862560"/>
            </a:xfrm>
            <a:custGeom>
              <a:avLst/>
              <a:gdLst>
                <a:gd name="textAreaLeft" fmla="*/ 0 w 2808000"/>
                <a:gd name="textAreaRight" fmla="*/ 2809800 w 2808000"/>
                <a:gd name="textAreaTop" fmla="*/ 0 h 862560"/>
                <a:gd name="textAreaBottom" fmla="*/ 864360 h 862560"/>
              </a:gdLst>
              <a:ahLst/>
              <a:rect l="textAreaLeft" t="textAreaTop" r="textAreaRight" b="textAreaBottom"/>
              <a:pathLst>
                <a:path w="770812" h="237412">
                  <a:moveTo>
                    <a:pt x="0" y="0"/>
                  </a:moveTo>
                  <a:lnTo>
                    <a:pt x="770812" y="0"/>
                  </a:lnTo>
                  <a:lnTo>
                    <a:pt x="770812" y="237412"/>
                  </a:lnTo>
                  <a:lnTo>
                    <a:pt x="0" y="23741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195" name="TextBox 28"/>
            <p:cNvSpPr/>
            <p:nvPr/>
          </p:nvSpPr>
          <p:spPr>
            <a:xfrm>
              <a:off x="7978680" y="3243600"/>
              <a:ext cx="2961000" cy="3065400"/>
            </a:xfrm>
            <a:prstGeom prst="rect">
              <a:avLst/>
            </a:prstGeom>
            <a:noFill/>
            <a:ln w="0">
              <a:noFill/>
            </a:ln>
          </p:spPr>
          <p:style>
            <a:lnRef idx="0"/>
            <a:fillRef idx="0"/>
            <a:effectRef idx="0"/>
            <a:fontRef idx="minor"/>
          </p:style>
          <p:txBody>
            <a:bodyPr lIns="88920" rIns="88920" tIns="88920" bIns="88920" anchor="ctr">
              <a:noAutofit/>
            </a:bodyPr>
            <a:p>
              <a:pPr algn="ctr" defTabSz="914400">
                <a:lnSpc>
                  <a:spcPts val="2659"/>
                </a:lnSpc>
              </a:pPr>
              <a:r>
                <a:rPr b="1" lang="en-US" sz="1900" strike="noStrike" u="none">
                  <a:solidFill>
                    <a:srgbClr val="fdfbfb"/>
                  </a:solidFill>
                  <a:uFillTx/>
                  <a:latin typeface="Source Sans Pro"/>
                  <a:ea typeface="Source Sans Pro"/>
                </a:rPr>
                <a:t>Indicador (es)</a:t>
              </a:r>
              <a:endParaRPr b="0" lang="es-ES" sz="1900" strike="noStrike" u="none">
                <a:solidFill>
                  <a:srgbClr val="000000"/>
                </a:solidFill>
                <a:uFillTx/>
                <a:latin typeface="Arial"/>
              </a:endParaRPr>
            </a:p>
          </p:txBody>
        </p:sp>
      </p:grpSp>
      <p:sp>
        <p:nvSpPr>
          <p:cNvPr id="1196" name="TextBox 35"/>
          <p:cNvSpPr/>
          <p:nvPr/>
        </p:nvSpPr>
        <p:spPr>
          <a:xfrm>
            <a:off x="8100000" y="4652280"/>
            <a:ext cx="2698920" cy="63108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655"/>
              </a:lnSpc>
              <a:buClr>
                <a:srgbClr val="231f20"/>
              </a:buClr>
              <a:buFont typeface="Arial"/>
              <a:buChar char="•"/>
            </a:pPr>
            <a:r>
              <a:rPr b="1" lang="es-ES" sz="1200" strike="noStrike" u="none">
                <a:solidFill>
                  <a:srgbClr val="231f20"/>
                </a:solidFill>
                <a:uFillTx/>
                <a:latin typeface="Source Sans Pro"/>
                <a:ea typeface="Source Sans Pro"/>
              </a:rPr>
              <a:t>Nº de tipos de acciones de difusión planificadas  y ejecutadas </a:t>
            </a:r>
            <a:endParaRPr b="0" lang="es-ES" sz="1200" strike="noStrike" u="none">
              <a:solidFill>
                <a:srgbClr val="000000"/>
              </a:solidFill>
              <a:uFillTx/>
              <a:latin typeface="Arial"/>
            </a:endParaRPr>
          </a:p>
          <a:p>
            <a:pPr marL="457200" algn="just" defTabSz="914400">
              <a:lnSpc>
                <a:spcPts val="1655"/>
              </a:lnSpc>
            </a:pPr>
            <a:endParaRPr b="0" lang="es-ES" sz="1200" strike="noStrike" u="none">
              <a:solidFill>
                <a:srgbClr val="000000"/>
              </a:solidFill>
              <a:uFillTx/>
              <a:latin typeface="Arial"/>
            </a:endParaRPr>
          </a:p>
        </p:txBody>
      </p:sp>
      <p:sp>
        <p:nvSpPr>
          <p:cNvPr id="1197" name="TextBox 36"/>
          <p:cNvSpPr/>
          <p:nvPr/>
        </p:nvSpPr>
        <p:spPr>
          <a:xfrm>
            <a:off x="11231280" y="4644360"/>
            <a:ext cx="280800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Plazo: 2025</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Responsable: Responsable de oficina de Turismo.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198" name="TextBox 37"/>
          <p:cNvSpPr/>
          <p:nvPr/>
        </p:nvSpPr>
        <p:spPr>
          <a:xfrm>
            <a:off x="14202720" y="4652280"/>
            <a:ext cx="2808000" cy="105156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Material del ITREM.</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Recursos humanos: Responsable de oficina  y Técnico área de informática del Ayto.</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	</a:t>
            </a:r>
            <a:endParaRPr b="0" lang="es-ES" sz="1200" strike="noStrike" u="none">
              <a:solidFill>
                <a:srgbClr val="000000"/>
              </a:solidFill>
              <a:uFillTx/>
              <a:latin typeface="Arial"/>
            </a:endParaRPr>
          </a:p>
        </p:txBody>
      </p:sp>
      <p:sp>
        <p:nvSpPr>
          <p:cNvPr id="1199" name="CuadroTexto 38"/>
          <p:cNvSpPr/>
          <p:nvPr/>
        </p:nvSpPr>
        <p:spPr>
          <a:xfrm>
            <a:off x="1209600" y="3554280"/>
            <a:ext cx="120528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ODS</a:t>
            </a:r>
            <a:endParaRPr b="0" lang="es-ES" sz="1800" strike="noStrike" u="none">
              <a:solidFill>
                <a:srgbClr val="000000"/>
              </a:solidFill>
              <a:uFillTx/>
              <a:latin typeface="Arial"/>
            </a:endParaRPr>
          </a:p>
        </p:txBody>
      </p:sp>
      <p:sp>
        <p:nvSpPr>
          <p:cNvPr id="1200" name="CuadroTexto 39"/>
          <p:cNvSpPr/>
          <p:nvPr/>
        </p:nvSpPr>
        <p:spPr>
          <a:xfrm>
            <a:off x="2664360" y="3554280"/>
            <a:ext cx="50601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Acción(es) estratégica (s) </a:t>
            </a:r>
            <a:endParaRPr b="0" lang="es-ES" sz="1800" strike="noStrike" u="none">
              <a:solidFill>
                <a:srgbClr val="000000"/>
              </a:solidFill>
              <a:uFillTx/>
              <a:latin typeface="Arial"/>
            </a:endParaRPr>
          </a:p>
        </p:txBody>
      </p:sp>
      <p:sp>
        <p:nvSpPr>
          <p:cNvPr id="1201" name="CuadroTexto 41"/>
          <p:cNvSpPr/>
          <p:nvPr/>
        </p:nvSpPr>
        <p:spPr>
          <a:xfrm>
            <a:off x="6782400" y="3616560"/>
            <a:ext cx="50601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Indicador (es)</a:t>
            </a:r>
            <a:endParaRPr b="0" lang="es-ES" sz="1800" strike="noStrike" u="none">
              <a:solidFill>
                <a:srgbClr val="000000"/>
              </a:solidFill>
              <a:uFillTx/>
              <a:latin typeface="Arial"/>
            </a:endParaRPr>
          </a:p>
        </p:txBody>
      </p:sp>
      <p:sp>
        <p:nvSpPr>
          <p:cNvPr id="1202" name="CuadroTexto 42"/>
          <p:cNvSpPr/>
          <p:nvPr/>
        </p:nvSpPr>
        <p:spPr>
          <a:xfrm>
            <a:off x="10515600" y="3591000"/>
            <a:ext cx="433548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Plazo / Responsable (s)</a:t>
            </a:r>
            <a:endParaRPr b="0" lang="es-ES" sz="1800" strike="noStrike" u="none">
              <a:solidFill>
                <a:srgbClr val="000000"/>
              </a:solidFill>
              <a:uFillTx/>
              <a:latin typeface="Arial"/>
            </a:endParaRPr>
          </a:p>
        </p:txBody>
      </p:sp>
      <p:sp>
        <p:nvSpPr>
          <p:cNvPr id="1203" name="CuadroTexto 43"/>
          <p:cNvSpPr/>
          <p:nvPr/>
        </p:nvSpPr>
        <p:spPr>
          <a:xfrm>
            <a:off x="12929760" y="3624120"/>
            <a:ext cx="506016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800" strike="noStrike" u="none">
                <a:solidFill>
                  <a:srgbClr val="ffffff"/>
                </a:solidFill>
                <a:uFillTx/>
                <a:latin typeface="Source Sans Pro"/>
                <a:ea typeface="Source Sans Pro"/>
              </a:rPr>
              <a:t>Recursos</a:t>
            </a:r>
            <a:endParaRPr b="0" lang="es-ES" sz="1800" strike="noStrike" u="none">
              <a:solidFill>
                <a:srgbClr val="000000"/>
              </a:solidFill>
              <a:uFillTx/>
              <a:latin typeface="Arial"/>
            </a:endParaRPr>
          </a:p>
        </p:txBody>
      </p:sp>
      <p:sp>
        <p:nvSpPr>
          <p:cNvPr id="1204" name="Marcador de número de diapositiva 16"/>
          <p:cNvSpPr/>
          <p:nvPr/>
        </p:nvSpPr>
        <p:spPr>
          <a:xfrm>
            <a:off x="14897520" y="93135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3E6E0ED5-3D9F-4506-92E6-4E38FB132C80}"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205" name="Imagen 18" descr="Imagen que contiene Logotipo&#10;&#10;Descripción generada automáticamente"/>
          <p:cNvPicPr/>
          <p:nvPr/>
        </p:nvPicPr>
        <p:blipFill>
          <a:blip r:embed="rId5"/>
          <a:stretch/>
        </p:blipFill>
        <p:spPr>
          <a:xfrm>
            <a:off x="12511440" y="9086040"/>
            <a:ext cx="1565280" cy="653040"/>
          </a:xfrm>
          <a:prstGeom prst="rect">
            <a:avLst/>
          </a:prstGeom>
          <a:noFill/>
          <a:ln w="0">
            <a:noFill/>
          </a:ln>
        </p:spPr>
      </p:pic>
      <p:pic>
        <p:nvPicPr>
          <p:cNvPr id="1206" name="Google Shape;99;p1" descr=""/>
          <p:cNvPicPr/>
          <p:nvPr/>
        </p:nvPicPr>
        <p:blipFill>
          <a:blip r:embed="rId6"/>
          <a:stretch/>
        </p:blipFill>
        <p:spPr>
          <a:xfrm>
            <a:off x="14309640" y="9138240"/>
            <a:ext cx="1685520" cy="600840"/>
          </a:xfrm>
          <a:prstGeom prst="rect">
            <a:avLst/>
          </a:prstGeom>
          <a:noFill/>
          <a:ln w="0">
            <a:noFill/>
          </a:ln>
        </p:spPr>
      </p:pic>
      <p:sp>
        <p:nvSpPr>
          <p:cNvPr id="1207" name="TextBox 32"/>
          <p:cNvSpPr/>
          <p:nvPr/>
        </p:nvSpPr>
        <p:spPr>
          <a:xfrm>
            <a:off x="2520000" y="4652280"/>
            <a:ext cx="5219280" cy="941400"/>
          </a:xfrm>
          <a:prstGeom prst="rect">
            <a:avLst/>
          </a:prstGeom>
          <a:noFill/>
          <a:ln w="0">
            <a:noFill/>
          </a:ln>
        </p:spPr>
        <p:style>
          <a:lnRef idx="0"/>
          <a:fillRef idx="0"/>
          <a:effectRef idx="0"/>
          <a:fontRef idx="minor"/>
        </p:style>
        <p:txBody>
          <a:bodyPr lIns="0" rIns="0" tIns="0" bIns="0" anchor="t">
            <a:spAutoFit/>
          </a:bodyPr>
          <a:p>
            <a:pPr marL="457200" algn="just" defTabSz="914400">
              <a:lnSpc>
                <a:spcPct val="100000"/>
              </a:lnSpc>
              <a:spcBef>
                <a:spcPts val="601"/>
              </a:spcBef>
            </a:pPr>
            <a:r>
              <a:rPr b="1" lang="es-ES" sz="1200" strike="noStrike" u="none">
                <a:solidFill>
                  <a:srgbClr val="000000"/>
                </a:solidFill>
                <a:uFillTx/>
                <a:latin typeface="Source Sans Pro"/>
                <a:ea typeface="Source Sans Pro"/>
              </a:rPr>
              <a:t>Promover valores éticos y sostenibles en el consumo de producto/servicios turísticos a través de la Difusión del Manual del Turista Responsable mediante cartelería expuesta en la Oficina de Turismo y en soporte digital en la web de turismo local.</a:t>
            </a:r>
            <a:endParaRPr b="0" lang="es-ES" sz="1200" strike="noStrike" u="none">
              <a:solidFill>
                <a:srgbClr val="000000"/>
              </a:solidFill>
              <a:uFillTx/>
              <a:latin typeface="Arial"/>
            </a:endParaRPr>
          </a:p>
          <a:p>
            <a:pPr marL="457200" algn="just" defTabSz="914400">
              <a:lnSpc>
                <a:spcPts val="1655"/>
              </a:lnSpc>
            </a:pPr>
            <a:endParaRPr b="0" lang="es-ES" sz="1200" strike="noStrike" u="none">
              <a:solidFill>
                <a:srgbClr val="000000"/>
              </a:solidFill>
              <a:uFillTx/>
              <a:latin typeface="Arial"/>
            </a:endParaRPr>
          </a:p>
        </p:txBody>
      </p:sp>
      <p:pic>
        <p:nvPicPr>
          <p:cNvPr id="1208" name="Imagen 12" descr="Imagen que contiene Flecha&#10;&#10;Descripción generada automáticamente"/>
          <p:cNvPicPr/>
          <p:nvPr/>
        </p:nvPicPr>
        <p:blipFill>
          <a:blip r:embed="rId7"/>
          <a:stretch/>
        </p:blipFill>
        <p:spPr>
          <a:xfrm>
            <a:off x="10999800" y="8881560"/>
            <a:ext cx="1265040" cy="906840"/>
          </a:xfrm>
          <a:prstGeom prst="rect">
            <a:avLst/>
          </a:prstGeom>
          <a:noFill/>
          <a:ln w="0">
            <a:noFill/>
          </a:ln>
        </p:spPr>
      </p:pic>
      <p:sp>
        <p:nvSpPr>
          <p:cNvPr id="1209" name="Freeform 44"/>
          <p:cNvSpPr/>
          <p:nvPr/>
        </p:nvSpPr>
        <p:spPr>
          <a:xfrm>
            <a:off x="1260000" y="4596480"/>
            <a:ext cx="968400" cy="974160"/>
          </a:xfrm>
          <a:custGeom>
            <a:avLst/>
            <a:gdLst>
              <a:gd name="textAreaLeft" fmla="*/ 0 w 968400"/>
              <a:gd name="textAreaRight" fmla="*/ 969480 w 968400"/>
              <a:gd name="textAreaTop" fmla="*/ 0 h 974160"/>
              <a:gd name="textAreaBottom" fmla="*/ 974880 h 97416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8"/>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10" name="AutoShape 2"/>
          <p:cNvSpPr/>
          <p:nvPr/>
        </p:nvSpPr>
        <p:spPr>
          <a:xfrm>
            <a:off x="961200" y="7212240"/>
            <a:ext cx="16154640" cy="360"/>
          </a:xfrm>
          <a:prstGeom prst="line">
            <a:avLst/>
          </a:prstGeom>
          <a:ln w="28575">
            <a:solidFill>
              <a:srgbClr val="1c5739"/>
            </a:solidFill>
            <a:round/>
          </a:ln>
        </p:spPr>
        <p:style>
          <a:lnRef idx="0"/>
          <a:fillRef idx="0"/>
          <a:effectRef idx="0"/>
          <a:fontRef idx="minor"/>
        </p:style>
        <p:txBody>
          <a:bodyPr lIns="90000" rIns="90000" tIns="-44640" bIns="-44640" anchor="t" anchorCtr="1">
            <a:noAutofit/>
          </a:bodyPr>
          <a:p>
            <a:endParaRPr b="0" lang="es-ES" sz="1800" strike="noStrike" u="none">
              <a:solidFill>
                <a:srgbClr val="000000"/>
              </a:solidFill>
              <a:uFillTx/>
              <a:latin typeface="Arial"/>
              <a:ea typeface="DejaVu Sans"/>
            </a:endParaRPr>
          </a:p>
        </p:txBody>
      </p:sp>
      <p:sp>
        <p:nvSpPr>
          <p:cNvPr id="1211" name="Freeform 43"/>
          <p:cNvSpPr/>
          <p:nvPr/>
        </p:nvSpPr>
        <p:spPr>
          <a:xfrm>
            <a:off x="1255320" y="5902920"/>
            <a:ext cx="973080" cy="949320"/>
          </a:xfrm>
          <a:custGeom>
            <a:avLst/>
            <a:gdLst>
              <a:gd name="textAreaLeft" fmla="*/ 0 w 973080"/>
              <a:gd name="textAreaRight" fmla="*/ 974520 w 973080"/>
              <a:gd name="textAreaTop" fmla="*/ 0 h 949320"/>
              <a:gd name="textAreaBottom" fmla="*/ 950760 h 949320"/>
            </a:gdLst>
            <a:ahLst/>
            <a:rect l="textAreaLeft" t="textAreaTop" r="textAreaRight" b="textAreaBottom"/>
            <a:pathLst>
              <a:path w="1990660" h="1990660">
                <a:moveTo>
                  <a:pt x="0" y="0"/>
                </a:moveTo>
                <a:lnTo>
                  <a:pt x="1990660" y="0"/>
                </a:lnTo>
                <a:lnTo>
                  <a:pt x="1990660" y="1990661"/>
                </a:lnTo>
                <a:lnTo>
                  <a:pt x="0" y="1990661"/>
                </a:lnTo>
                <a:lnTo>
                  <a:pt x="0" y="0"/>
                </a:lnTo>
                <a:close/>
              </a:path>
            </a:pathLst>
          </a:custGeom>
          <a:blipFill rotWithShape="0">
            <a:blip r:embed="rId9"/>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12" name="Freeform 49"/>
          <p:cNvSpPr/>
          <p:nvPr/>
        </p:nvSpPr>
        <p:spPr>
          <a:xfrm>
            <a:off x="1255320" y="7560000"/>
            <a:ext cx="973080" cy="897840"/>
          </a:xfrm>
          <a:custGeom>
            <a:avLst/>
            <a:gdLst>
              <a:gd name="textAreaLeft" fmla="*/ 0 w 973080"/>
              <a:gd name="textAreaRight" fmla="*/ 974520 w 973080"/>
              <a:gd name="textAreaTop" fmla="*/ 0 h 897840"/>
              <a:gd name="textAreaBottom" fmla="*/ 898920 h 897840"/>
            </a:gdLst>
            <a:ahLst/>
            <a:rect l="textAreaLeft" t="textAreaTop" r="textAreaRight" b="textAreaBottom"/>
            <a:pathLst>
              <a:path w="1990660" h="1990660">
                <a:moveTo>
                  <a:pt x="0" y="0"/>
                </a:moveTo>
                <a:lnTo>
                  <a:pt x="1990660" y="0"/>
                </a:lnTo>
                <a:lnTo>
                  <a:pt x="1990660" y="1990661"/>
                </a:lnTo>
                <a:lnTo>
                  <a:pt x="0" y="1990661"/>
                </a:lnTo>
                <a:lnTo>
                  <a:pt x="0" y="0"/>
                </a:lnTo>
                <a:close/>
              </a:path>
            </a:pathLst>
          </a:custGeom>
          <a:blipFill rotWithShape="0">
            <a:blip r:embed="rId10"/>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13" name="TextBox 46"/>
          <p:cNvSpPr/>
          <p:nvPr/>
        </p:nvSpPr>
        <p:spPr>
          <a:xfrm>
            <a:off x="2972880" y="5878080"/>
            <a:ext cx="474948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s-ES" sz="1200" strike="noStrike" u="none">
                <a:solidFill>
                  <a:srgbClr val="231f20"/>
                </a:solidFill>
                <a:uFillTx/>
                <a:latin typeface="Source Sans Pro"/>
                <a:ea typeface="Source Sans Pro"/>
              </a:rPr>
              <a:t>Promover  la movilidad sostenible dentro del municipio mediante acciones de difusión de recursos materiales con contenido temático relacionado a través de edición de 2500 unidades del folleto Callejero con indicaciones para visita sostenible a pie y bici. </a:t>
            </a:r>
            <a:endParaRPr b="0" lang="es-ES" sz="1200" strike="noStrike" u="none">
              <a:solidFill>
                <a:srgbClr val="000000"/>
              </a:solidFill>
              <a:uFillTx/>
              <a:latin typeface="Arial"/>
            </a:endParaRPr>
          </a:p>
        </p:txBody>
      </p:sp>
      <p:sp>
        <p:nvSpPr>
          <p:cNvPr id="1214" name="TextBox 47"/>
          <p:cNvSpPr/>
          <p:nvPr/>
        </p:nvSpPr>
        <p:spPr>
          <a:xfrm>
            <a:off x="2989800" y="7392240"/>
            <a:ext cx="4749480" cy="147204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s-ES" sz="1200" strike="noStrike" u="none">
                <a:solidFill>
                  <a:srgbClr val="231f20"/>
                </a:solidFill>
                <a:uFillTx/>
                <a:latin typeface="Source Sans Pro"/>
                <a:ea typeface="Source Sans Pro"/>
              </a:rPr>
              <a:t>Promover la toma de conciencia sobre huella de carbono del turista mediante acciones de difusión de recursos materiales con contenido temático relacionado, a través del Folleto aportado por el ITREM “Reduce tu huella de carbono mientras disfrutas de la Región de Murcia” en web de oficina de turismo y en  oficina de turismo en formato físico y digital QR en 2 idiomas.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215" name="TextBox 30"/>
          <p:cNvSpPr/>
          <p:nvPr/>
        </p:nvSpPr>
        <p:spPr>
          <a:xfrm>
            <a:off x="8100000" y="5878080"/>
            <a:ext cx="2938320" cy="63108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655"/>
              </a:lnSpc>
              <a:buClr>
                <a:srgbClr val="231f20"/>
              </a:buClr>
              <a:buFont typeface="Arial"/>
              <a:buChar char="•"/>
            </a:pPr>
            <a:r>
              <a:rPr b="1" lang="es-ES" sz="1200" strike="noStrike" u="none">
                <a:solidFill>
                  <a:srgbClr val="231f20"/>
                </a:solidFill>
                <a:uFillTx/>
                <a:latin typeface="Source Sans Pro"/>
                <a:ea typeface="Source Sans Pro"/>
              </a:rPr>
              <a:t>¿Se ha diseñado cartelería específica?</a:t>
            </a:r>
            <a:endParaRPr b="0" lang="es-ES" sz="1200" strike="noStrike" u="none">
              <a:solidFill>
                <a:srgbClr val="000000"/>
              </a:solidFill>
              <a:uFillTx/>
              <a:latin typeface="Arial"/>
            </a:endParaRPr>
          </a:p>
          <a:p>
            <a:pPr lvl="1" marL="259200" indent="-128160" algn="just" defTabSz="914400">
              <a:lnSpc>
                <a:spcPts val="1655"/>
              </a:lnSpc>
              <a:buClr>
                <a:srgbClr val="231f20"/>
              </a:buClr>
              <a:buFont typeface="Arial"/>
              <a:buChar char="•"/>
            </a:pPr>
            <a:r>
              <a:rPr b="1" lang="es-ES" sz="1200" strike="noStrike" u="none">
                <a:solidFill>
                  <a:srgbClr val="231f20"/>
                </a:solidFill>
                <a:uFillTx/>
                <a:latin typeface="Source Sans Pro"/>
                <a:ea typeface="Source Sans Pro"/>
              </a:rPr>
              <a:t>Nº de unidades impresas del folleto.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216" name="TextBox 48"/>
          <p:cNvSpPr/>
          <p:nvPr/>
        </p:nvSpPr>
        <p:spPr>
          <a:xfrm>
            <a:off x="8083800" y="7382160"/>
            <a:ext cx="2879280" cy="631080"/>
          </a:xfrm>
          <a:prstGeom prst="rect">
            <a:avLst/>
          </a:prstGeom>
          <a:noFill/>
          <a:ln w="0">
            <a:noFill/>
          </a:ln>
        </p:spPr>
        <p:style>
          <a:lnRef idx="0"/>
          <a:fillRef idx="0"/>
          <a:effectRef idx="0"/>
          <a:fontRef idx="minor"/>
        </p:style>
        <p:txBody>
          <a:bodyPr lIns="0" rIns="0" tIns="0" bIns="0" anchor="t">
            <a:spAutoFit/>
          </a:bodyPr>
          <a:p>
            <a:pPr lvl="1" marL="259200" indent="-128160" algn="just" defTabSz="914400">
              <a:lnSpc>
                <a:spcPts val="1655"/>
              </a:lnSpc>
              <a:buClr>
                <a:srgbClr val="231f20"/>
              </a:buClr>
              <a:buFont typeface="Arial"/>
              <a:buChar char="•"/>
            </a:pPr>
            <a:r>
              <a:rPr b="1" lang="es-ES" sz="1200" strike="noStrike" u="none">
                <a:solidFill>
                  <a:srgbClr val="231f20"/>
                </a:solidFill>
                <a:uFillTx/>
                <a:latin typeface="Source Sans Pro"/>
                <a:ea typeface="Source Sans Pro"/>
              </a:rPr>
              <a:t>Nº de tipos de acciones de difusión planificadas  y ejecutadas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217" name="TextBox 33"/>
          <p:cNvSpPr/>
          <p:nvPr/>
        </p:nvSpPr>
        <p:spPr>
          <a:xfrm>
            <a:off x="11203560" y="5889240"/>
            <a:ext cx="2808000" cy="105156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Plazo: 2025</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Responsables: Responsable de oficina de Turismo. </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Técnico área de contratación  del Ayto.</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218" name="TextBox 49"/>
          <p:cNvSpPr/>
          <p:nvPr/>
        </p:nvSpPr>
        <p:spPr>
          <a:xfrm>
            <a:off x="11231280" y="7356240"/>
            <a:ext cx="2808000" cy="105156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Plazo: 2025</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Responsable: Responsable de oficina de Turismo. </a:t>
            </a: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a:p>
            <a:pPr algn="just" defTabSz="914400">
              <a:lnSpc>
                <a:spcPts val="1655"/>
              </a:lnSpc>
            </a:pPr>
            <a:endParaRPr b="0" lang="es-ES" sz="1200" strike="noStrike" u="none">
              <a:solidFill>
                <a:srgbClr val="000000"/>
              </a:solidFill>
              <a:uFillTx/>
              <a:latin typeface="Arial"/>
            </a:endParaRPr>
          </a:p>
        </p:txBody>
      </p:sp>
      <p:sp>
        <p:nvSpPr>
          <p:cNvPr id="1219" name="TextBox 51"/>
          <p:cNvSpPr/>
          <p:nvPr/>
        </p:nvSpPr>
        <p:spPr>
          <a:xfrm>
            <a:off x="14292000" y="6013440"/>
            <a:ext cx="280800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Recursos económicos propios.  y Recursos humanos: Responsable de oficina  y Técnico área de informática del Ayto.</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	</a:t>
            </a:r>
            <a:endParaRPr b="0" lang="es-ES" sz="1200" strike="noStrike" u="none">
              <a:solidFill>
                <a:srgbClr val="000000"/>
              </a:solidFill>
              <a:uFillTx/>
              <a:latin typeface="Arial"/>
            </a:endParaRPr>
          </a:p>
        </p:txBody>
      </p:sp>
      <p:sp>
        <p:nvSpPr>
          <p:cNvPr id="1220" name="TextBox 52"/>
          <p:cNvSpPr/>
          <p:nvPr/>
        </p:nvSpPr>
        <p:spPr>
          <a:xfrm>
            <a:off x="14376600" y="7425000"/>
            <a:ext cx="2808000" cy="841320"/>
          </a:xfrm>
          <a:prstGeom prst="rect">
            <a:avLst/>
          </a:prstGeom>
          <a:noFill/>
          <a:ln w="0">
            <a:noFill/>
          </a:ln>
        </p:spPr>
        <p:style>
          <a:lnRef idx="0"/>
          <a:fillRef idx="0"/>
          <a:effectRef idx="0"/>
          <a:fontRef idx="minor"/>
        </p:style>
        <p:txBody>
          <a:bodyPr lIns="0" rIns="0" tIns="0" bIns="0" anchor="t">
            <a:spAutoFit/>
          </a:bodyPr>
          <a:p>
            <a:pPr algn="just" defTabSz="914400">
              <a:lnSpc>
                <a:spcPts val="1655"/>
              </a:lnSpc>
            </a:pPr>
            <a:r>
              <a:rPr b="1" lang="en-US" sz="1200" strike="noStrike" u="none">
                <a:solidFill>
                  <a:srgbClr val="231f20"/>
                </a:solidFill>
                <a:uFillTx/>
                <a:latin typeface="Source Sans Pro"/>
                <a:ea typeface="Source Sans Pro"/>
              </a:rPr>
              <a:t> </a:t>
            </a:r>
            <a:r>
              <a:rPr b="1" lang="en-US" sz="1200" strike="noStrike" u="none">
                <a:solidFill>
                  <a:srgbClr val="231f20"/>
                </a:solidFill>
                <a:uFillTx/>
                <a:latin typeface="Source Sans Pro"/>
                <a:ea typeface="Source Sans Pro"/>
              </a:rPr>
              <a:t>Material del ITREM.</a:t>
            </a:r>
            <a:endParaRPr b="0" lang="es-ES" sz="1200" strike="noStrike" u="none">
              <a:solidFill>
                <a:srgbClr val="000000"/>
              </a:solidFill>
              <a:uFillTx/>
              <a:latin typeface="Arial"/>
            </a:endParaRPr>
          </a:p>
          <a:p>
            <a:pPr algn="just" defTabSz="914400">
              <a:lnSpc>
                <a:spcPts val="1655"/>
              </a:lnSpc>
            </a:pPr>
            <a:r>
              <a:rPr b="1" lang="en-US" sz="1200" strike="noStrike" u="none">
                <a:solidFill>
                  <a:srgbClr val="231f20"/>
                </a:solidFill>
                <a:uFillTx/>
                <a:latin typeface="Source Sans Pro"/>
                <a:ea typeface="Source Sans Pro"/>
              </a:rPr>
              <a:t>Recursos humanos: Responsable de oficina  y Técnico área de informática del Ayto.</a:t>
            </a:r>
            <a:r>
              <a:rPr b="1" lang="en-US" sz="1200" strike="noStrike" u="none">
                <a:solidFill>
                  <a:srgbClr val="231f20"/>
                </a:solidFill>
                <a:uFillTx/>
                <a:latin typeface="Source Sans Pro"/>
                <a:ea typeface="Source Sans Pro"/>
              </a:rPr>
              <a:t>	</a:t>
            </a:r>
            <a:endParaRPr b="0" lang="es-ES" sz="1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Freeform 4"/>
          <p:cNvSpPr/>
          <p:nvPr/>
        </p:nvSpPr>
        <p:spPr>
          <a:xfrm rot="21583200">
            <a:off x="-41040" y="-1121400"/>
            <a:ext cx="8740800" cy="2416320"/>
          </a:xfrm>
          <a:custGeom>
            <a:avLst/>
            <a:gdLst>
              <a:gd name="textAreaLeft" fmla="*/ 0 w 8740800"/>
              <a:gd name="textAreaRight" fmla="*/ 8742600 w 8740800"/>
              <a:gd name="textAreaTop" fmla="*/ 0 h 2416320"/>
              <a:gd name="textAreaBottom" fmla="*/ 2418120 h 2416320"/>
            </a:gdLst>
            <a:ahLst/>
            <a:rect l="textAreaLeft" t="textAreaTop" r="textAreaRight" b="textAreaBottom"/>
            <a:pathLst>
              <a:path w="8744064" h="2511931">
                <a:moveTo>
                  <a:pt x="0" y="0"/>
                </a:moveTo>
                <a:lnTo>
                  <a:pt x="8744064" y="0"/>
                </a:lnTo>
                <a:lnTo>
                  <a:pt x="8744064" y="2511931"/>
                </a:lnTo>
                <a:lnTo>
                  <a:pt x="0" y="2511931"/>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46" name="TextBox 3"/>
          <p:cNvSpPr/>
          <p:nvPr/>
        </p:nvSpPr>
        <p:spPr>
          <a:xfrm>
            <a:off x="1652040" y="1725480"/>
            <a:ext cx="5662800" cy="1186920"/>
          </a:xfrm>
          <a:prstGeom prst="rect">
            <a:avLst/>
          </a:prstGeom>
          <a:noFill/>
          <a:ln w="0">
            <a:noFill/>
          </a:ln>
        </p:spPr>
        <p:style>
          <a:lnRef idx="0"/>
          <a:fillRef idx="0"/>
          <a:effectRef idx="0"/>
          <a:fontRef idx="minor"/>
        </p:style>
        <p:txBody>
          <a:bodyPr lIns="0" rIns="0" tIns="0" bIns="0" anchor="t">
            <a:spAutoFit/>
          </a:bodyPr>
          <a:p>
            <a:pPr defTabSz="914400">
              <a:lnSpc>
                <a:spcPts val="4674"/>
              </a:lnSpc>
              <a:tabLst>
                <a:tab algn="l" pos="0"/>
              </a:tabLst>
            </a:pPr>
            <a:r>
              <a:rPr b="0" lang="en-US" sz="4720" strike="noStrike" u="none">
                <a:solidFill>
                  <a:srgbClr val="040506"/>
                </a:solidFill>
                <a:uFillTx/>
                <a:latin typeface="Source Han Sans JP Heavy"/>
                <a:ea typeface="DejaVu Sans"/>
              </a:rPr>
              <a:t>1.1 Quiénes somos </a:t>
            </a:r>
            <a:endParaRPr b="0" lang="es-ES" sz="4720" strike="noStrike" u="none">
              <a:solidFill>
                <a:srgbClr val="000000"/>
              </a:solidFill>
              <a:uFillTx/>
              <a:latin typeface="Arial"/>
            </a:endParaRPr>
          </a:p>
        </p:txBody>
      </p:sp>
      <p:sp>
        <p:nvSpPr>
          <p:cNvPr id="347" name="TextBox 6"/>
          <p:cNvSpPr/>
          <p:nvPr/>
        </p:nvSpPr>
        <p:spPr>
          <a:xfrm>
            <a:off x="1460880" y="3016800"/>
            <a:ext cx="7717320" cy="6883200"/>
          </a:xfrm>
          <a:prstGeom prst="rect">
            <a:avLst/>
          </a:prstGeom>
          <a:noFill/>
          <a:ln w="0">
            <a:noFill/>
          </a:ln>
        </p:spPr>
        <p:style>
          <a:lnRef idx="0"/>
          <a:fillRef idx="0"/>
          <a:effectRef idx="0"/>
          <a:fontRef idx="minor"/>
        </p:style>
        <p:txBody>
          <a:bodyPr lIns="0" rIns="0" tIns="0" bIns="0" anchor="t">
            <a:spAutoFit/>
          </a:bodyPr>
          <a:p>
            <a:pPr algn="just" defTabSz="914400">
              <a:lnSpc>
                <a:spcPts val="3172"/>
              </a:lnSpc>
            </a:pPr>
            <a:r>
              <a:rPr b="0" lang="es-ES" sz="2000" strike="noStrike" u="none">
                <a:solidFill>
                  <a:srgbClr val="231f20"/>
                </a:solidFill>
                <a:uFillTx/>
                <a:latin typeface="Source Sans Pro"/>
                <a:ea typeface="Source Sans Pro"/>
              </a:rPr>
              <a:t> </a:t>
            </a:r>
            <a:r>
              <a:rPr b="0" lang="es-ES" sz="2000" strike="noStrike" u="none">
                <a:solidFill>
                  <a:srgbClr val="231f20"/>
                </a:solidFill>
                <a:uFillTx/>
                <a:latin typeface="Source Sans Pro"/>
                <a:ea typeface="Source Sans Pro"/>
              </a:rPr>
              <a:t>La Oficina de Turismo de Puerto Lumbreras </a:t>
            </a:r>
            <a:r>
              <a:rPr b="0" lang="es-ES" sz="2000" strike="noStrike" u="none">
                <a:solidFill>
                  <a:srgbClr val="000000"/>
                </a:solidFill>
                <a:uFillTx/>
                <a:latin typeface="Calibri"/>
                <a:ea typeface="Source Sans Pro"/>
              </a:rPr>
              <a:t>abrió sus puertas en el año 2002 y</a:t>
            </a:r>
            <a:r>
              <a:rPr b="0" lang="es-ES" sz="2000" strike="noStrike" u="none">
                <a:solidFill>
                  <a:srgbClr val="231f20"/>
                </a:solidFill>
                <a:uFillTx/>
                <a:latin typeface="Source Sans Pro"/>
                <a:ea typeface="Source Sans Pro"/>
              </a:rPr>
              <a:t> está ubicada en Avda. Juan Carlos I s/n junto al aparcamiento de autocaravanas, en el acceso al municipio desde la autovía Salida 649. </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En ella se pone a disposición del turista y visitante información detallada de todos aspectos que pueden ser de interés turístico en el municipio, como horarios de visitas, sugerencias de itinerarios patrimoniales y rurales, alojamientos, restaurantes,  actividades culturales, festivas y deportivas, etc. </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Pueden contactar con nosotros en: </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Teléfono:  968 436 153/652 90 22 68</a:t>
            </a:r>
            <a:endParaRPr b="0" lang="es-ES" sz="20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Email: oficinadeturismo@puertolumbreras.es</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defTabSz="914400">
              <a:lnSpc>
                <a:spcPts val="3450"/>
              </a:lnSpc>
              <a:tabLst>
                <a:tab algn="l" pos="0"/>
              </a:tabLst>
            </a:pPr>
            <a:endParaRPr b="0" lang="es-ES" sz="2000" strike="noStrike" u="none">
              <a:solidFill>
                <a:srgbClr val="000000"/>
              </a:solidFill>
              <a:uFillTx/>
              <a:latin typeface="Arial"/>
            </a:endParaRPr>
          </a:p>
        </p:txBody>
      </p:sp>
      <p:sp>
        <p:nvSpPr>
          <p:cNvPr id="348" name="Marcador de número de diapositiva 8"/>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B0912393-E35B-4E72-A811-DDAE67363E26}"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349" name="Imagen 18" descr="Imagen que contiene Logotipo&#10;&#10;Descripción generada automáticamente"/>
          <p:cNvPicPr/>
          <p:nvPr/>
        </p:nvPicPr>
        <p:blipFill>
          <a:blip r:embed="rId2"/>
          <a:stretch/>
        </p:blipFill>
        <p:spPr>
          <a:xfrm>
            <a:off x="3925800" y="8903160"/>
            <a:ext cx="1565280" cy="653040"/>
          </a:xfrm>
          <a:prstGeom prst="rect">
            <a:avLst/>
          </a:prstGeom>
          <a:noFill/>
          <a:ln w="0">
            <a:noFill/>
          </a:ln>
        </p:spPr>
      </p:pic>
      <p:pic>
        <p:nvPicPr>
          <p:cNvPr id="350" name="Google Shape;99;p1" descr=""/>
          <p:cNvPicPr/>
          <p:nvPr/>
        </p:nvPicPr>
        <p:blipFill>
          <a:blip r:embed="rId3"/>
          <a:stretch/>
        </p:blipFill>
        <p:spPr>
          <a:xfrm>
            <a:off x="5724000" y="8955360"/>
            <a:ext cx="1685520" cy="600840"/>
          </a:xfrm>
          <a:prstGeom prst="rect">
            <a:avLst/>
          </a:prstGeom>
          <a:noFill/>
          <a:ln w="0">
            <a:noFill/>
          </a:ln>
        </p:spPr>
      </p:pic>
      <p:pic>
        <p:nvPicPr>
          <p:cNvPr id="351" name="Imagen 13" descr=""/>
          <p:cNvPicPr/>
          <p:nvPr/>
        </p:nvPicPr>
        <p:blipFill>
          <a:blip r:embed="rId4"/>
          <a:srcRect l="20082" t="0" r="20082" b="0"/>
          <a:stretch/>
        </p:blipFill>
        <p:spPr>
          <a:xfrm>
            <a:off x="10321560" y="952560"/>
            <a:ext cx="7154640" cy="8008560"/>
          </a:xfrm>
          <a:prstGeom prst="rect">
            <a:avLst/>
          </a:prstGeom>
          <a:noFill/>
          <a:ln w="0">
            <a:noFill/>
          </a:ln>
          <a:effectLst>
            <a:outerShdw algn="tl" blurRad="291960" dir="2700000" dist="138479" rotWithShape="0">
              <a:srgbClr val="333333">
                <a:alpha val="65000"/>
              </a:srgbClr>
            </a:outerShdw>
          </a:effectLst>
        </p:spPr>
      </p:pic>
      <p:pic>
        <p:nvPicPr>
          <p:cNvPr id="352" name="Imagen 1" descr="Imagen que contiene Flecha&#10;&#10;Descripción generada automáticamente"/>
          <p:cNvPicPr/>
          <p:nvPr/>
        </p:nvPicPr>
        <p:blipFill>
          <a:blip r:embed="rId5"/>
          <a:stretch/>
        </p:blipFill>
        <p:spPr>
          <a:xfrm>
            <a:off x="2183040" y="865296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21" name="Imagen 1" descr="Un árbol en un parque&#10;&#10;Descripción generada automáticamente con confianza media"/>
          <p:cNvPicPr/>
          <p:nvPr/>
        </p:nvPicPr>
        <p:blipFill>
          <a:blip r:embed="rId1"/>
          <a:stretch/>
        </p:blipFill>
        <p:spPr>
          <a:xfrm>
            <a:off x="-380880" y="-800280"/>
            <a:ext cx="19516320" cy="13063680"/>
          </a:xfrm>
          <a:prstGeom prst="rect">
            <a:avLst/>
          </a:prstGeom>
          <a:noFill/>
          <a:ln w="0">
            <a:noFill/>
          </a:ln>
        </p:spPr>
      </p:pic>
      <p:sp>
        <p:nvSpPr>
          <p:cNvPr id="1222" name="Freeform 4"/>
          <p:cNvSpPr/>
          <p:nvPr/>
        </p:nvSpPr>
        <p:spPr>
          <a:xfrm flipH="1" flipV="1">
            <a:off x="-3804840" y="-1310760"/>
            <a:ext cx="7599240" cy="6742080"/>
          </a:xfrm>
          <a:custGeom>
            <a:avLst/>
            <a:gdLst>
              <a:gd name="textAreaLeft" fmla="*/ 1080 w 7599240"/>
              <a:gd name="textAreaRight" fmla="*/ 7602120 w 7599240"/>
              <a:gd name="textAreaTop" fmla="*/ 1080 h 6742080"/>
              <a:gd name="textAreaBottom" fmla="*/ 6744960 h 6742080"/>
            </a:gdLst>
            <a:ahLst/>
            <a:rect l="textAreaLeft" t="textAreaTop" r="textAreaRight" b="textAreaBottom"/>
            <a:pathLst>
              <a:path w="7602505" h="6745495">
                <a:moveTo>
                  <a:pt x="7602506" y="6745495"/>
                </a:moveTo>
                <a:lnTo>
                  <a:pt x="0" y="6745495"/>
                </a:lnTo>
                <a:lnTo>
                  <a:pt x="0" y="0"/>
                </a:lnTo>
                <a:lnTo>
                  <a:pt x="7602506" y="0"/>
                </a:lnTo>
                <a:lnTo>
                  <a:pt x="7602506" y="674549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23" name="Freeform 5"/>
          <p:cNvSpPr/>
          <p:nvPr/>
        </p:nvSpPr>
        <p:spPr>
          <a:xfrm flipH="1">
            <a:off x="14483160" y="3541680"/>
            <a:ext cx="7599240" cy="6742080"/>
          </a:xfrm>
          <a:custGeom>
            <a:avLst/>
            <a:gdLst>
              <a:gd name="textAreaLeft" fmla="*/ -1080 w 7599240"/>
              <a:gd name="textAreaRight" fmla="*/ 7599960 w 7599240"/>
              <a:gd name="textAreaTop" fmla="*/ 0 h 6742080"/>
              <a:gd name="textAreaBottom" fmla="*/ 6743880 h 6742080"/>
            </a:gdLst>
            <a:ahLst/>
            <a:rect l="textAreaLeft" t="textAreaTop" r="textAreaRight" b="textAreaBottom"/>
            <a:pathLst>
              <a:path w="7602505" h="6745495">
                <a:moveTo>
                  <a:pt x="7602506" y="0"/>
                </a:moveTo>
                <a:lnTo>
                  <a:pt x="0" y="0"/>
                </a:lnTo>
                <a:lnTo>
                  <a:pt x="0" y="6745495"/>
                </a:lnTo>
                <a:lnTo>
                  <a:pt x="7602506" y="6745495"/>
                </a:lnTo>
                <a:lnTo>
                  <a:pt x="7602506"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24" name="Marcador de número de diapositiva 5"/>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3D3927A7-E507-494A-A01C-C6FF4B62B401}"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1225" name="Freeform 9"/>
          <p:cNvSpPr/>
          <p:nvPr/>
        </p:nvSpPr>
        <p:spPr>
          <a:xfrm>
            <a:off x="-380880" y="-800280"/>
            <a:ext cx="19490760" cy="13063680"/>
          </a:xfrm>
          <a:custGeom>
            <a:avLst/>
            <a:gdLst>
              <a:gd name="textAreaLeft" fmla="*/ 0 w 19490760"/>
              <a:gd name="textAreaRight" fmla="*/ 19492560 w 19490760"/>
              <a:gd name="textAreaTop" fmla="*/ 0 h 13063680"/>
              <a:gd name="textAreaBottom" fmla="*/ 13065480 h 13063680"/>
            </a:gdLst>
            <a:ahLst/>
            <a:rect l="textAreaLeft" t="textAreaTop" r="textAreaRight" b="textAreaBottom"/>
            <a:pathLst>
              <a:path w="1424588" h="2101578">
                <a:moveTo>
                  <a:pt x="0" y="0"/>
                </a:moveTo>
                <a:lnTo>
                  <a:pt x="1424588" y="0"/>
                </a:lnTo>
                <a:lnTo>
                  <a:pt x="1424588" y="2101578"/>
                </a:lnTo>
                <a:lnTo>
                  <a:pt x="0" y="2101578"/>
                </a:lnTo>
                <a:close/>
              </a:path>
            </a:pathLst>
          </a:custGeom>
          <a:solidFill>
            <a:srgbClr val="1c5739">
              <a:alpha val="50000"/>
            </a:srgbClr>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226" name="TextBox 3"/>
          <p:cNvSpPr/>
          <p:nvPr/>
        </p:nvSpPr>
        <p:spPr>
          <a:xfrm>
            <a:off x="1238760" y="3660480"/>
            <a:ext cx="16017480" cy="3436920"/>
          </a:xfrm>
          <a:prstGeom prst="rect">
            <a:avLst/>
          </a:prstGeom>
          <a:noFill/>
          <a:ln w="0">
            <a:noFill/>
          </a:ln>
        </p:spPr>
        <p:style>
          <a:lnRef idx="0"/>
          <a:fillRef idx="0"/>
          <a:effectRef idx="0"/>
          <a:fontRef idx="minor"/>
        </p:style>
        <p:txBody>
          <a:bodyPr lIns="0" rIns="0" tIns="0" bIns="0" anchor="t">
            <a:spAutoFit/>
          </a:bodyPr>
          <a:p>
            <a:pPr algn="ctr" defTabSz="914400">
              <a:lnSpc>
                <a:spcPts val="13533"/>
              </a:lnSpc>
            </a:pPr>
            <a:r>
              <a:rPr b="0" lang="en-US" sz="9810" spc="626" strike="noStrike" u="none">
                <a:solidFill>
                  <a:srgbClr val="ffffff"/>
                </a:solidFill>
                <a:uFillTx/>
                <a:latin typeface="Source Han Sans JP Heavy"/>
                <a:ea typeface="DejaVu Sans"/>
              </a:rPr>
              <a:t>6. CONTROL Y MEJORA CONTINUA </a:t>
            </a:r>
            <a:endParaRPr b="0" lang="es-ES" sz="981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7" name="Freeform 3"/>
          <p:cNvSpPr/>
          <p:nvPr/>
        </p:nvSpPr>
        <p:spPr>
          <a:xfrm>
            <a:off x="9348480" y="3551760"/>
            <a:ext cx="7643880" cy="5101200"/>
          </a:xfrm>
          <a:custGeom>
            <a:avLst/>
            <a:gdLst>
              <a:gd name="textAreaLeft" fmla="*/ 0 w 7643880"/>
              <a:gd name="textAreaRight" fmla="*/ 7645680 w 7643880"/>
              <a:gd name="textAreaTop" fmla="*/ 0 h 5101200"/>
              <a:gd name="textAreaBottom" fmla="*/ 5103000 h 5101200"/>
            </a:gdLst>
            <a:ahLst/>
            <a:rect l="textAreaLeft" t="textAreaTop" r="textAreaRight" b="textAreaBottom"/>
            <a:pathLst>
              <a:path w="7646986" h="5104363">
                <a:moveTo>
                  <a:pt x="0" y="0"/>
                </a:moveTo>
                <a:lnTo>
                  <a:pt x="7646986" y="0"/>
                </a:lnTo>
                <a:lnTo>
                  <a:pt x="7646986" y="5104364"/>
                </a:lnTo>
                <a:lnTo>
                  <a:pt x="0" y="5104364"/>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1228" name="Group 4"/>
          <p:cNvGrpSpPr/>
          <p:nvPr/>
        </p:nvGrpSpPr>
        <p:grpSpPr>
          <a:xfrm>
            <a:off x="11721240" y="3510360"/>
            <a:ext cx="376920" cy="359640"/>
            <a:chOff x="11721240" y="3510360"/>
            <a:chExt cx="376920" cy="359640"/>
          </a:xfrm>
        </p:grpSpPr>
        <p:sp>
          <p:nvSpPr>
            <p:cNvPr id="1229" name="Freeform 5"/>
            <p:cNvSpPr/>
            <p:nvPr/>
          </p:nvSpPr>
          <p:spPr>
            <a:xfrm>
              <a:off x="1172124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230" name="Group 6"/>
          <p:cNvGrpSpPr/>
          <p:nvPr/>
        </p:nvGrpSpPr>
        <p:grpSpPr>
          <a:xfrm>
            <a:off x="11050920" y="1355400"/>
            <a:ext cx="1716840" cy="2061000"/>
            <a:chOff x="11050920" y="1355400"/>
            <a:chExt cx="1716840" cy="2061000"/>
          </a:xfrm>
        </p:grpSpPr>
        <p:sp>
          <p:nvSpPr>
            <p:cNvPr id="1231" name="Freeform 7"/>
            <p:cNvSpPr/>
            <p:nvPr/>
          </p:nvSpPr>
          <p:spPr>
            <a:xfrm>
              <a:off x="1105092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232" name="Group 8"/>
          <p:cNvGrpSpPr/>
          <p:nvPr/>
        </p:nvGrpSpPr>
        <p:grpSpPr>
          <a:xfrm>
            <a:off x="13842000" y="3510360"/>
            <a:ext cx="376920" cy="359640"/>
            <a:chOff x="13842000" y="3510360"/>
            <a:chExt cx="376920" cy="359640"/>
          </a:xfrm>
        </p:grpSpPr>
        <p:sp>
          <p:nvSpPr>
            <p:cNvPr id="1233" name="Freeform 9"/>
            <p:cNvSpPr/>
            <p:nvPr/>
          </p:nvSpPr>
          <p:spPr>
            <a:xfrm>
              <a:off x="1384200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234" name="Group 10"/>
          <p:cNvGrpSpPr/>
          <p:nvPr/>
        </p:nvGrpSpPr>
        <p:grpSpPr>
          <a:xfrm>
            <a:off x="13172040" y="1355400"/>
            <a:ext cx="1716840" cy="2061000"/>
            <a:chOff x="13172040" y="1355400"/>
            <a:chExt cx="1716840" cy="2061000"/>
          </a:xfrm>
        </p:grpSpPr>
        <p:sp>
          <p:nvSpPr>
            <p:cNvPr id="1235" name="Freeform 11"/>
            <p:cNvSpPr/>
            <p:nvPr/>
          </p:nvSpPr>
          <p:spPr>
            <a:xfrm>
              <a:off x="1317204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236" name="Group 12"/>
          <p:cNvGrpSpPr/>
          <p:nvPr/>
        </p:nvGrpSpPr>
        <p:grpSpPr>
          <a:xfrm>
            <a:off x="16209360" y="3510360"/>
            <a:ext cx="376920" cy="359640"/>
            <a:chOff x="16209360" y="3510360"/>
            <a:chExt cx="376920" cy="359640"/>
          </a:xfrm>
        </p:grpSpPr>
        <p:sp>
          <p:nvSpPr>
            <p:cNvPr id="1237" name="Freeform 13"/>
            <p:cNvSpPr/>
            <p:nvPr/>
          </p:nvSpPr>
          <p:spPr>
            <a:xfrm>
              <a:off x="16209360" y="351036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238" name="Group 14"/>
          <p:cNvGrpSpPr/>
          <p:nvPr/>
        </p:nvGrpSpPr>
        <p:grpSpPr>
          <a:xfrm>
            <a:off x="15539040" y="1355400"/>
            <a:ext cx="1716840" cy="2061000"/>
            <a:chOff x="15539040" y="1355400"/>
            <a:chExt cx="1716840" cy="2061000"/>
          </a:xfrm>
        </p:grpSpPr>
        <p:sp>
          <p:nvSpPr>
            <p:cNvPr id="1239" name="Freeform 15"/>
            <p:cNvSpPr/>
            <p:nvPr/>
          </p:nvSpPr>
          <p:spPr>
            <a:xfrm>
              <a:off x="15539040" y="135540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1240" name="Freeform 16"/>
          <p:cNvSpPr/>
          <p:nvPr/>
        </p:nvSpPr>
        <p:spPr>
          <a:xfrm rot="10800000">
            <a:off x="1800" y="-888840"/>
            <a:ext cx="8740800" cy="2508840"/>
          </a:xfrm>
          <a:custGeom>
            <a:avLst/>
            <a:gdLst>
              <a:gd name="textAreaLeft" fmla="*/ 0 w 8740800"/>
              <a:gd name="textAreaRight" fmla="*/ 8742600 w 8740800"/>
              <a:gd name="textAreaTop" fmla="*/ 0 h 2508840"/>
              <a:gd name="textAreaBottom" fmla="*/ 2510640 h 2508840"/>
            </a:gdLst>
            <a:ahLst/>
            <a:rect l="textAreaLeft" t="textAreaTop" r="textAreaRight" b="textAreaBottom"/>
            <a:pathLst>
              <a:path w="8744064" h="2511931">
                <a:moveTo>
                  <a:pt x="0" y="0"/>
                </a:moveTo>
                <a:lnTo>
                  <a:pt x="8744064" y="0"/>
                </a:lnTo>
                <a:lnTo>
                  <a:pt x="8744064" y="2511931"/>
                </a:lnTo>
                <a:lnTo>
                  <a:pt x="0" y="2511931"/>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1241" name="Group 17"/>
          <p:cNvGrpSpPr/>
          <p:nvPr/>
        </p:nvGrpSpPr>
        <p:grpSpPr>
          <a:xfrm>
            <a:off x="9600480" y="3579480"/>
            <a:ext cx="376920" cy="359640"/>
            <a:chOff x="9600480" y="3579480"/>
            <a:chExt cx="376920" cy="359640"/>
          </a:xfrm>
        </p:grpSpPr>
        <p:sp>
          <p:nvSpPr>
            <p:cNvPr id="1242" name="Freeform 18"/>
            <p:cNvSpPr/>
            <p:nvPr/>
          </p:nvSpPr>
          <p:spPr>
            <a:xfrm>
              <a:off x="9600480" y="3579480"/>
              <a:ext cx="376920" cy="359640"/>
            </a:xfrm>
            <a:custGeom>
              <a:avLst/>
              <a:gdLst>
                <a:gd name="textAreaLeft" fmla="*/ 0 w 376920"/>
                <a:gd name="textAreaRight" fmla="*/ 378720 w 376920"/>
                <a:gd name="textAreaTop" fmla="*/ 0 h 359640"/>
                <a:gd name="textAreaBottom" fmla="*/ 361440 h 359640"/>
              </a:gdLst>
              <a:ahLst/>
              <a:rect l="textAreaLeft" t="textAreaTop" r="textAreaRight" b="textAreaBottom"/>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grpSp>
        <p:nvGrpSpPr>
          <p:cNvPr id="1243" name="Group 19"/>
          <p:cNvGrpSpPr/>
          <p:nvPr/>
        </p:nvGrpSpPr>
        <p:grpSpPr>
          <a:xfrm>
            <a:off x="8930160" y="1424520"/>
            <a:ext cx="1716840" cy="2061000"/>
            <a:chOff x="8930160" y="1424520"/>
            <a:chExt cx="1716840" cy="2061000"/>
          </a:xfrm>
        </p:grpSpPr>
        <p:sp>
          <p:nvSpPr>
            <p:cNvPr id="1244" name="Freeform 20"/>
            <p:cNvSpPr/>
            <p:nvPr/>
          </p:nvSpPr>
          <p:spPr>
            <a:xfrm>
              <a:off x="8930160" y="1424520"/>
              <a:ext cx="1716840" cy="2061000"/>
            </a:xfrm>
            <a:custGeom>
              <a:avLst/>
              <a:gdLst>
                <a:gd name="textAreaLeft" fmla="*/ 0 w 1716840"/>
                <a:gd name="textAreaRight" fmla="*/ 1718640 w 1716840"/>
                <a:gd name="textAreaTop" fmla="*/ 0 h 2061000"/>
                <a:gd name="textAreaBottom" fmla="*/ 2062800 h 2061000"/>
              </a:gdLst>
              <a:ahLst/>
              <a:rect l="textAreaLeft" t="textAreaTop" r="textAreaRight" b="textAreaBottom"/>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grpSp>
      <p:sp>
        <p:nvSpPr>
          <p:cNvPr id="1245" name="Freeform 21"/>
          <p:cNvSpPr/>
          <p:nvPr/>
        </p:nvSpPr>
        <p:spPr>
          <a:xfrm>
            <a:off x="9255240" y="1917360"/>
            <a:ext cx="975240" cy="850680"/>
          </a:xfrm>
          <a:custGeom>
            <a:avLst/>
            <a:gdLst>
              <a:gd name="textAreaLeft" fmla="*/ 0 w 975240"/>
              <a:gd name="textAreaRight" fmla="*/ 977040 w 975240"/>
              <a:gd name="textAreaTop" fmla="*/ 0 h 850680"/>
              <a:gd name="textAreaBottom" fmla="*/ 852480 h 850680"/>
            </a:gdLst>
            <a:ahLst/>
            <a:rect l="textAreaLeft" t="textAreaTop" r="textAreaRight" b="textAreaBottom"/>
            <a:pathLst>
              <a:path w="978498" h="853962">
                <a:moveTo>
                  <a:pt x="0" y="0"/>
                </a:moveTo>
                <a:lnTo>
                  <a:pt x="978499" y="0"/>
                </a:lnTo>
                <a:lnTo>
                  <a:pt x="978499" y="853962"/>
                </a:lnTo>
                <a:lnTo>
                  <a:pt x="0" y="853962"/>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46" name="Freeform 22"/>
          <p:cNvSpPr/>
          <p:nvPr/>
        </p:nvSpPr>
        <p:spPr>
          <a:xfrm>
            <a:off x="15994440" y="1815480"/>
            <a:ext cx="806400" cy="743760"/>
          </a:xfrm>
          <a:custGeom>
            <a:avLst/>
            <a:gdLst>
              <a:gd name="textAreaLeft" fmla="*/ 0 w 806400"/>
              <a:gd name="textAreaRight" fmla="*/ 808200 w 806400"/>
              <a:gd name="textAreaTop" fmla="*/ 0 h 743760"/>
              <a:gd name="textAreaBottom" fmla="*/ 745560 h 743760"/>
            </a:gdLst>
            <a:ahLst/>
            <a:rect l="textAreaLeft" t="textAreaTop" r="textAreaRight" b="textAreaBottom"/>
            <a:pathLst>
              <a:path w="809625" h="746879">
                <a:moveTo>
                  <a:pt x="0" y="0"/>
                </a:moveTo>
                <a:lnTo>
                  <a:pt x="809625" y="0"/>
                </a:lnTo>
                <a:lnTo>
                  <a:pt x="809625" y="746879"/>
                </a:lnTo>
                <a:lnTo>
                  <a:pt x="0" y="746879"/>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47" name="Freeform 23"/>
          <p:cNvSpPr/>
          <p:nvPr/>
        </p:nvSpPr>
        <p:spPr>
          <a:xfrm>
            <a:off x="11469600" y="1773000"/>
            <a:ext cx="883080" cy="828360"/>
          </a:xfrm>
          <a:custGeom>
            <a:avLst/>
            <a:gdLst>
              <a:gd name="textAreaLeft" fmla="*/ 0 w 883080"/>
              <a:gd name="textAreaRight" fmla="*/ 884880 w 883080"/>
              <a:gd name="textAreaTop" fmla="*/ 0 h 828360"/>
              <a:gd name="textAreaBottom" fmla="*/ 830160 h 828360"/>
            </a:gdLst>
            <a:ahLst/>
            <a:rect l="textAreaLeft" t="textAreaTop" r="textAreaRight" b="textAreaBottom"/>
            <a:pathLst>
              <a:path w="886400" h="831604">
                <a:moveTo>
                  <a:pt x="0" y="0"/>
                </a:moveTo>
                <a:lnTo>
                  <a:pt x="886399" y="0"/>
                </a:lnTo>
                <a:lnTo>
                  <a:pt x="886399" y="831605"/>
                </a:lnTo>
                <a:lnTo>
                  <a:pt x="0" y="831605"/>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48" name="Freeform 24"/>
          <p:cNvSpPr/>
          <p:nvPr/>
        </p:nvSpPr>
        <p:spPr>
          <a:xfrm>
            <a:off x="13590360" y="1773000"/>
            <a:ext cx="975240" cy="779760"/>
          </a:xfrm>
          <a:custGeom>
            <a:avLst/>
            <a:gdLst>
              <a:gd name="textAreaLeft" fmla="*/ 0 w 975240"/>
              <a:gd name="textAreaRight" fmla="*/ 977040 w 975240"/>
              <a:gd name="textAreaTop" fmla="*/ 0 h 779760"/>
              <a:gd name="textAreaBottom" fmla="*/ 781560 h 779760"/>
            </a:gdLst>
            <a:ahLst/>
            <a:rect l="textAreaLeft" t="textAreaTop" r="textAreaRight" b="textAreaBottom"/>
            <a:pathLst>
              <a:path w="978659" h="782927">
                <a:moveTo>
                  <a:pt x="0" y="0"/>
                </a:moveTo>
                <a:lnTo>
                  <a:pt x="978659" y="0"/>
                </a:lnTo>
                <a:lnTo>
                  <a:pt x="978659" y="782927"/>
                </a:lnTo>
                <a:lnTo>
                  <a:pt x="0" y="782927"/>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49" name="TextBox 25"/>
          <p:cNvSpPr/>
          <p:nvPr/>
        </p:nvSpPr>
        <p:spPr>
          <a:xfrm>
            <a:off x="1080000" y="2014920"/>
            <a:ext cx="7549560" cy="1224360"/>
          </a:xfrm>
          <a:prstGeom prst="rect">
            <a:avLst/>
          </a:prstGeom>
          <a:noFill/>
          <a:ln w="0">
            <a:noFill/>
          </a:ln>
        </p:spPr>
        <p:style>
          <a:lnRef idx="0"/>
          <a:fillRef idx="0"/>
          <a:effectRef idx="0"/>
          <a:fontRef idx="minor"/>
        </p:style>
        <p:txBody>
          <a:bodyPr lIns="0" rIns="0" tIns="0" bIns="0" anchor="t">
            <a:spAutoFit/>
          </a:bodyPr>
          <a:p>
            <a:pPr defTabSz="914400">
              <a:lnSpc>
                <a:spcPts val="4822"/>
              </a:lnSpc>
            </a:pPr>
            <a:r>
              <a:rPr b="0" lang="en-US" sz="4870" strike="noStrike" u="none">
                <a:solidFill>
                  <a:srgbClr val="040506"/>
                </a:solidFill>
                <a:uFillTx/>
                <a:latin typeface="Source Han Sans JP Heavy"/>
                <a:ea typeface="DejaVu Sans"/>
              </a:rPr>
              <a:t>6.1 Seguimiento, medición y evaluación</a:t>
            </a:r>
            <a:endParaRPr b="0" lang="es-ES" sz="4870" strike="noStrike" u="none">
              <a:solidFill>
                <a:srgbClr val="000000"/>
              </a:solidFill>
              <a:uFillTx/>
              <a:latin typeface="Arial"/>
            </a:endParaRPr>
          </a:p>
        </p:txBody>
      </p:sp>
      <p:sp>
        <p:nvSpPr>
          <p:cNvPr id="1250" name="TextBox 26"/>
          <p:cNvSpPr/>
          <p:nvPr/>
        </p:nvSpPr>
        <p:spPr>
          <a:xfrm>
            <a:off x="1378800" y="3575880"/>
            <a:ext cx="7643880" cy="4749840"/>
          </a:xfrm>
          <a:prstGeom prst="rect">
            <a:avLst/>
          </a:prstGeom>
          <a:noFill/>
          <a:ln w="0">
            <a:noFill/>
          </a:ln>
        </p:spPr>
        <p:style>
          <a:lnRef idx="0"/>
          <a:fillRef idx="0"/>
          <a:effectRef idx="0"/>
          <a:fontRef idx="minor"/>
        </p:style>
        <p:txBody>
          <a:bodyPr lIns="0" rIns="0" tIns="0" bIns="0" anchor="t">
            <a:spAutoFit/>
          </a:bodyPr>
          <a:p>
            <a:pPr algn="just" defTabSz="914400">
              <a:lnSpc>
                <a:spcPct val="150000"/>
              </a:lnSpc>
            </a:pPr>
            <a:r>
              <a:rPr b="0" lang="es-ES" sz="1600" strike="noStrike" u="none">
                <a:solidFill>
                  <a:srgbClr val="040506"/>
                </a:solidFill>
                <a:uFillTx/>
                <a:latin typeface="Source Sans Pro"/>
                <a:ea typeface="Source Sans Pro"/>
              </a:rPr>
              <a:t>La Red de Oficinas de Turismo llevará a cabo un </a:t>
            </a:r>
            <a:r>
              <a:rPr b="1" lang="es-ES" sz="1600" strike="noStrike" u="none">
                <a:solidFill>
                  <a:srgbClr val="040506"/>
                </a:solidFill>
                <a:uFillTx/>
                <a:latin typeface="Source Sans Pro"/>
                <a:ea typeface="Source Sans Pro"/>
              </a:rPr>
              <a:t>control sobre el desempeño, cumplimiento y eficacia del plan de sostenibilidad</a:t>
            </a:r>
            <a:r>
              <a:rPr b="0" lang="es-ES" sz="1600" strike="noStrike" u="none">
                <a:solidFill>
                  <a:srgbClr val="040506"/>
                </a:solidFill>
                <a:uFillTx/>
                <a:latin typeface="Source Sans Pro"/>
                <a:ea typeface="Source Sans Pro"/>
              </a:rPr>
              <a:t>, así como su contribución a los ODS, a través del seguimiento de los objetivos de Sostenibilidad en la plataforma NEXO y del Informe de revisión de Sistema y Memoria anual (F-MQ01-03), que es llevado a cabo con carácter anual por la responsable de la OIT.</a:t>
            </a:r>
            <a:endParaRPr b="0" lang="es-ES" sz="1600" strike="noStrike" u="none">
              <a:solidFill>
                <a:srgbClr val="000000"/>
              </a:solidFill>
              <a:uFillTx/>
              <a:latin typeface="Arial"/>
            </a:endParaRPr>
          </a:p>
          <a:p>
            <a:pPr algn="just" defTabSz="914400">
              <a:lnSpc>
                <a:spcPct val="150000"/>
              </a:lnSpc>
            </a:pPr>
            <a:endParaRPr b="0" lang="es-ES" sz="1600" strike="noStrike" u="none">
              <a:solidFill>
                <a:srgbClr val="000000"/>
              </a:solidFill>
              <a:uFillTx/>
              <a:latin typeface="Arial"/>
            </a:endParaRPr>
          </a:p>
          <a:p>
            <a:pPr algn="just" defTabSz="914400">
              <a:lnSpc>
                <a:spcPct val="150000"/>
              </a:lnSpc>
            </a:pPr>
            <a:r>
              <a:rPr b="0" lang="es-ES" sz="1600" strike="noStrike" u="none">
                <a:solidFill>
                  <a:srgbClr val="040506"/>
                </a:solidFill>
                <a:uFillTx/>
                <a:latin typeface="Source Sans Pro"/>
                <a:ea typeface="Source Sans Pro"/>
              </a:rPr>
              <a:t>Así mismo los indicadores asociados a los objetivos, metas y acciones que desarrollan los compromisos adquiridos con los ODS que han sido priorizados por la OIT, son revisados con carácter cuatrimestral, tal y como indica el </a:t>
            </a:r>
            <a:r>
              <a:rPr b="1" lang="es-ES" sz="1600" strike="noStrike" u="none">
                <a:solidFill>
                  <a:srgbClr val="040506"/>
                </a:solidFill>
                <a:uFillTx/>
                <a:latin typeface="Source Sans Pro"/>
                <a:ea typeface="Source Sans Pro"/>
              </a:rPr>
              <a:t>P-OFT-01 de Planificación del sistema.</a:t>
            </a:r>
            <a:endParaRPr b="0" lang="es-ES" sz="1600" strike="noStrike" u="none">
              <a:solidFill>
                <a:srgbClr val="000000"/>
              </a:solidFill>
              <a:uFillTx/>
              <a:latin typeface="Arial"/>
            </a:endParaRPr>
          </a:p>
          <a:p>
            <a:pPr algn="just" defTabSz="914400">
              <a:lnSpc>
                <a:spcPct val="150000"/>
              </a:lnSpc>
            </a:pPr>
            <a:endParaRPr b="0" lang="es-ES" sz="1600" strike="noStrike" u="none">
              <a:solidFill>
                <a:srgbClr val="000000"/>
              </a:solidFill>
              <a:uFillTx/>
              <a:latin typeface="Arial"/>
            </a:endParaRPr>
          </a:p>
          <a:p>
            <a:pPr algn="just" defTabSz="914400">
              <a:lnSpc>
                <a:spcPct val="150000"/>
              </a:lnSpc>
            </a:pPr>
            <a:r>
              <a:rPr b="0" lang="es-ES" sz="1600" strike="noStrike" u="none">
                <a:solidFill>
                  <a:srgbClr val="040506"/>
                </a:solidFill>
                <a:uFillTx/>
                <a:latin typeface="Source Sans Pro"/>
                <a:ea typeface="Source Sans Pro"/>
              </a:rPr>
              <a:t>Los indicadores seleccionados por la OIT (Véase Punto 5)  para evidenciar la consecución de las metas y acciones propuestas son medibles, comparables, relevantes y fiables, y cubren al menos aspectos económicos, medioambientales y socioculturales.</a:t>
            </a:r>
            <a:endParaRPr b="0" lang="es-ES" sz="1600" strike="noStrike" u="none">
              <a:solidFill>
                <a:srgbClr val="000000"/>
              </a:solidFill>
              <a:uFillTx/>
              <a:latin typeface="Arial"/>
            </a:endParaRPr>
          </a:p>
        </p:txBody>
      </p:sp>
      <p:sp>
        <p:nvSpPr>
          <p:cNvPr id="1251" name="Marcador de número de diapositiva 16"/>
          <p:cNvSpPr/>
          <p:nvPr/>
        </p:nvSpPr>
        <p:spPr>
          <a:xfrm>
            <a:off x="14619240" y="92415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9E59FABE-1730-4572-A069-2AC16078048D}"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252" name="Imagen 18" descr="Imagen que contiene Logotipo&#10;&#10;Descripción generada automáticamente"/>
          <p:cNvPicPr/>
          <p:nvPr/>
        </p:nvPicPr>
        <p:blipFill>
          <a:blip r:embed="rId7"/>
          <a:stretch/>
        </p:blipFill>
        <p:spPr>
          <a:xfrm>
            <a:off x="3433320" y="8894160"/>
            <a:ext cx="1565280" cy="653040"/>
          </a:xfrm>
          <a:prstGeom prst="rect">
            <a:avLst/>
          </a:prstGeom>
          <a:noFill/>
          <a:ln w="0">
            <a:noFill/>
          </a:ln>
        </p:spPr>
      </p:pic>
      <p:pic>
        <p:nvPicPr>
          <p:cNvPr id="1253" name="Google Shape;99;p1" descr=""/>
          <p:cNvPicPr/>
          <p:nvPr/>
        </p:nvPicPr>
        <p:blipFill>
          <a:blip r:embed="rId8"/>
          <a:stretch/>
        </p:blipFill>
        <p:spPr>
          <a:xfrm>
            <a:off x="5231520" y="8946000"/>
            <a:ext cx="1685520" cy="600840"/>
          </a:xfrm>
          <a:prstGeom prst="rect">
            <a:avLst/>
          </a:prstGeom>
          <a:noFill/>
          <a:ln w="0">
            <a:noFill/>
          </a:ln>
        </p:spPr>
      </p:pic>
      <p:pic>
        <p:nvPicPr>
          <p:cNvPr id="1254" name="Imagen 1" descr="Imagen que contiene Flecha&#10;&#10;Descripción generada automáticamente"/>
          <p:cNvPicPr/>
          <p:nvPr/>
        </p:nvPicPr>
        <p:blipFill>
          <a:blip r:embed="rId9"/>
          <a:stretch/>
        </p:blipFill>
        <p:spPr>
          <a:xfrm>
            <a:off x="1855800" y="880128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1255" name="Freeform 3"/>
          <p:cNvSpPr/>
          <p:nvPr/>
        </p:nvSpPr>
        <p:spPr>
          <a:xfrm>
            <a:off x="16384680" y="812952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56" name="Freeform 4"/>
          <p:cNvSpPr/>
          <p:nvPr/>
        </p:nvSpPr>
        <p:spPr>
          <a:xfrm>
            <a:off x="15882120" y="-2057400"/>
            <a:ext cx="4111560" cy="4111560"/>
          </a:xfrm>
          <a:custGeom>
            <a:avLst/>
            <a:gdLst>
              <a:gd name="textAreaLeft" fmla="*/ 0 w 4111560"/>
              <a:gd name="textAreaRight" fmla="*/ 4113360 w 4111560"/>
              <a:gd name="textAreaTop" fmla="*/ 0 h 4111560"/>
              <a:gd name="textAreaBottom" fmla="*/ 4113360 h 4111560"/>
            </a:gdLst>
            <a:ah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57" name="TextBox 5"/>
          <p:cNvSpPr/>
          <p:nvPr/>
        </p:nvSpPr>
        <p:spPr>
          <a:xfrm>
            <a:off x="6801120" y="2000160"/>
            <a:ext cx="9077760" cy="6703560"/>
          </a:xfrm>
          <a:prstGeom prst="rect">
            <a:avLst/>
          </a:prstGeom>
          <a:noFill/>
          <a:ln w="0">
            <a:noFill/>
          </a:ln>
        </p:spPr>
        <p:style>
          <a:lnRef idx="0"/>
          <a:fillRef idx="0"/>
          <a:effectRef idx="0"/>
          <a:fontRef idx="minor"/>
        </p:style>
        <p:txBody>
          <a:bodyPr lIns="0" rIns="0" tIns="0" bIns="0" anchor="t">
            <a:spAutoFit/>
          </a:bodyPr>
          <a:p>
            <a:pPr algn="just" defTabSz="914400">
              <a:lnSpc>
                <a:spcPts val="2999"/>
              </a:lnSpc>
              <a:spcBef>
                <a:spcPts val="601"/>
              </a:spcBef>
              <a:spcAft>
                <a:spcPts val="601"/>
              </a:spcAft>
            </a:pPr>
            <a:r>
              <a:rPr b="0" lang="en-US" sz="1800" strike="noStrike" u="none">
                <a:solidFill>
                  <a:srgbClr val="040506"/>
                </a:solidFill>
                <a:uFillTx/>
                <a:latin typeface="Source Sans Pro"/>
                <a:ea typeface="Source Sans Pro"/>
              </a:rPr>
              <a:t>Con </a:t>
            </a:r>
            <a:r>
              <a:rPr b="0" lang="es-ES" sz="1800" strike="noStrike" u="none">
                <a:solidFill>
                  <a:srgbClr val="040506"/>
                </a:solidFill>
                <a:uFillTx/>
                <a:latin typeface="Source Sans Pro"/>
                <a:ea typeface="Source Sans Pro"/>
              </a:rPr>
              <a:t>carácter anual y derivados de los resultados del análisis de objetivos e indicadores, así como de  los cambios producidos en el entorno de la organización que afectan directa e indirectamente en su contribución a los ODS, </a:t>
            </a:r>
            <a:r>
              <a:rPr b="1" lang="es-ES" sz="1800" strike="noStrike" u="none">
                <a:solidFill>
                  <a:srgbClr val="040506"/>
                </a:solidFill>
                <a:uFillTx/>
                <a:latin typeface="Source Sans Pro"/>
                <a:ea typeface="Source Sans Pro"/>
              </a:rPr>
              <a:t>se establecen las acciones necesarias para mejorar con respecto a nuestro desempeño en materia de ODS</a:t>
            </a:r>
            <a:r>
              <a:rPr b="0" lang="es-ES" sz="1800" strike="noStrike" u="none">
                <a:solidFill>
                  <a:srgbClr val="040506"/>
                </a:solidFill>
                <a:uFillTx/>
                <a:latin typeface="Source Sans Pro"/>
                <a:ea typeface="Source Sans Pro"/>
              </a:rPr>
              <a:t>. Anualmente, la responsable de la OIT realiza una Revisión del Sistema e Informe de Sostenibilidad, como un análisis de todo lo acontecido en la oficina en materia de ODS, el cuál reúne: </a:t>
            </a:r>
            <a:endParaRPr b="0" lang="es-ES" sz="1800" strike="noStrike" u="none">
              <a:solidFill>
                <a:srgbClr val="000000"/>
              </a:solidFill>
              <a:uFillTx/>
              <a:latin typeface="Arial"/>
            </a:endParaRPr>
          </a:p>
          <a:p>
            <a:pPr algn="just" defTabSz="914400">
              <a:lnSpc>
                <a:spcPts val="2999"/>
              </a:lnSpc>
              <a:spcBef>
                <a:spcPts val="601"/>
              </a:spcBef>
              <a:spcAft>
                <a:spcPts val="601"/>
              </a:spcAft>
            </a:pPr>
            <a:endParaRPr b="0" lang="es-ES" sz="1800" strike="noStrike" u="none">
              <a:solidFill>
                <a:srgbClr val="000000"/>
              </a:solidFill>
              <a:uFillTx/>
              <a:latin typeface="Arial"/>
            </a:endParaRPr>
          </a:p>
          <a:p>
            <a:pPr marL="285840" indent="-284400" algn="just" defTabSz="914400">
              <a:lnSpc>
                <a:spcPts val="2999"/>
              </a:lnSpc>
              <a:buClr>
                <a:srgbClr val="040506"/>
              </a:buClr>
              <a:buFont typeface="Arial"/>
              <a:buChar char="•"/>
            </a:pPr>
            <a:r>
              <a:rPr b="0" lang="es-ES" sz="1800" strike="noStrike" u="none">
                <a:solidFill>
                  <a:srgbClr val="040506"/>
                </a:solidFill>
                <a:uFillTx/>
                <a:latin typeface="Source Sans Pro"/>
                <a:ea typeface="Source Sans Pro"/>
              </a:rPr>
              <a:t>Seguimiento de los objetivos de calidad y sostenibilidad.</a:t>
            </a:r>
            <a:endParaRPr b="0" lang="es-ES" sz="1800" strike="noStrike" u="none">
              <a:solidFill>
                <a:srgbClr val="000000"/>
              </a:solidFill>
              <a:uFillTx/>
              <a:latin typeface="Arial"/>
            </a:endParaRPr>
          </a:p>
          <a:p>
            <a:pPr marL="285840" indent="-284400" algn="just" defTabSz="914400">
              <a:lnSpc>
                <a:spcPts val="2999"/>
              </a:lnSpc>
              <a:buClr>
                <a:srgbClr val="040506"/>
              </a:buClr>
              <a:buFont typeface="Arial"/>
              <a:buChar char="•"/>
            </a:pPr>
            <a:r>
              <a:rPr b="0" lang="es-ES" sz="1800" strike="noStrike" u="none">
                <a:solidFill>
                  <a:srgbClr val="040506"/>
                </a:solidFill>
                <a:uFillTx/>
                <a:latin typeface="Source Sans Pro"/>
                <a:ea typeface="Source Sans Pro"/>
              </a:rPr>
              <a:t>Seguimiento de indicadores de sostenibilidad.</a:t>
            </a:r>
            <a:endParaRPr b="0" lang="es-ES" sz="1800" strike="noStrike" u="none">
              <a:solidFill>
                <a:srgbClr val="000000"/>
              </a:solidFill>
              <a:uFillTx/>
              <a:latin typeface="Arial"/>
            </a:endParaRPr>
          </a:p>
          <a:p>
            <a:pPr marL="285840" indent="-284400" algn="just" defTabSz="914400">
              <a:lnSpc>
                <a:spcPts val="2999"/>
              </a:lnSpc>
              <a:buClr>
                <a:srgbClr val="040506"/>
              </a:buClr>
              <a:buFont typeface="Arial"/>
              <a:buChar char="•"/>
            </a:pPr>
            <a:r>
              <a:rPr b="0" lang="es-ES" sz="1800" strike="noStrike" u="none">
                <a:solidFill>
                  <a:srgbClr val="040506"/>
                </a:solidFill>
                <a:uFillTx/>
                <a:latin typeface="Source Sans Pro"/>
                <a:ea typeface="Source Sans Pro"/>
              </a:rPr>
              <a:t>Análisis del feedback de las partes interesadas relevantes en el proceso de mejora continua.</a:t>
            </a:r>
            <a:endParaRPr b="0" lang="es-ES" sz="1800" strike="noStrike" u="none">
              <a:solidFill>
                <a:srgbClr val="000000"/>
              </a:solidFill>
              <a:uFillTx/>
              <a:latin typeface="Arial"/>
            </a:endParaRPr>
          </a:p>
          <a:p>
            <a:pPr marL="285840" indent="-284400" algn="just" defTabSz="914400">
              <a:lnSpc>
                <a:spcPts val="2999"/>
              </a:lnSpc>
              <a:buClr>
                <a:srgbClr val="040506"/>
              </a:buClr>
              <a:buFont typeface="Arial"/>
              <a:buChar char="•"/>
            </a:pPr>
            <a:r>
              <a:rPr b="0" lang="es-ES" sz="1800" strike="noStrike" u="none">
                <a:solidFill>
                  <a:srgbClr val="040506"/>
                </a:solidFill>
                <a:uFillTx/>
                <a:latin typeface="Source Sans Pro"/>
                <a:ea typeface="Source Sans Pro"/>
              </a:rPr>
              <a:t>Asignación de recursos (recursos económicos, humanos, etc.) necesarios para los objetivos, acciones de mejora y plan de actuaciones establecido por la oficina de turismo para el próximo periodo y evaluación de del periodo anterior.</a:t>
            </a:r>
            <a:endParaRPr b="0" lang="es-ES" sz="1800" strike="noStrike" u="none">
              <a:solidFill>
                <a:srgbClr val="000000"/>
              </a:solidFill>
              <a:uFillTx/>
              <a:latin typeface="Arial"/>
            </a:endParaRPr>
          </a:p>
          <a:p>
            <a:pPr marL="285840" indent="-284400" algn="just" defTabSz="914400">
              <a:lnSpc>
                <a:spcPts val="2999"/>
              </a:lnSpc>
              <a:buClr>
                <a:srgbClr val="040506"/>
              </a:buClr>
              <a:buFont typeface="Arial"/>
              <a:buChar char="•"/>
            </a:pPr>
            <a:r>
              <a:rPr b="0" lang="es-ES" sz="1800" strike="noStrike" u="none">
                <a:solidFill>
                  <a:srgbClr val="040506"/>
                </a:solidFill>
                <a:uFillTx/>
                <a:latin typeface="Source Sans Pro"/>
                <a:ea typeface="Source Sans Pro"/>
              </a:rPr>
              <a:t>Plan de mejoras a llevar a cabo en la consecución del plan de sostenibilidad tras el análisis realizado.</a:t>
            </a:r>
            <a:endParaRPr b="0" lang="es-ES" sz="1800" strike="noStrike" u="none">
              <a:solidFill>
                <a:srgbClr val="000000"/>
              </a:solidFill>
              <a:uFillTx/>
              <a:latin typeface="Arial"/>
            </a:endParaRPr>
          </a:p>
          <a:p>
            <a:pPr algn="just" defTabSz="914400">
              <a:lnSpc>
                <a:spcPts val="2999"/>
              </a:lnSpc>
            </a:pPr>
            <a:endParaRPr b="0" lang="es-ES" sz="1800" strike="noStrike" u="none">
              <a:solidFill>
                <a:srgbClr val="000000"/>
              </a:solidFill>
              <a:uFillTx/>
              <a:latin typeface="Arial"/>
            </a:endParaRPr>
          </a:p>
          <a:p>
            <a:pPr algn="just" defTabSz="914400">
              <a:lnSpc>
                <a:spcPts val="2999"/>
              </a:lnSpc>
            </a:pPr>
            <a:endParaRPr b="0" lang="es-ES" sz="1800" strike="noStrike" u="none">
              <a:solidFill>
                <a:srgbClr val="000000"/>
              </a:solidFill>
              <a:uFillTx/>
              <a:latin typeface="Arial"/>
            </a:endParaRPr>
          </a:p>
        </p:txBody>
      </p:sp>
      <p:sp>
        <p:nvSpPr>
          <p:cNvPr id="1258" name="TextBox 6"/>
          <p:cNvSpPr/>
          <p:nvPr/>
        </p:nvSpPr>
        <p:spPr>
          <a:xfrm>
            <a:off x="6801120" y="861480"/>
            <a:ext cx="8532720" cy="637200"/>
          </a:xfrm>
          <a:prstGeom prst="rect">
            <a:avLst/>
          </a:prstGeom>
          <a:noFill/>
          <a:ln w="0">
            <a:noFill/>
          </a:ln>
        </p:spPr>
        <p:style>
          <a:lnRef idx="0"/>
          <a:fillRef idx="0"/>
          <a:effectRef idx="0"/>
          <a:fontRef idx="minor"/>
        </p:style>
        <p:txBody>
          <a:bodyPr lIns="0" rIns="0" tIns="0" bIns="0" anchor="t">
            <a:spAutoFit/>
          </a:bodyPr>
          <a:p>
            <a:pPr defTabSz="914400">
              <a:lnSpc>
                <a:spcPts val="5020"/>
              </a:lnSpc>
            </a:pPr>
            <a:r>
              <a:rPr b="0" lang="en-US" sz="5070" strike="noStrike" u="none">
                <a:solidFill>
                  <a:srgbClr val="040506"/>
                </a:solidFill>
                <a:uFillTx/>
                <a:latin typeface="Source Han Sans JP Heavy"/>
                <a:ea typeface="DejaVu Sans"/>
              </a:rPr>
              <a:t>6.2 Mejora continua </a:t>
            </a:r>
            <a:endParaRPr b="0" lang="es-ES" sz="5070" strike="noStrike" u="none">
              <a:solidFill>
                <a:srgbClr val="000000"/>
              </a:solidFill>
              <a:uFillTx/>
              <a:latin typeface="Arial"/>
            </a:endParaRPr>
          </a:p>
        </p:txBody>
      </p:sp>
      <p:pic>
        <p:nvPicPr>
          <p:cNvPr id="1259" name="Imagen 18" descr="Imagen que contiene Logotipo&#10;&#10;Descripción generada automáticamente"/>
          <p:cNvPicPr/>
          <p:nvPr/>
        </p:nvPicPr>
        <p:blipFill>
          <a:blip r:embed="rId3"/>
          <a:stretch/>
        </p:blipFill>
        <p:spPr>
          <a:xfrm>
            <a:off x="9102960" y="8540640"/>
            <a:ext cx="1565280" cy="653040"/>
          </a:xfrm>
          <a:prstGeom prst="rect">
            <a:avLst/>
          </a:prstGeom>
          <a:noFill/>
          <a:ln w="0">
            <a:noFill/>
          </a:ln>
        </p:spPr>
      </p:pic>
      <p:pic>
        <p:nvPicPr>
          <p:cNvPr id="1260" name="Google Shape;99;p1" descr=""/>
          <p:cNvPicPr/>
          <p:nvPr/>
        </p:nvPicPr>
        <p:blipFill>
          <a:blip r:embed="rId4"/>
          <a:stretch/>
        </p:blipFill>
        <p:spPr>
          <a:xfrm>
            <a:off x="10901160" y="8592480"/>
            <a:ext cx="1685520" cy="600840"/>
          </a:xfrm>
          <a:prstGeom prst="rect">
            <a:avLst/>
          </a:prstGeom>
          <a:noFill/>
          <a:ln w="0">
            <a:noFill/>
          </a:ln>
        </p:spPr>
      </p:pic>
      <p:sp>
        <p:nvSpPr>
          <p:cNvPr id="1261" name="Marcador de número de diapositiva 16"/>
          <p:cNvSpPr/>
          <p:nvPr/>
        </p:nvSpPr>
        <p:spPr>
          <a:xfrm>
            <a:off x="13812480" y="868608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79B6452B-4B02-47B0-AF24-B8EB5B50802B}"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262" name="Imagen 1" descr="Imagen que contiene Flecha&#10;&#10;Descripción generada automáticamente"/>
          <p:cNvPicPr/>
          <p:nvPr/>
        </p:nvPicPr>
        <p:blipFill>
          <a:blip r:embed="rId5"/>
          <a:stretch/>
        </p:blipFill>
        <p:spPr>
          <a:xfrm>
            <a:off x="7543800" y="8424360"/>
            <a:ext cx="1265040" cy="906840"/>
          </a:xfrm>
          <a:prstGeom prst="rect">
            <a:avLst/>
          </a:prstGeom>
          <a:noFill/>
          <a:ln w="0">
            <a:noFill/>
          </a:ln>
        </p:spPr>
      </p:pic>
      <p:pic>
        <p:nvPicPr>
          <p:cNvPr id="1263" name="Imagen 8" descr="Imagen que contiene interior, ventana, edificio, tabla&#10;&#10;Descripción generada automáticamente"/>
          <p:cNvPicPr/>
          <p:nvPr/>
        </p:nvPicPr>
        <p:blipFill>
          <a:blip r:embed="rId6"/>
          <a:stretch/>
        </p:blipFill>
        <p:spPr>
          <a:xfrm>
            <a:off x="443520" y="888840"/>
            <a:ext cx="5693400" cy="8506440"/>
          </a:xfrm>
          <a:prstGeom prst="rect">
            <a:avLst/>
          </a:prstGeom>
          <a:noFill/>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4" name="Picture 2" descr=""/>
          <p:cNvPicPr/>
          <p:nvPr/>
        </p:nvPicPr>
        <p:blipFill>
          <a:blip r:embed="rId1"/>
          <a:srcRect l="12472" t="0" r="12472" b="0"/>
          <a:stretch/>
        </p:blipFill>
        <p:spPr>
          <a:xfrm>
            <a:off x="-7200" y="0"/>
            <a:ext cx="18284760" cy="10283760"/>
          </a:xfrm>
          <a:prstGeom prst="rect">
            <a:avLst/>
          </a:prstGeom>
          <a:noFill/>
          <a:ln w="0">
            <a:noFill/>
          </a:ln>
        </p:spPr>
      </p:pic>
      <p:sp>
        <p:nvSpPr>
          <p:cNvPr id="1265" name="Freeform 4"/>
          <p:cNvSpPr/>
          <p:nvPr/>
        </p:nvSpPr>
        <p:spPr>
          <a:xfrm flipH="1" flipV="1">
            <a:off x="-3804840" y="0"/>
            <a:ext cx="7599240" cy="6742080"/>
          </a:xfrm>
          <a:custGeom>
            <a:avLst/>
            <a:gdLst>
              <a:gd name="textAreaLeft" fmla="*/ 1080 w 7599240"/>
              <a:gd name="textAreaRight" fmla="*/ 7602120 w 7599240"/>
              <a:gd name="textAreaTop" fmla="*/ 1080 h 6742080"/>
              <a:gd name="textAreaBottom" fmla="*/ 6744960 h 6742080"/>
            </a:gdLst>
            <a:ahLst/>
            <a:rect l="textAreaLeft" t="textAreaTop" r="textAreaRight" b="textAreaBottom"/>
            <a:pathLst>
              <a:path w="7602505" h="6745495">
                <a:moveTo>
                  <a:pt x="7602506" y="6745495"/>
                </a:moveTo>
                <a:lnTo>
                  <a:pt x="0" y="6745495"/>
                </a:lnTo>
                <a:lnTo>
                  <a:pt x="0" y="0"/>
                </a:lnTo>
                <a:lnTo>
                  <a:pt x="7602506" y="0"/>
                </a:lnTo>
                <a:lnTo>
                  <a:pt x="7602506" y="674549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66" name="Freeform 5"/>
          <p:cNvSpPr/>
          <p:nvPr/>
        </p:nvSpPr>
        <p:spPr>
          <a:xfrm flipH="1">
            <a:off x="14483160" y="3541680"/>
            <a:ext cx="7599240" cy="6742080"/>
          </a:xfrm>
          <a:custGeom>
            <a:avLst/>
            <a:gdLst>
              <a:gd name="textAreaLeft" fmla="*/ -1080 w 7599240"/>
              <a:gd name="textAreaRight" fmla="*/ 7599960 w 7599240"/>
              <a:gd name="textAreaTop" fmla="*/ 0 h 6742080"/>
              <a:gd name="textAreaBottom" fmla="*/ 6743880 h 6742080"/>
            </a:gdLst>
            <a:ahLst/>
            <a:rect l="textAreaLeft" t="textAreaTop" r="textAreaRight" b="textAreaBottom"/>
            <a:pathLst>
              <a:path w="7602505" h="6745495">
                <a:moveTo>
                  <a:pt x="7602506" y="0"/>
                </a:moveTo>
                <a:lnTo>
                  <a:pt x="0" y="0"/>
                </a:lnTo>
                <a:lnTo>
                  <a:pt x="0" y="6745495"/>
                </a:lnTo>
                <a:lnTo>
                  <a:pt x="7602506" y="6745495"/>
                </a:lnTo>
                <a:lnTo>
                  <a:pt x="7602506"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67" name="Marcador de número de diapositiva 5"/>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BB69F73A-00CB-433B-B32D-B78726225335}"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1268" name="Freeform 9"/>
          <p:cNvSpPr/>
          <p:nvPr/>
        </p:nvSpPr>
        <p:spPr>
          <a:xfrm>
            <a:off x="-106200" y="-12600"/>
            <a:ext cx="18383760" cy="10299960"/>
          </a:xfrm>
          <a:custGeom>
            <a:avLst/>
            <a:gdLst>
              <a:gd name="textAreaLeft" fmla="*/ 0 w 18383760"/>
              <a:gd name="textAreaRight" fmla="*/ 18385560 w 18383760"/>
              <a:gd name="textAreaTop" fmla="*/ 0 h 10299960"/>
              <a:gd name="textAreaBottom" fmla="*/ 10301760 h 10299960"/>
            </a:gdLst>
            <a:ahLst/>
            <a:rect l="textAreaLeft" t="textAreaTop" r="textAreaRight" b="textAreaBottom"/>
            <a:pathLst>
              <a:path w="1424588" h="2101578">
                <a:moveTo>
                  <a:pt x="0" y="0"/>
                </a:moveTo>
                <a:lnTo>
                  <a:pt x="1424588" y="0"/>
                </a:lnTo>
                <a:lnTo>
                  <a:pt x="1424588" y="2101578"/>
                </a:lnTo>
                <a:lnTo>
                  <a:pt x="0" y="2101578"/>
                </a:lnTo>
                <a:close/>
              </a:path>
            </a:pathLst>
          </a:custGeom>
          <a:solidFill>
            <a:srgbClr val="1c5739">
              <a:alpha val="50000"/>
            </a:srgbClr>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269" name="TextBox 3"/>
          <p:cNvSpPr/>
          <p:nvPr/>
        </p:nvSpPr>
        <p:spPr>
          <a:xfrm>
            <a:off x="1133640" y="4331160"/>
            <a:ext cx="16017480" cy="1718280"/>
          </a:xfrm>
          <a:prstGeom prst="rect">
            <a:avLst/>
          </a:prstGeom>
          <a:noFill/>
          <a:ln w="0">
            <a:noFill/>
          </a:ln>
        </p:spPr>
        <p:style>
          <a:lnRef idx="0"/>
          <a:fillRef idx="0"/>
          <a:effectRef idx="0"/>
          <a:fontRef idx="minor"/>
        </p:style>
        <p:txBody>
          <a:bodyPr lIns="0" rIns="0" tIns="0" bIns="0" anchor="t">
            <a:spAutoFit/>
          </a:bodyPr>
          <a:p>
            <a:pPr algn="ctr" defTabSz="914400">
              <a:lnSpc>
                <a:spcPts val="13533"/>
              </a:lnSpc>
            </a:pPr>
            <a:r>
              <a:rPr b="0" lang="en-US" sz="9810" spc="626" strike="noStrike" u="none">
                <a:solidFill>
                  <a:srgbClr val="ffffff"/>
                </a:solidFill>
                <a:uFillTx/>
                <a:latin typeface="Source Han Sans JP Heavy"/>
                <a:ea typeface="DejaVu Sans"/>
              </a:rPr>
              <a:t>7. CONCLUSIONES</a:t>
            </a:r>
            <a:endParaRPr b="0" lang="es-ES" sz="981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grpSp>
        <p:nvGrpSpPr>
          <p:cNvPr id="1270" name="Group 5"/>
          <p:cNvGrpSpPr/>
          <p:nvPr/>
        </p:nvGrpSpPr>
        <p:grpSpPr>
          <a:xfrm>
            <a:off x="-3885480" y="3289680"/>
            <a:ext cx="7552800" cy="6575040"/>
            <a:chOff x="-3885480" y="3289680"/>
            <a:chExt cx="7552800" cy="6575040"/>
          </a:xfrm>
        </p:grpSpPr>
        <p:sp>
          <p:nvSpPr>
            <p:cNvPr id="1271" name="Freeform 6"/>
            <p:cNvSpPr/>
            <p:nvPr/>
          </p:nvSpPr>
          <p:spPr>
            <a:xfrm rot="19939800">
              <a:off x="-4231800" y="5189040"/>
              <a:ext cx="8279280" cy="401400"/>
            </a:xfrm>
            <a:custGeom>
              <a:avLst/>
              <a:gdLst>
                <a:gd name="textAreaLeft" fmla="*/ 0 w 8279280"/>
                <a:gd name="textAreaRight" fmla="*/ 8281080 w 8279280"/>
                <a:gd name="textAreaTop" fmla="*/ 0 h 401400"/>
                <a:gd name="textAreaBottom" fmla="*/ 403200 h 401400"/>
              </a:gdLst>
              <a:ahLst/>
              <a:rect l="textAreaLeft" t="textAreaTop" r="textAreaRight" b="textAreaBottom"/>
              <a:pathLst>
                <a:path w="2181366" h="106603">
                  <a:moveTo>
                    <a:pt x="0" y="0"/>
                  </a:moveTo>
                  <a:lnTo>
                    <a:pt x="2181366" y="0"/>
                  </a:lnTo>
                  <a:lnTo>
                    <a:pt x="2181366" y="106603"/>
                  </a:lnTo>
                  <a:lnTo>
                    <a:pt x="0" y="106603"/>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272" name="TextBox 7"/>
            <p:cNvSpPr/>
            <p:nvPr/>
          </p:nvSpPr>
          <p:spPr>
            <a:xfrm rot="19939800">
              <a:off x="-3328920" y="617400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1273" name="Group 8"/>
          <p:cNvGrpSpPr/>
          <p:nvPr/>
        </p:nvGrpSpPr>
        <p:grpSpPr>
          <a:xfrm>
            <a:off x="4381920" y="-1004760"/>
            <a:ext cx="7319880" cy="6722640"/>
            <a:chOff x="4381920" y="-1004760"/>
            <a:chExt cx="7319880" cy="6722640"/>
          </a:xfrm>
        </p:grpSpPr>
        <p:sp>
          <p:nvSpPr>
            <p:cNvPr id="1274" name="Freeform 9"/>
            <p:cNvSpPr/>
            <p:nvPr/>
          </p:nvSpPr>
          <p:spPr>
            <a:xfrm rot="19852800">
              <a:off x="3919320" y="1002960"/>
              <a:ext cx="8279280" cy="108000"/>
            </a:xfrm>
            <a:custGeom>
              <a:avLst/>
              <a:gdLst>
                <a:gd name="textAreaLeft" fmla="*/ 0 w 8279280"/>
                <a:gd name="textAreaRight" fmla="*/ 8281080 w 8279280"/>
                <a:gd name="textAreaTop" fmla="*/ 0 h 108000"/>
                <a:gd name="textAreaBottom" fmla="*/ 109800 h 108000"/>
              </a:gdLst>
              <a:ahLst/>
              <a:rect l="textAreaLeft" t="textAreaTop" r="textAreaRight" b="textAreaBottom"/>
              <a:pathLst>
                <a:path w="2181366" h="29282">
                  <a:moveTo>
                    <a:pt x="0" y="0"/>
                  </a:moveTo>
                  <a:lnTo>
                    <a:pt x="2181366" y="0"/>
                  </a:lnTo>
                  <a:lnTo>
                    <a:pt x="2181366" y="29282"/>
                  </a:lnTo>
                  <a:lnTo>
                    <a:pt x="0" y="29282"/>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275" name="TextBox 10"/>
            <p:cNvSpPr/>
            <p:nvPr/>
          </p:nvSpPr>
          <p:spPr>
            <a:xfrm rot="19852800">
              <a:off x="4954680" y="201204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1276" name="Freeform 11"/>
          <p:cNvSpPr/>
          <p:nvPr/>
        </p:nvSpPr>
        <p:spPr>
          <a:xfrm>
            <a:off x="7007400" y="7667280"/>
            <a:ext cx="721440" cy="1062720"/>
          </a:xfrm>
          <a:custGeom>
            <a:avLst/>
            <a:gdLst>
              <a:gd name="textAreaLeft" fmla="*/ 0 w 721440"/>
              <a:gd name="textAreaRight" fmla="*/ 723240 w 721440"/>
              <a:gd name="textAreaTop" fmla="*/ 0 h 1062720"/>
              <a:gd name="textAreaBottom" fmla="*/ 1064520 h 1062720"/>
            </a:gdLst>
            <a:ahLst/>
            <a:rect l="textAreaLeft" t="textAreaTop" r="textAreaRight" b="textAreaBottom"/>
            <a:pathLst>
              <a:path w="724731" h="1065909">
                <a:moveTo>
                  <a:pt x="0" y="0"/>
                </a:moveTo>
                <a:lnTo>
                  <a:pt x="724731" y="0"/>
                </a:lnTo>
                <a:lnTo>
                  <a:pt x="724731" y="1065908"/>
                </a:lnTo>
                <a:lnTo>
                  <a:pt x="0" y="1065908"/>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77" name="TextBox 16"/>
          <p:cNvSpPr/>
          <p:nvPr/>
        </p:nvSpPr>
        <p:spPr>
          <a:xfrm>
            <a:off x="8063280" y="4242240"/>
            <a:ext cx="8996040" cy="2071080"/>
          </a:xfrm>
          <a:prstGeom prst="rect">
            <a:avLst/>
          </a:prstGeom>
          <a:noFill/>
          <a:ln w="0">
            <a:noFill/>
          </a:ln>
        </p:spPr>
        <p:style>
          <a:lnRef idx="0"/>
          <a:fillRef idx="0"/>
          <a:effectRef idx="0"/>
          <a:fontRef idx="minor"/>
        </p:style>
        <p:txBody>
          <a:bodyPr lIns="0" rIns="0" tIns="0" bIns="0" anchor="t">
            <a:spAutoFit/>
          </a:bodyPr>
          <a:p>
            <a:pPr algn="just" defTabSz="914400">
              <a:lnSpc>
                <a:spcPts val="2330"/>
              </a:lnSpc>
            </a:pPr>
            <a:r>
              <a:rPr b="0" lang="es-ES" sz="1690" strike="noStrike" u="none">
                <a:solidFill>
                  <a:srgbClr val="231f20"/>
                </a:solidFill>
                <a:uFillTx/>
                <a:latin typeface="Source Sans Pro"/>
                <a:ea typeface="Source Sans Pro"/>
              </a:rPr>
              <a:t>Este informe contiene un resumen de las acciones con las que actualmente la OIT contribuye al desarrollo sostenible, así como aquellas acciones que se llevarán a cabo en 2025 recogidas en el correspondiente Plan de Sostenibilidad (punto 5). Tras un diagnóstico (interno y externo) así como la priorización realizada, finalmente en 2025 centraremos nuestros esfuerzos en contribuir a los siguientes ODS: </a:t>
            </a:r>
            <a:endParaRPr b="0" lang="es-ES" sz="1690" strike="noStrike" u="none">
              <a:solidFill>
                <a:srgbClr val="000000"/>
              </a:solidFill>
              <a:uFillTx/>
              <a:latin typeface="Arial"/>
            </a:endParaRPr>
          </a:p>
          <a:p>
            <a:pPr algn="just" defTabSz="914400">
              <a:lnSpc>
                <a:spcPts val="2330"/>
              </a:lnSpc>
            </a:pPr>
            <a:endParaRPr b="0" lang="es-ES" sz="1690" strike="noStrike" u="none">
              <a:solidFill>
                <a:srgbClr val="000000"/>
              </a:solidFill>
              <a:uFillTx/>
              <a:latin typeface="Arial"/>
            </a:endParaRPr>
          </a:p>
          <a:p>
            <a:pPr algn="just" defTabSz="914400">
              <a:lnSpc>
                <a:spcPts val="2330"/>
              </a:lnSpc>
            </a:pPr>
            <a:endParaRPr b="0" lang="es-ES" sz="1690" strike="noStrike" u="none">
              <a:solidFill>
                <a:srgbClr val="000000"/>
              </a:solidFill>
              <a:uFillTx/>
              <a:latin typeface="Arial"/>
            </a:endParaRPr>
          </a:p>
        </p:txBody>
      </p:sp>
      <p:sp>
        <p:nvSpPr>
          <p:cNvPr id="1278" name="TextBox 19"/>
          <p:cNvSpPr/>
          <p:nvPr/>
        </p:nvSpPr>
        <p:spPr>
          <a:xfrm>
            <a:off x="8063280" y="1850040"/>
            <a:ext cx="8996040" cy="1479240"/>
          </a:xfrm>
          <a:prstGeom prst="rect">
            <a:avLst/>
          </a:prstGeom>
          <a:noFill/>
          <a:ln w="0">
            <a:noFill/>
          </a:ln>
        </p:spPr>
        <p:style>
          <a:lnRef idx="0"/>
          <a:fillRef idx="0"/>
          <a:effectRef idx="0"/>
          <a:fontRef idx="minor"/>
        </p:style>
        <p:txBody>
          <a:bodyPr lIns="0" rIns="0" tIns="0" bIns="0" anchor="t">
            <a:spAutoFit/>
          </a:bodyPr>
          <a:p>
            <a:pPr algn="just" defTabSz="914400">
              <a:lnSpc>
                <a:spcPts val="2330"/>
              </a:lnSpc>
            </a:pPr>
            <a:r>
              <a:rPr b="0" lang="es-ES" sz="1690" strike="noStrike" u="none">
                <a:solidFill>
                  <a:srgbClr val="231f20"/>
                </a:solidFill>
                <a:uFillTx/>
                <a:latin typeface="Source Sans Pro"/>
                <a:ea typeface="Source Sans Pro"/>
              </a:rPr>
              <a:t>En definitiva, la OIT de Puerto Lumbreras junto a la Red de OIT de la Región de Murcia reconocen el importante papel que tienen las organizaciones del sector en la contribución a un mundo más sostenible. Por esta razón, muestra un claro compromiso en llevar a cabo sus actividades y prestar sus servicios de tal forma que estos generen impactos positivos en su entorno social, económico y medioambiental.</a:t>
            </a:r>
            <a:endParaRPr b="0" lang="es-ES" sz="1690" strike="noStrike" u="none">
              <a:solidFill>
                <a:srgbClr val="000000"/>
              </a:solidFill>
              <a:uFillTx/>
              <a:latin typeface="Arial"/>
            </a:endParaRPr>
          </a:p>
        </p:txBody>
      </p:sp>
      <p:sp>
        <p:nvSpPr>
          <p:cNvPr id="1279" name="TextBox 20"/>
          <p:cNvSpPr/>
          <p:nvPr/>
        </p:nvSpPr>
        <p:spPr>
          <a:xfrm>
            <a:off x="8063280" y="1297440"/>
            <a:ext cx="632304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0" lang="en-US" sz="2320" strike="noStrike" u="none">
                <a:solidFill>
                  <a:srgbClr val="397d5a"/>
                </a:solidFill>
                <a:uFillTx/>
                <a:latin typeface="Source Han Sans JP Medium Bold"/>
                <a:ea typeface="DejaVu Sans"/>
              </a:rPr>
              <a:t>Comprometidos con la sostenibilidad </a:t>
            </a:r>
            <a:endParaRPr b="0" lang="es-ES" sz="2320" strike="noStrike" u="none">
              <a:solidFill>
                <a:srgbClr val="000000"/>
              </a:solidFill>
              <a:uFillTx/>
              <a:latin typeface="Arial"/>
            </a:endParaRPr>
          </a:p>
        </p:txBody>
      </p:sp>
      <p:sp>
        <p:nvSpPr>
          <p:cNvPr id="1280" name="TextBox 21"/>
          <p:cNvSpPr/>
          <p:nvPr/>
        </p:nvSpPr>
        <p:spPr>
          <a:xfrm>
            <a:off x="1028880" y="7347600"/>
            <a:ext cx="6298560" cy="862560"/>
          </a:xfrm>
          <a:prstGeom prst="rect">
            <a:avLst/>
          </a:prstGeom>
          <a:noFill/>
          <a:ln w="0">
            <a:noFill/>
          </a:ln>
        </p:spPr>
        <p:style>
          <a:lnRef idx="0"/>
          <a:fillRef idx="0"/>
          <a:effectRef idx="0"/>
          <a:fontRef idx="minor"/>
        </p:style>
        <p:txBody>
          <a:bodyPr lIns="0" rIns="0" tIns="0" bIns="0" anchor="t">
            <a:spAutoFit/>
          </a:bodyPr>
          <a:p>
            <a:pPr algn="just" defTabSz="914400">
              <a:lnSpc>
                <a:spcPts val="6795"/>
              </a:lnSpc>
            </a:pPr>
            <a:r>
              <a:rPr b="0" lang="en-US" sz="5570" strike="noStrike" u="none">
                <a:solidFill>
                  <a:srgbClr val="040506"/>
                </a:solidFill>
                <a:uFillTx/>
                <a:latin typeface="Source Han Sans JP Heavy"/>
                <a:ea typeface="DejaVu Sans"/>
              </a:rPr>
              <a:t>Conclusiones</a:t>
            </a:r>
            <a:endParaRPr b="0" lang="es-ES" sz="5570" strike="noStrike" u="none">
              <a:solidFill>
                <a:srgbClr val="000000"/>
              </a:solidFill>
              <a:uFillTx/>
              <a:latin typeface="Arial"/>
            </a:endParaRPr>
          </a:p>
        </p:txBody>
      </p:sp>
      <p:sp>
        <p:nvSpPr>
          <p:cNvPr id="1281" name="TextBox 22"/>
          <p:cNvSpPr/>
          <p:nvPr/>
        </p:nvSpPr>
        <p:spPr>
          <a:xfrm>
            <a:off x="8063280" y="3689640"/>
            <a:ext cx="6323040" cy="40608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0" lang="en-US" sz="2320" strike="noStrike" u="none">
                <a:solidFill>
                  <a:srgbClr val="397d5a"/>
                </a:solidFill>
                <a:uFillTx/>
                <a:latin typeface="Source Han Sans JP Medium Bold"/>
                <a:ea typeface="DejaVu Sans"/>
              </a:rPr>
              <a:t>Nuestros Objetivos de Sostenibilidad </a:t>
            </a:r>
            <a:endParaRPr b="0" lang="es-ES" sz="2320" strike="noStrike" u="none">
              <a:solidFill>
                <a:srgbClr val="000000"/>
              </a:solidFill>
              <a:uFillTx/>
              <a:latin typeface="Arial"/>
            </a:endParaRPr>
          </a:p>
        </p:txBody>
      </p:sp>
      <p:sp>
        <p:nvSpPr>
          <p:cNvPr id="1282" name="TextBox 23"/>
          <p:cNvSpPr/>
          <p:nvPr/>
        </p:nvSpPr>
        <p:spPr>
          <a:xfrm>
            <a:off x="8102880" y="8472600"/>
            <a:ext cx="8996040" cy="887400"/>
          </a:xfrm>
          <a:prstGeom prst="rect">
            <a:avLst/>
          </a:prstGeom>
          <a:noFill/>
          <a:ln w="0">
            <a:noFill/>
          </a:ln>
        </p:spPr>
        <p:style>
          <a:lnRef idx="0"/>
          <a:fillRef idx="0"/>
          <a:effectRef idx="0"/>
          <a:fontRef idx="minor"/>
        </p:style>
        <p:txBody>
          <a:bodyPr lIns="0" rIns="0" tIns="0" bIns="0" anchor="t">
            <a:spAutoFit/>
          </a:bodyPr>
          <a:p>
            <a:pPr algn="just" defTabSz="914400">
              <a:lnSpc>
                <a:spcPts val="2330"/>
              </a:lnSpc>
            </a:pPr>
            <a:r>
              <a:rPr b="0" lang="es-ES" sz="1690" strike="noStrike" u="none">
                <a:solidFill>
                  <a:srgbClr val="231f20"/>
                </a:solidFill>
                <a:uFillTx/>
                <a:latin typeface="Source Sans Pro"/>
                <a:ea typeface="Source Sans Pro"/>
              </a:rPr>
              <a:t>Anualmente realizaremos un control del desempeño realizado en materia de ODS y estableceremos las mejoras a aplicar según los resultados del análisis realizado para la mejora continua de la OIT en cuanto a su contribución a los ODS.  </a:t>
            </a:r>
            <a:endParaRPr b="0" lang="es-ES" sz="1690" strike="noStrike" u="none">
              <a:solidFill>
                <a:srgbClr val="000000"/>
              </a:solidFill>
              <a:uFillTx/>
              <a:latin typeface="Arial"/>
            </a:endParaRPr>
          </a:p>
        </p:txBody>
      </p:sp>
      <p:sp>
        <p:nvSpPr>
          <p:cNvPr id="1283" name="TextBox 24"/>
          <p:cNvSpPr/>
          <p:nvPr/>
        </p:nvSpPr>
        <p:spPr>
          <a:xfrm>
            <a:off x="8079840" y="7627680"/>
            <a:ext cx="6323040" cy="812520"/>
          </a:xfrm>
          <a:prstGeom prst="rect">
            <a:avLst/>
          </a:prstGeom>
          <a:noFill/>
          <a:ln w="0">
            <a:noFill/>
          </a:ln>
        </p:spPr>
        <p:style>
          <a:lnRef idx="0"/>
          <a:fillRef idx="0"/>
          <a:effectRef idx="0"/>
          <a:fontRef idx="minor"/>
        </p:style>
        <p:txBody>
          <a:bodyPr lIns="0" rIns="0" tIns="0" bIns="0" anchor="t">
            <a:spAutoFit/>
          </a:bodyPr>
          <a:p>
            <a:pPr defTabSz="914400">
              <a:lnSpc>
                <a:spcPts val="3200"/>
              </a:lnSpc>
              <a:tabLst>
                <a:tab algn="l" pos="0"/>
              </a:tabLst>
            </a:pPr>
            <a:r>
              <a:rPr b="0" lang="en-US" sz="2320" strike="noStrike" u="none">
                <a:solidFill>
                  <a:srgbClr val="397d5a"/>
                </a:solidFill>
                <a:uFillTx/>
                <a:latin typeface="Source Han Sans JP Medium Bold"/>
                <a:ea typeface="DejaVu Sans"/>
              </a:rPr>
              <a:t>Seguimiento, control y mejora continua</a:t>
            </a:r>
            <a:endParaRPr b="0" lang="es-ES" sz="2320" strike="noStrike" u="none">
              <a:solidFill>
                <a:srgbClr val="000000"/>
              </a:solidFill>
              <a:uFillTx/>
              <a:latin typeface="Arial"/>
            </a:endParaRPr>
          </a:p>
        </p:txBody>
      </p:sp>
      <p:sp>
        <p:nvSpPr>
          <p:cNvPr id="1284" name="Triángulo rectángulo 24"/>
          <p:cNvSpPr/>
          <p:nvPr/>
        </p:nvSpPr>
        <p:spPr>
          <a:xfrm rot="5400000">
            <a:off x="2122200" y="-1731600"/>
            <a:ext cx="4605120" cy="8524080"/>
          </a:xfrm>
          <a:prstGeom prst="rtTriangle">
            <a:avLst/>
          </a:prstGeom>
          <a:solidFill>
            <a:srgbClr val="1c5739"/>
          </a:solidFill>
          <a:ln>
            <a:solidFill>
              <a:srgbClr val="1c573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pic>
        <p:nvPicPr>
          <p:cNvPr id="1285" name="Imagen 18" descr="Imagen que contiene Logotipo&#10;&#10;Descripción generada automáticamente"/>
          <p:cNvPicPr/>
          <p:nvPr/>
        </p:nvPicPr>
        <p:blipFill>
          <a:blip r:embed="rId2"/>
          <a:stretch/>
        </p:blipFill>
        <p:spPr>
          <a:xfrm>
            <a:off x="3072600" y="8514000"/>
            <a:ext cx="1565280" cy="653040"/>
          </a:xfrm>
          <a:prstGeom prst="rect">
            <a:avLst/>
          </a:prstGeom>
          <a:noFill/>
          <a:ln w="0">
            <a:noFill/>
          </a:ln>
        </p:spPr>
      </p:pic>
      <p:pic>
        <p:nvPicPr>
          <p:cNvPr id="1286" name="Google Shape;99;p1" descr=""/>
          <p:cNvPicPr/>
          <p:nvPr/>
        </p:nvPicPr>
        <p:blipFill>
          <a:blip r:embed="rId3"/>
          <a:stretch/>
        </p:blipFill>
        <p:spPr>
          <a:xfrm>
            <a:off x="4871160" y="8566200"/>
            <a:ext cx="1685520" cy="600840"/>
          </a:xfrm>
          <a:prstGeom prst="rect">
            <a:avLst/>
          </a:prstGeom>
          <a:noFill/>
          <a:ln w="0">
            <a:noFill/>
          </a:ln>
        </p:spPr>
      </p:pic>
      <p:sp>
        <p:nvSpPr>
          <p:cNvPr id="1287" name="Marcador de número de diapositiva 16"/>
          <p:cNvSpPr/>
          <p:nvPr/>
        </p:nvSpPr>
        <p:spPr>
          <a:xfrm>
            <a:off x="14706720" y="922464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123A1400-1580-4041-B8D2-757629912D1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288" name="Imagen 1" descr="Imagen que contiene Flecha&#10;&#10;Descripción generada automáticamente"/>
          <p:cNvPicPr/>
          <p:nvPr/>
        </p:nvPicPr>
        <p:blipFill>
          <a:blip r:embed="rId4"/>
          <a:stretch/>
        </p:blipFill>
        <p:spPr>
          <a:xfrm>
            <a:off x="1474920" y="8344080"/>
            <a:ext cx="1265040" cy="906840"/>
          </a:xfrm>
          <a:prstGeom prst="rect">
            <a:avLst/>
          </a:prstGeom>
          <a:noFill/>
          <a:ln w="0">
            <a:noFill/>
          </a:ln>
        </p:spPr>
      </p:pic>
      <p:sp>
        <p:nvSpPr>
          <p:cNvPr id="1289" name="Freeform 12"/>
          <p:cNvSpPr/>
          <p:nvPr/>
        </p:nvSpPr>
        <p:spPr>
          <a:xfrm>
            <a:off x="14499720" y="5960880"/>
            <a:ext cx="1366560" cy="1238040"/>
          </a:xfrm>
          <a:custGeom>
            <a:avLst/>
            <a:gdLst>
              <a:gd name="textAreaLeft" fmla="*/ 0 w 1366560"/>
              <a:gd name="textAreaRight" fmla="*/ 1368360 w 1366560"/>
              <a:gd name="textAreaTop" fmla="*/ 0 h 1238040"/>
              <a:gd name="textAreaBottom" fmla="*/ 1239480 h 1238040"/>
            </a:gdLst>
            <a:ahLst/>
            <a:rect l="textAreaLeft" t="textAreaTop" r="textAreaRight" b="textAreaBottom"/>
            <a:pathLst>
              <a:path w="1990660" h="1990660">
                <a:moveTo>
                  <a:pt x="0" y="0"/>
                </a:moveTo>
                <a:lnTo>
                  <a:pt x="1990660" y="0"/>
                </a:lnTo>
                <a:lnTo>
                  <a:pt x="1990660" y="1990661"/>
                </a:lnTo>
                <a:lnTo>
                  <a:pt x="0" y="1990661"/>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pic>
        <p:nvPicPr>
          <p:cNvPr id="1290" name="Imagen 1210" descr=""/>
          <p:cNvPicPr/>
          <p:nvPr/>
        </p:nvPicPr>
        <p:blipFill>
          <a:blip r:embed="rId6"/>
          <a:stretch/>
        </p:blipFill>
        <p:spPr>
          <a:xfrm>
            <a:off x="10980000" y="5940000"/>
            <a:ext cx="1438560" cy="1258920"/>
          </a:xfrm>
          <a:prstGeom prst="rect">
            <a:avLst/>
          </a:prstGeom>
          <a:noFill/>
          <a:ln w="0">
            <a:noFill/>
          </a:ln>
        </p:spPr>
      </p:pic>
      <p:sp>
        <p:nvSpPr>
          <p:cNvPr id="1291" name="Freeform 46"/>
          <p:cNvSpPr/>
          <p:nvPr/>
        </p:nvSpPr>
        <p:spPr>
          <a:xfrm>
            <a:off x="9180000" y="5940000"/>
            <a:ext cx="1438920" cy="1258920"/>
          </a:xfrm>
          <a:custGeom>
            <a:avLst/>
            <a:gdLst>
              <a:gd name="textAreaLeft" fmla="*/ 0 w 1438920"/>
              <a:gd name="textAreaRight" fmla="*/ 1440360 w 1438920"/>
              <a:gd name="textAreaTop" fmla="*/ 0 h 1258920"/>
              <a:gd name="textAreaBottom" fmla="*/ 1260360 h 125892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1292" name="Freeform 47"/>
          <p:cNvSpPr/>
          <p:nvPr/>
        </p:nvSpPr>
        <p:spPr>
          <a:xfrm>
            <a:off x="12780000" y="5940000"/>
            <a:ext cx="1438920" cy="1258920"/>
          </a:xfrm>
          <a:custGeom>
            <a:avLst/>
            <a:gdLst>
              <a:gd name="textAreaLeft" fmla="*/ 0 w 1438920"/>
              <a:gd name="textAreaRight" fmla="*/ 1440360 w 1438920"/>
              <a:gd name="textAreaTop" fmla="*/ 0 h 1258920"/>
              <a:gd name="textAreaBottom" fmla="*/ 1260360 h 1258920"/>
            </a:gdLst>
            <a:ahLst/>
            <a:rect l="textAreaLeft" t="textAreaTop" r="textAreaRight" b="textAreaBottom"/>
            <a:pathLst>
              <a:path w="493239" h="493239">
                <a:moveTo>
                  <a:pt x="0" y="0"/>
                </a:moveTo>
                <a:lnTo>
                  <a:pt x="493239" y="0"/>
                </a:lnTo>
                <a:lnTo>
                  <a:pt x="493239" y="493239"/>
                </a:lnTo>
                <a:lnTo>
                  <a:pt x="0" y="493239"/>
                </a:lnTo>
                <a:lnTo>
                  <a:pt x="0" y="0"/>
                </a:lnTo>
                <a:close/>
              </a:path>
            </a:pathLst>
          </a:custGeom>
          <a:blipFill rotWithShape="0">
            <a:blip r:embed="rId8"/>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3" name="TextBox 3"/>
          <p:cNvSpPr/>
          <p:nvPr/>
        </p:nvSpPr>
        <p:spPr>
          <a:xfrm>
            <a:off x="3369240" y="3874680"/>
            <a:ext cx="6269040" cy="2515320"/>
          </a:xfrm>
          <a:prstGeom prst="rect">
            <a:avLst/>
          </a:prstGeom>
          <a:noFill/>
          <a:ln w="0">
            <a:noFill/>
          </a:ln>
        </p:spPr>
        <p:style>
          <a:lnRef idx="0"/>
          <a:fillRef idx="0"/>
          <a:effectRef idx="0"/>
          <a:fontRef idx="minor"/>
        </p:style>
        <p:txBody>
          <a:bodyPr lIns="0" rIns="0" tIns="0" bIns="0" anchor="t">
            <a:spAutoFit/>
          </a:bodyPr>
          <a:p>
            <a:pPr defTabSz="914400">
              <a:lnSpc>
                <a:spcPts val="9904"/>
              </a:lnSpc>
              <a:tabLst>
                <a:tab algn="l" pos="0"/>
              </a:tabLst>
            </a:pPr>
            <a:r>
              <a:rPr b="0" lang="en-US" sz="9430" strike="noStrike" u="none">
                <a:solidFill>
                  <a:srgbClr val="231f20"/>
                </a:solidFill>
                <a:uFillTx/>
                <a:latin typeface="Source Han Sans JP Heavy"/>
                <a:ea typeface="DejaVu Sans"/>
              </a:rPr>
              <a:t>MUCHAS GRACIAS</a:t>
            </a:r>
            <a:endParaRPr b="0" lang="es-ES" sz="9430" strike="noStrike" u="none">
              <a:solidFill>
                <a:srgbClr val="000000"/>
              </a:solidFill>
              <a:uFillTx/>
              <a:latin typeface="Arial"/>
            </a:endParaRPr>
          </a:p>
        </p:txBody>
      </p:sp>
      <p:grpSp>
        <p:nvGrpSpPr>
          <p:cNvPr id="1294" name="Group 6"/>
          <p:cNvGrpSpPr/>
          <p:nvPr/>
        </p:nvGrpSpPr>
        <p:grpSpPr>
          <a:xfrm>
            <a:off x="-19575720" y="-5954760"/>
            <a:ext cx="23472720" cy="17534520"/>
            <a:chOff x="-19575720" y="-5954760"/>
            <a:chExt cx="23472720" cy="17534520"/>
          </a:xfrm>
        </p:grpSpPr>
        <p:sp>
          <p:nvSpPr>
            <p:cNvPr id="1295" name="Freeform 7"/>
            <p:cNvSpPr/>
            <p:nvPr/>
          </p:nvSpPr>
          <p:spPr>
            <a:xfrm rot="826200">
              <a:off x="-18351000" y="-3566520"/>
              <a:ext cx="21023280" cy="12828600"/>
            </a:xfrm>
            <a:custGeom>
              <a:avLst/>
              <a:gdLst>
                <a:gd name="textAreaLeft" fmla="*/ 0 w 21023280"/>
                <a:gd name="textAreaRight" fmla="*/ 21025080 w 21023280"/>
                <a:gd name="textAreaTop" fmla="*/ 0 h 12828600"/>
                <a:gd name="textAreaBottom" fmla="*/ 12830400 h 12828600"/>
              </a:gdLst>
              <a:ahLst/>
              <a:rect l="textAreaLeft" t="textAreaTop" r="textAreaRight" b="textAreaBottom"/>
              <a:pathLst>
                <a:path w="5537802" h="3379601">
                  <a:moveTo>
                    <a:pt x="0" y="0"/>
                  </a:moveTo>
                  <a:lnTo>
                    <a:pt x="5537802" y="0"/>
                  </a:lnTo>
                  <a:lnTo>
                    <a:pt x="5537802" y="3379601"/>
                  </a:lnTo>
                  <a:lnTo>
                    <a:pt x="0" y="3379601"/>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296" name="TextBox 8"/>
            <p:cNvSpPr/>
            <p:nvPr/>
          </p:nvSpPr>
          <p:spPr>
            <a:xfrm rot="826200">
              <a:off x="-16924680" y="-563292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1297" name="Group 12"/>
          <p:cNvGrpSpPr/>
          <p:nvPr/>
        </p:nvGrpSpPr>
        <p:grpSpPr>
          <a:xfrm>
            <a:off x="2797920" y="-4831560"/>
            <a:ext cx="4914000" cy="8404920"/>
            <a:chOff x="2797920" y="-4831560"/>
            <a:chExt cx="4914000" cy="8404920"/>
          </a:xfrm>
        </p:grpSpPr>
        <p:sp>
          <p:nvSpPr>
            <p:cNvPr id="1298" name="Freeform 13"/>
            <p:cNvSpPr/>
            <p:nvPr/>
          </p:nvSpPr>
          <p:spPr>
            <a:xfrm rot="774000">
              <a:off x="3740400" y="-4833000"/>
              <a:ext cx="310680" cy="8479080"/>
            </a:xfrm>
            <a:custGeom>
              <a:avLst/>
              <a:gdLst>
                <a:gd name="textAreaLeft" fmla="*/ 0 w 310680"/>
                <a:gd name="textAreaRight" fmla="*/ 312480 w 310680"/>
                <a:gd name="textAreaTop" fmla="*/ 0 h 8479080"/>
                <a:gd name="textAreaBottom" fmla="*/ 8480880 h 8479080"/>
              </a:gdLst>
              <a:ahLst/>
              <a:rect l="textAreaLeft" t="textAreaTop" r="textAreaRight" b="textAreaBottom"/>
              <a:pathLst>
                <a:path w="82656" h="2234034">
                  <a:moveTo>
                    <a:pt x="0" y="0"/>
                  </a:moveTo>
                  <a:lnTo>
                    <a:pt x="82656" y="0"/>
                  </a:lnTo>
                  <a:lnTo>
                    <a:pt x="82656" y="2234034"/>
                  </a:lnTo>
                  <a:lnTo>
                    <a:pt x="0" y="2234034"/>
                  </a:lnTo>
                  <a:close/>
                </a:path>
              </a:pathLst>
            </a:custGeom>
            <a:solidFill>
              <a:srgbClr val="397d5a"/>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1299" name="TextBox 14"/>
            <p:cNvSpPr/>
            <p:nvPr/>
          </p:nvSpPr>
          <p:spPr>
            <a:xfrm rot="774000">
              <a:off x="4315680" y="-452700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1300" name="TextBox 15"/>
          <p:cNvSpPr/>
          <p:nvPr/>
        </p:nvSpPr>
        <p:spPr>
          <a:xfrm>
            <a:off x="3252240" y="6840000"/>
            <a:ext cx="6893280" cy="2844720"/>
          </a:xfrm>
          <a:prstGeom prst="rect">
            <a:avLst/>
          </a:prstGeom>
          <a:noFill/>
          <a:ln w="0">
            <a:noFill/>
          </a:ln>
        </p:spPr>
        <p:style>
          <a:lnRef idx="0"/>
          <a:fillRef idx="0"/>
          <a:effectRef idx="0"/>
          <a:fontRef idx="minor"/>
        </p:style>
        <p:txBody>
          <a:bodyPr lIns="0" rIns="0" tIns="0" bIns="0" anchor="t">
            <a:spAutoFit/>
          </a:bodyPr>
          <a:p>
            <a:pPr defTabSz="914400">
              <a:lnSpc>
                <a:spcPts val="3200"/>
              </a:lnSpc>
            </a:pPr>
            <a:r>
              <a:rPr b="0" lang="en-US" sz="2320" strike="noStrike" u="none">
                <a:solidFill>
                  <a:srgbClr val="397d5a"/>
                </a:solidFill>
                <a:uFillTx/>
                <a:latin typeface="Source Han Sans JP Medium Bold"/>
                <a:ea typeface="DejaVu Sans"/>
              </a:rPr>
              <a:t>Más información y contacto en: </a:t>
            </a:r>
            <a:endParaRPr b="0" lang="es-ES" sz="2320" strike="noStrike" u="none">
              <a:solidFill>
                <a:srgbClr val="000000"/>
              </a:solidFill>
              <a:uFillTx/>
              <a:latin typeface="Arial"/>
            </a:endParaRPr>
          </a:p>
          <a:p>
            <a:pPr defTabSz="914400">
              <a:lnSpc>
                <a:spcPts val="3200"/>
              </a:lnSpc>
            </a:pPr>
            <a:endParaRPr b="0" lang="es-ES" sz="2320" strike="noStrike" u="none">
              <a:solidFill>
                <a:srgbClr val="000000"/>
              </a:solidFill>
              <a:uFillTx/>
              <a:latin typeface="Arial"/>
            </a:endParaRPr>
          </a:p>
          <a:p>
            <a:pPr defTabSz="914400">
              <a:lnSpc>
                <a:spcPts val="3200"/>
              </a:lnSpc>
            </a:pPr>
            <a:r>
              <a:rPr b="0" lang="en-US" sz="2320" strike="noStrike" u="none">
                <a:solidFill>
                  <a:srgbClr val="397d5a"/>
                </a:solidFill>
                <a:uFillTx/>
                <a:latin typeface="Source Han Sans JP Medium Bold"/>
                <a:ea typeface="DejaVu Sans"/>
              </a:rPr>
              <a:t> </a:t>
            </a:r>
            <a:r>
              <a:rPr b="0" lang="en-US" sz="2320" strike="noStrike" u="sng">
                <a:solidFill>
                  <a:srgbClr val="0000ff"/>
                </a:solidFill>
                <a:uFillTx/>
                <a:latin typeface="Source Han Sans JP Medium Bold"/>
                <a:ea typeface="DejaVu Sans"/>
                <a:hlinkClick r:id="rId1"/>
              </a:rPr>
              <a:t>www.puertolumbreras.es/turismo</a:t>
            </a:r>
            <a:endParaRPr b="0" lang="es-ES" sz="2320" strike="noStrike" u="none">
              <a:solidFill>
                <a:srgbClr val="000000"/>
              </a:solidFill>
              <a:uFillTx/>
              <a:latin typeface="Arial"/>
            </a:endParaRPr>
          </a:p>
          <a:p>
            <a:pPr defTabSz="914400">
              <a:lnSpc>
                <a:spcPts val="3200"/>
              </a:lnSpc>
            </a:pPr>
            <a:r>
              <a:rPr b="0" lang="en-US" sz="2320" strike="noStrike" u="sng">
                <a:solidFill>
                  <a:srgbClr val="0000ff"/>
                </a:solidFill>
                <a:uFillTx/>
                <a:latin typeface="Source Han Sans JP Medium Bold"/>
                <a:ea typeface="DejaVu Sans"/>
                <a:hlinkClick r:id="rId2"/>
              </a:rPr>
              <a:t>www.turismoregiondemurcia.es</a:t>
            </a:r>
            <a:r>
              <a:rPr b="0" lang="en-US" sz="2320" strike="noStrike" u="none">
                <a:solidFill>
                  <a:srgbClr val="397d5a"/>
                </a:solidFill>
                <a:uFillTx/>
                <a:latin typeface="Source Han Sans JP Medium Bold"/>
                <a:ea typeface="DejaVu Sans"/>
              </a:rPr>
              <a:t> </a:t>
            </a:r>
            <a:endParaRPr b="0" lang="es-ES" sz="2320" strike="noStrike" u="none">
              <a:solidFill>
                <a:srgbClr val="000000"/>
              </a:solidFill>
              <a:uFillTx/>
              <a:latin typeface="Arial"/>
            </a:endParaRPr>
          </a:p>
          <a:p>
            <a:pPr defTabSz="914400">
              <a:lnSpc>
                <a:spcPts val="3200"/>
              </a:lnSpc>
            </a:pPr>
            <a:endParaRPr b="0" lang="es-ES" sz="2320" strike="noStrike" u="none">
              <a:solidFill>
                <a:srgbClr val="000000"/>
              </a:solidFill>
              <a:uFillTx/>
              <a:latin typeface="Arial"/>
            </a:endParaRPr>
          </a:p>
          <a:p>
            <a:pPr defTabSz="914400">
              <a:lnSpc>
                <a:spcPts val="3200"/>
              </a:lnSpc>
            </a:pPr>
            <a:r>
              <a:rPr b="0" lang="en-US" sz="2320" strike="noStrike" u="none">
                <a:solidFill>
                  <a:srgbClr val="397d5a"/>
                </a:solidFill>
                <a:uFillTx/>
                <a:latin typeface="Source Han Sans JP Medium Bold"/>
                <a:ea typeface="DejaVu Sans"/>
              </a:rPr>
              <a:t>Teléfono: 968 436 153 / 652 90 22 68</a:t>
            </a:r>
            <a:endParaRPr b="0" lang="es-ES" sz="2320" strike="noStrike" u="none">
              <a:solidFill>
                <a:srgbClr val="000000"/>
              </a:solidFill>
              <a:uFillTx/>
              <a:latin typeface="Arial"/>
            </a:endParaRPr>
          </a:p>
          <a:p>
            <a:pPr defTabSz="914400">
              <a:lnSpc>
                <a:spcPts val="3200"/>
              </a:lnSpc>
            </a:pPr>
            <a:r>
              <a:rPr b="0" lang="es-ES" sz="2320" strike="noStrike" u="none">
                <a:solidFill>
                  <a:srgbClr val="397d5a"/>
                </a:solidFill>
                <a:uFillTx/>
                <a:latin typeface="Source Han Sans JP Medium Bold"/>
                <a:ea typeface="DejaVu Sans"/>
              </a:rPr>
              <a:t>oficinadeturismo@puertolumbreras.es</a:t>
            </a:r>
            <a:endParaRPr b="0" lang="es-ES" sz="2320" strike="noStrike" u="none">
              <a:solidFill>
                <a:srgbClr val="000000"/>
              </a:solidFill>
              <a:uFillTx/>
              <a:latin typeface="Arial"/>
            </a:endParaRPr>
          </a:p>
        </p:txBody>
      </p:sp>
      <p:sp>
        <p:nvSpPr>
          <p:cNvPr id="1301" name="Marcador de número de diapositiva 3"/>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4F77C827-78C5-42FB-8A85-1A6913841B34}"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1302" name="Imagen 18" descr="Imagen que contiene Logotipo&#10;&#10;Descripción generada automáticamente"/>
          <p:cNvPicPr/>
          <p:nvPr/>
        </p:nvPicPr>
        <p:blipFill>
          <a:blip r:embed="rId3"/>
          <a:stretch/>
        </p:blipFill>
        <p:spPr>
          <a:xfrm>
            <a:off x="5621400" y="2492280"/>
            <a:ext cx="1075680" cy="448200"/>
          </a:xfrm>
          <a:prstGeom prst="rect">
            <a:avLst/>
          </a:prstGeom>
          <a:noFill/>
          <a:ln w="0">
            <a:noFill/>
          </a:ln>
        </p:spPr>
      </p:pic>
      <p:pic>
        <p:nvPicPr>
          <p:cNvPr id="1303" name="Google Shape;99;p1" descr=""/>
          <p:cNvPicPr/>
          <p:nvPr/>
        </p:nvPicPr>
        <p:blipFill>
          <a:blip r:embed="rId4"/>
          <a:stretch/>
        </p:blipFill>
        <p:spPr>
          <a:xfrm>
            <a:off x="7419960" y="2527920"/>
            <a:ext cx="1158120" cy="412200"/>
          </a:xfrm>
          <a:prstGeom prst="rect">
            <a:avLst/>
          </a:prstGeom>
          <a:noFill/>
          <a:ln w="0">
            <a:noFill/>
          </a:ln>
        </p:spPr>
      </p:pic>
      <p:pic>
        <p:nvPicPr>
          <p:cNvPr id="1304" name="Imagen 1" descr="Imagen que contiene Flecha&#10;&#10;Descripción generada automáticamente"/>
          <p:cNvPicPr/>
          <p:nvPr/>
        </p:nvPicPr>
        <p:blipFill>
          <a:blip r:embed="rId5"/>
          <a:stretch/>
        </p:blipFill>
        <p:spPr>
          <a:xfrm>
            <a:off x="3733920" y="2176200"/>
            <a:ext cx="1265040" cy="906840"/>
          </a:xfrm>
          <a:prstGeom prst="rect">
            <a:avLst/>
          </a:prstGeom>
          <a:noFill/>
          <a:ln w="0">
            <a:noFill/>
          </a:ln>
        </p:spPr>
      </p:pic>
      <p:pic>
        <p:nvPicPr>
          <p:cNvPr id="1305" name="Imagen 4" descr="Vista de una ciudad desde lo alto de una colina&#10;&#10;Descripción generada automáticamente"/>
          <p:cNvPicPr/>
          <p:nvPr/>
        </p:nvPicPr>
        <p:blipFill>
          <a:blip r:embed="rId6"/>
          <a:srcRect l="32996" t="0" r="29987" b="0"/>
          <a:stretch/>
        </p:blipFill>
        <p:spPr>
          <a:xfrm>
            <a:off x="10151280" y="11880"/>
            <a:ext cx="8643600" cy="10283760"/>
          </a:xfrm>
          <a:prstGeom prst="rect">
            <a:avLst/>
          </a:prstGeom>
          <a:noFill/>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53" name="Group 3"/>
          <p:cNvGrpSpPr/>
          <p:nvPr/>
        </p:nvGrpSpPr>
        <p:grpSpPr>
          <a:xfrm>
            <a:off x="-528120" y="-72360"/>
            <a:ext cx="19045080" cy="3155400"/>
            <a:chOff x="-528120" y="-72360"/>
            <a:chExt cx="19045080" cy="3155400"/>
          </a:xfrm>
        </p:grpSpPr>
        <p:sp>
          <p:nvSpPr>
            <p:cNvPr id="354" name="Freeform 4"/>
            <p:cNvSpPr/>
            <p:nvPr/>
          </p:nvSpPr>
          <p:spPr>
            <a:xfrm>
              <a:off x="-528120" y="0"/>
              <a:ext cx="19045080" cy="3083040"/>
            </a:xfrm>
            <a:custGeom>
              <a:avLst/>
              <a:gdLst>
                <a:gd name="textAreaLeft" fmla="*/ 0 w 19045080"/>
                <a:gd name="textAreaRight" fmla="*/ 19046880 w 19045080"/>
                <a:gd name="textAreaTop" fmla="*/ 0 h 3083040"/>
                <a:gd name="textAreaBottom" fmla="*/ 3084840 h 3083040"/>
              </a:gdLst>
              <a:ahLst/>
              <a:rect l="textAreaLeft" t="textAreaTop" r="textAreaRight" b="textAreaBottom"/>
              <a:pathLst>
                <a:path w="5016842" h="812800">
                  <a:moveTo>
                    <a:pt x="0" y="0"/>
                  </a:moveTo>
                  <a:lnTo>
                    <a:pt x="5016842" y="0"/>
                  </a:lnTo>
                  <a:lnTo>
                    <a:pt x="501684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355" name="TextBox 5"/>
            <p:cNvSpPr/>
            <p:nvPr/>
          </p:nvSpPr>
          <p:spPr>
            <a:xfrm>
              <a:off x="-528120" y="-72360"/>
              <a:ext cx="308304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356" name="Freeform 6"/>
          <p:cNvSpPr/>
          <p:nvPr/>
        </p:nvSpPr>
        <p:spPr>
          <a:xfrm>
            <a:off x="15408360" y="-2153160"/>
            <a:ext cx="4113000" cy="4113000"/>
          </a:xfrm>
          <a:custGeom>
            <a:avLst/>
            <a:gdLst>
              <a:gd name="textAreaLeft" fmla="*/ 0 w 4113000"/>
              <a:gd name="textAreaRight" fmla="*/ 4114800 w 4113000"/>
              <a:gd name="textAreaTop" fmla="*/ 0 h 4113000"/>
              <a:gd name="textAreaBottom" fmla="*/ 4114800 h 4113000"/>
            </a:gdLst>
            <a:ahLst/>
            <a:rect l="textAreaLeft" t="textAreaTop" r="textAreaRight" b="textAreaBottom"/>
            <a:pathLst>
              <a:path w="4116356" h="4116356">
                <a:moveTo>
                  <a:pt x="0" y="0"/>
                </a:moveTo>
                <a:lnTo>
                  <a:pt x="4116355" y="0"/>
                </a:lnTo>
                <a:lnTo>
                  <a:pt x="4116355" y="4116356"/>
                </a:lnTo>
                <a:lnTo>
                  <a:pt x="0" y="411635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57" name="Freeform 7"/>
          <p:cNvSpPr/>
          <p:nvPr/>
        </p:nvSpPr>
        <p:spPr>
          <a:xfrm>
            <a:off x="-2602440" y="0"/>
            <a:ext cx="3252960" cy="3252960"/>
          </a:xfrm>
          <a:custGeom>
            <a:avLst/>
            <a:gdLst>
              <a:gd name="textAreaLeft" fmla="*/ 0 w 3252960"/>
              <a:gd name="textAreaRight" fmla="*/ 3254760 w 3252960"/>
              <a:gd name="textAreaTop" fmla="*/ 0 h 3252960"/>
              <a:gd name="textAreaBottom" fmla="*/ 3254760 h 3252960"/>
            </a:gdLst>
            <a:ahLst/>
            <a:rect l="textAreaLeft" t="textAreaTop" r="textAreaRight" b="textAreaBottom"/>
            <a:pathLst>
              <a:path w="3256087" h="3256087">
                <a:moveTo>
                  <a:pt x="0" y="0"/>
                </a:moveTo>
                <a:lnTo>
                  <a:pt x="3256087" y="0"/>
                </a:lnTo>
                <a:lnTo>
                  <a:pt x="3256087" y="3256087"/>
                </a:lnTo>
                <a:lnTo>
                  <a:pt x="0" y="3256087"/>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58" name="TextBox 8"/>
          <p:cNvSpPr/>
          <p:nvPr/>
        </p:nvSpPr>
        <p:spPr>
          <a:xfrm>
            <a:off x="1828800" y="897120"/>
            <a:ext cx="13576320" cy="1382040"/>
          </a:xfrm>
          <a:prstGeom prst="rect">
            <a:avLst/>
          </a:prstGeom>
          <a:noFill/>
          <a:ln w="0">
            <a:noFill/>
          </a:ln>
        </p:spPr>
        <p:style>
          <a:lnRef idx="0"/>
          <a:fillRef idx="0"/>
          <a:effectRef idx="0"/>
          <a:fontRef idx="minor"/>
        </p:style>
        <p:txBody>
          <a:bodyPr lIns="0" rIns="0" tIns="0" bIns="0" anchor="t">
            <a:spAutoFit/>
          </a:bodyPr>
          <a:p>
            <a:pPr algn="ctr" defTabSz="914400">
              <a:lnSpc>
                <a:spcPts val="10885"/>
              </a:lnSpc>
            </a:pPr>
            <a:r>
              <a:rPr b="0" lang="en-US" sz="7890" strike="noStrike" u="none">
                <a:solidFill>
                  <a:srgbClr val="ffffff"/>
                </a:solidFill>
                <a:uFillTx/>
                <a:latin typeface="Source Han Sans JP Heavy"/>
                <a:ea typeface="DejaVu Sans"/>
              </a:rPr>
              <a:t>Sobre Puerto Lumbreras</a:t>
            </a:r>
            <a:endParaRPr b="0" lang="es-ES" sz="7890" strike="noStrike" u="none">
              <a:solidFill>
                <a:srgbClr val="000000"/>
              </a:solidFill>
              <a:uFillTx/>
              <a:latin typeface="Arial"/>
            </a:endParaRPr>
          </a:p>
        </p:txBody>
      </p:sp>
      <p:sp>
        <p:nvSpPr>
          <p:cNvPr id="359" name="Marcador de número de diapositiva 10"/>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CF5ED0C2-FC6C-42E9-8945-12D8B641E138}"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360" name="Imagen 18" descr="Imagen que contiene Logotipo&#10;&#10;Descripción generada automáticamente"/>
          <p:cNvPicPr/>
          <p:nvPr/>
        </p:nvPicPr>
        <p:blipFill>
          <a:blip r:embed="rId3"/>
          <a:stretch/>
        </p:blipFill>
        <p:spPr>
          <a:xfrm>
            <a:off x="3459600" y="8890920"/>
            <a:ext cx="1565280" cy="653040"/>
          </a:xfrm>
          <a:prstGeom prst="rect">
            <a:avLst/>
          </a:prstGeom>
          <a:noFill/>
          <a:ln w="0">
            <a:noFill/>
          </a:ln>
        </p:spPr>
      </p:pic>
      <p:pic>
        <p:nvPicPr>
          <p:cNvPr id="361" name="Google Shape;99;p1" descr=""/>
          <p:cNvPicPr/>
          <p:nvPr/>
        </p:nvPicPr>
        <p:blipFill>
          <a:blip r:embed="rId4"/>
          <a:stretch/>
        </p:blipFill>
        <p:spPr>
          <a:xfrm>
            <a:off x="5257800" y="8943120"/>
            <a:ext cx="1685520" cy="600840"/>
          </a:xfrm>
          <a:prstGeom prst="rect">
            <a:avLst/>
          </a:prstGeom>
          <a:noFill/>
          <a:ln w="0">
            <a:noFill/>
          </a:ln>
        </p:spPr>
      </p:pic>
      <p:pic>
        <p:nvPicPr>
          <p:cNvPr id="362" name="Imagen 1" descr="Imagen que contiene Flecha&#10;&#10;Descripción generada automáticamente"/>
          <p:cNvPicPr/>
          <p:nvPr/>
        </p:nvPicPr>
        <p:blipFill>
          <a:blip r:embed="rId5"/>
          <a:stretch/>
        </p:blipFill>
        <p:spPr>
          <a:xfrm>
            <a:off x="1905120" y="8729280"/>
            <a:ext cx="1265040" cy="906840"/>
          </a:xfrm>
          <a:prstGeom prst="rect">
            <a:avLst/>
          </a:prstGeom>
          <a:noFill/>
          <a:ln w="0">
            <a:noFill/>
          </a:ln>
        </p:spPr>
      </p:pic>
      <p:sp>
        <p:nvSpPr>
          <p:cNvPr id="363" name="TextBox 6"/>
          <p:cNvSpPr/>
          <p:nvPr/>
        </p:nvSpPr>
        <p:spPr>
          <a:xfrm>
            <a:off x="816480" y="3399120"/>
            <a:ext cx="16608240" cy="6077520"/>
          </a:xfrm>
          <a:prstGeom prst="rect">
            <a:avLst/>
          </a:prstGeom>
          <a:noFill/>
          <a:ln w="0">
            <a:noFill/>
          </a:ln>
        </p:spPr>
        <p:style>
          <a:lnRef idx="0"/>
          <a:fillRef idx="0"/>
          <a:effectRef idx="0"/>
          <a:fontRef idx="minor"/>
        </p:style>
        <p:txBody>
          <a:bodyPr lIns="0" rIns="0" tIns="0" bIns="0" anchor="t">
            <a:spAutoFit/>
          </a:bodyPr>
          <a:p>
            <a:pPr algn="just" defTabSz="914400">
              <a:lnSpc>
                <a:spcPts val="3172"/>
              </a:lnSpc>
            </a:pPr>
            <a:endParaRPr b="0" lang="es-ES" sz="18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La historia de Puerto Lumbreras (Murcia) España, está estrechamente vinculada a la Rambla de Nogalte que ha proporcionado los recursos hídricos necesarios tanto para consumo humano como para el riego de tierras. Era además una vía natural de paso que comunicaba el valle del Guadalentín con Granada a través de Baza y Guadix. Aunque los orígenes de su casco urbano se remontan a la Edad Media el poblamiento en esta zona es anterior pues se conocen numerosos yacimientos arqueológicos que documentan la ocupación del territorio desde época prehistórica.</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Actualmente el municipio de Puerto Lumbreras cuenta con más de 17.800 habitantes distribuidos en cuatro diputaciones: Puerto Lumbreras, El Esparragal, Puerto Adentro y Cabezo de la Jara.</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En los últimos años, Puerto Lumbreras ha desarrollado diferentes proyectos de recuperación del patrimonio histórico y arqueológico, entre los que cabe destacar la excavación y restauración de su castillo, la tematización de algunas de las cuevas del Cerro del Castellar, la restauración y adecuación para usos públicos de la Casa del Cura y la Casa de los Duendes o la creación de rutas temáticas como el itinerario astronómico y botánico.</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defTabSz="914400">
              <a:lnSpc>
                <a:spcPts val="3450"/>
              </a:lnSpc>
              <a:tabLst>
                <a:tab algn="l" pos="0"/>
              </a:tabLst>
            </a:pPr>
            <a:endParaRPr b="0" lang="es-ES" sz="20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364" name="Freeform 2"/>
          <p:cNvSpPr/>
          <p:nvPr/>
        </p:nvSpPr>
        <p:spPr>
          <a:xfrm>
            <a:off x="14592600" y="7574040"/>
            <a:ext cx="4683960" cy="4683960"/>
          </a:xfrm>
          <a:custGeom>
            <a:avLst/>
            <a:gdLst>
              <a:gd name="textAreaLeft" fmla="*/ 0 w 4683960"/>
              <a:gd name="textAreaRight" fmla="*/ 4685760 w 4683960"/>
              <a:gd name="textAreaTop" fmla="*/ 0 h 4683960"/>
              <a:gd name="textAreaBottom" fmla="*/ 4685760 h 46839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365" name="Group 3"/>
          <p:cNvGrpSpPr/>
          <p:nvPr/>
        </p:nvGrpSpPr>
        <p:grpSpPr>
          <a:xfrm>
            <a:off x="16892640" y="5985000"/>
            <a:ext cx="2072520" cy="2081880"/>
            <a:chOff x="16892640" y="5985000"/>
            <a:chExt cx="2072520" cy="2081880"/>
          </a:xfrm>
        </p:grpSpPr>
        <p:sp>
          <p:nvSpPr>
            <p:cNvPr id="366" name="Freeform 4"/>
            <p:cNvSpPr/>
            <p:nvPr/>
          </p:nvSpPr>
          <p:spPr>
            <a:xfrm>
              <a:off x="16892640" y="5985000"/>
              <a:ext cx="2072520" cy="2081880"/>
            </a:xfrm>
            <a:custGeom>
              <a:avLst/>
              <a:gdLst>
                <a:gd name="textAreaLeft" fmla="*/ 0 w 2072520"/>
                <a:gd name="textAreaRight" fmla="*/ 2074320 w 2072520"/>
                <a:gd name="textAreaTop" fmla="*/ 0 h 2081880"/>
                <a:gd name="textAreaBottom" fmla="*/ 2083680 h 208188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367" name="TextBox 5"/>
            <p:cNvSpPr/>
            <p:nvPr/>
          </p:nvSpPr>
          <p:spPr>
            <a:xfrm>
              <a:off x="17083440" y="6131880"/>
              <a:ext cx="1690920" cy="17398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368" name="Freeform 6"/>
          <p:cNvSpPr/>
          <p:nvPr/>
        </p:nvSpPr>
        <p:spPr>
          <a:xfrm>
            <a:off x="-1449360" y="853200"/>
            <a:ext cx="4683960" cy="4683960"/>
          </a:xfrm>
          <a:custGeom>
            <a:avLst/>
            <a:gdLst>
              <a:gd name="textAreaLeft" fmla="*/ 0 w 4683960"/>
              <a:gd name="textAreaRight" fmla="*/ 4685760 w 4683960"/>
              <a:gd name="textAreaTop" fmla="*/ 0 h 4683960"/>
              <a:gd name="textAreaBottom" fmla="*/ 4685760 h 46839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369" name="Group 7"/>
          <p:cNvGrpSpPr/>
          <p:nvPr/>
        </p:nvGrpSpPr>
        <p:grpSpPr>
          <a:xfrm>
            <a:off x="-2101680" y="-4497840"/>
            <a:ext cx="8596080" cy="8634600"/>
            <a:chOff x="-2101680" y="-4497840"/>
            <a:chExt cx="8596080" cy="8634600"/>
          </a:xfrm>
        </p:grpSpPr>
        <p:sp>
          <p:nvSpPr>
            <p:cNvPr id="370" name="Freeform 8"/>
            <p:cNvSpPr/>
            <p:nvPr/>
          </p:nvSpPr>
          <p:spPr>
            <a:xfrm>
              <a:off x="-2101680" y="-4497840"/>
              <a:ext cx="8596080" cy="8634600"/>
            </a:xfrm>
            <a:custGeom>
              <a:avLst/>
              <a:gdLst>
                <a:gd name="textAreaLeft" fmla="*/ 0 w 8596080"/>
                <a:gd name="textAreaRight" fmla="*/ 8597880 w 8596080"/>
                <a:gd name="textAreaTop" fmla="*/ 0 h 8634600"/>
                <a:gd name="textAreaBottom" fmla="*/ 8636400 h 863460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371" name="TextBox 9"/>
            <p:cNvSpPr/>
            <p:nvPr/>
          </p:nvSpPr>
          <p:spPr>
            <a:xfrm>
              <a:off x="-1311120" y="-3890520"/>
              <a:ext cx="7014960" cy="72176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372" name="TextBox 28"/>
          <p:cNvSpPr/>
          <p:nvPr/>
        </p:nvSpPr>
        <p:spPr>
          <a:xfrm>
            <a:off x="1207800" y="1372680"/>
            <a:ext cx="3752280" cy="698040"/>
          </a:xfrm>
          <a:prstGeom prst="rect">
            <a:avLst/>
          </a:prstGeom>
          <a:noFill/>
          <a:ln w="0">
            <a:noFill/>
          </a:ln>
        </p:spPr>
        <p:style>
          <a:lnRef idx="0"/>
          <a:fillRef idx="0"/>
          <a:effectRef idx="0"/>
          <a:fontRef idx="minor"/>
        </p:style>
        <p:txBody>
          <a:bodyPr lIns="0" rIns="0" tIns="0" bIns="0" anchor="t">
            <a:spAutoFit/>
          </a:bodyPr>
          <a:p>
            <a:pPr defTabSz="914400">
              <a:lnSpc>
                <a:spcPts val="5499"/>
              </a:lnSpc>
              <a:tabLst>
                <a:tab algn="l" pos="0"/>
              </a:tabLst>
            </a:pPr>
            <a:r>
              <a:rPr b="0" lang="en-US" sz="3990" strike="noStrike" u="none">
                <a:solidFill>
                  <a:srgbClr val="ffffff"/>
                </a:solidFill>
                <a:uFillTx/>
                <a:latin typeface="Source Han Sans JP Heavy"/>
                <a:ea typeface="DejaVu Sans"/>
              </a:rPr>
              <a:t>1.2 Historia</a:t>
            </a:r>
            <a:endParaRPr b="0" lang="es-ES" sz="3990" strike="noStrike" u="none">
              <a:solidFill>
                <a:srgbClr val="000000"/>
              </a:solidFill>
              <a:uFillTx/>
              <a:latin typeface="Arial"/>
            </a:endParaRPr>
          </a:p>
        </p:txBody>
      </p:sp>
      <p:sp>
        <p:nvSpPr>
          <p:cNvPr id="373" name="TextBox 6"/>
          <p:cNvSpPr/>
          <p:nvPr/>
        </p:nvSpPr>
        <p:spPr>
          <a:xfrm>
            <a:off x="6330960" y="946080"/>
            <a:ext cx="9700560" cy="8494560"/>
          </a:xfrm>
          <a:prstGeom prst="rect">
            <a:avLst/>
          </a:prstGeom>
          <a:noFill/>
          <a:ln w="0">
            <a:noFill/>
          </a:ln>
        </p:spPr>
        <p:style>
          <a:lnRef idx="0"/>
          <a:fillRef idx="0"/>
          <a:effectRef idx="0"/>
          <a:fontRef idx="minor"/>
        </p:style>
        <p:txBody>
          <a:bodyPr lIns="0" rIns="0" tIns="0" bIns="0" anchor="t">
            <a:spAutoFit/>
          </a:bodyPr>
          <a:p>
            <a:pPr algn="just" defTabSz="914400">
              <a:lnSpc>
                <a:spcPts val="3172"/>
              </a:lnSpc>
            </a:pPr>
            <a:endParaRPr b="0" lang="es-ES" sz="18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En los primeros años se hizo un gran esfuerzo por poner en valor los recursos turísticos de que disponía el municipio, principalmente con la creación del “Entorno Medina Nogalte” formado por el Castillo de Nogalte y el Conjunto de Casas Cueva, y la mejora del Observatorio Astronómico del Cabezo de la Jara. Para ello fue necesaria la creación de material explicativo y de divulgación: guías didácticos de las diferentes rutas, folletos explicativos y mapas del municipio. </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Integrada en la Concejalía de Turismo, se organizan diversos eventos a lo largo del año como son: Visitas Guiadas , Jornada de Puertas Abiertas al Observatorio Astronómico o al Centro de Interpretación de la Naturaleza del Cabezo de la Jara, Lluvia de Estrellas-Perseidas o Lágrimas de San Lorenzo, Talleres de Arqueología, Rutas gastronómicas, Curso de Astronomía. Estas actividades consiguen la atracción de visitantes a nuestros enclaves más turísticos como son Observatorio Astronómico del Cabezo de la Jara y el singular Entorno Medina Nogalte: Castillo de Nogalte y Casas cueva. </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r>
              <a:rPr b="0" lang="es-ES" sz="2000" strike="noStrike" u="none">
                <a:solidFill>
                  <a:srgbClr val="231f20"/>
                </a:solidFill>
                <a:uFillTx/>
                <a:latin typeface="Source Sans Pro"/>
                <a:ea typeface="Source Sans Pro"/>
              </a:rPr>
              <a:t>Actualmente, se encuentra adherida a la Red de Oficinas de Turismo de la Región de Murcia y cuenta con los siguientes certificados: ISO 9001:2015, Q de Calidad y SICTED.</a:t>
            </a: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algn="just" defTabSz="914400">
              <a:lnSpc>
                <a:spcPts val="3172"/>
              </a:lnSpc>
            </a:pPr>
            <a:endParaRPr b="0" lang="es-ES" sz="2000" strike="noStrike" u="none">
              <a:solidFill>
                <a:srgbClr val="000000"/>
              </a:solidFill>
              <a:uFillTx/>
              <a:latin typeface="Arial"/>
            </a:endParaRPr>
          </a:p>
          <a:p>
            <a:pPr defTabSz="914400">
              <a:lnSpc>
                <a:spcPts val="3450"/>
              </a:lnSpc>
              <a:tabLst>
                <a:tab algn="l" pos="0"/>
              </a:tabLst>
            </a:pPr>
            <a:endParaRPr b="0" lang="es-ES" sz="2000" strike="noStrike" u="none">
              <a:solidFill>
                <a:srgbClr val="000000"/>
              </a:solidFill>
              <a:uFillTx/>
              <a:latin typeface="Arial"/>
            </a:endParaRPr>
          </a:p>
        </p:txBody>
      </p:sp>
      <p:sp>
        <p:nvSpPr>
          <p:cNvPr id="374" name="Marcador de número de diapositiva 9"/>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79AB126A-B5C5-4DD8-8A2A-2F953468FB69}"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375" name="Imagen 18" descr="Imagen que contiene Logotipo&#10;&#10;Descripción generada automáticamente"/>
          <p:cNvPicPr/>
          <p:nvPr/>
        </p:nvPicPr>
        <p:blipFill>
          <a:blip r:embed="rId3"/>
          <a:stretch/>
        </p:blipFill>
        <p:spPr>
          <a:xfrm>
            <a:off x="3459600" y="8890920"/>
            <a:ext cx="1565280" cy="653040"/>
          </a:xfrm>
          <a:prstGeom prst="rect">
            <a:avLst/>
          </a:prstGeom>
          <a:noFill/>
          <a:ln w="0">
            <a:noFill/>
          </a:ln>
        </p:spPr>
      </p:pic>
      <p:pic>
        <p:nvPicPr>
          <p:cNvPr id="376" name="Google Shape;99;p1" descr=""/>
          <p:cNvPicPr/>
          <p:nvPr/>
        </p:nvPicPr>
        <p:blipFill>
          <a:blip r:embed="rId4"/>
          <a:stretch/>
        </p:blipFill>
        <p:spPr>
          <a:xfrm>
            <a:off x="5257800" y="8943120"/>
            <a:ext cx="1685520" cy="600840"/>
          </a:xfrm>
          <a:prstGeom prst="rect">
            <a:avLst/>
          </a:prstGeom>
          <a:noFill/>
          <a:ln w="0">
            <a:noFill/>
          </a:ln>
        </p:spPr>
      </p:pic>
      <p:pic>
        <p:nvPicPr>
          <p:cNvPr id="377" name="Imagen 11" descr="Imagen que contiene Flecha&#10;&#10;Descripción generada automáticamente"/>
          <p:cNvPicPr/>
          <p:nvPr/>
        </p:nvPicPr>
        <p:blipFill>
          <a:blip r:embed="rId5"/>
          <a:stretch/>
        </p:blipFill>
        <p:spPr>
          <a:xfrm>
            <a:off x="1905120" y="872928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78" name="Group 3"/>
          <p:cNvGrpSpPr/>
          <p:nvPr/>
        </p:nvGrpSpPr>
        <p:grpSpPr>
          <a:xfrm>
            <a:off x="-72000" y="-104760"/>
            <a:ext cx="18284760" cy="3155400"/>
            <a:chOff x="-72000" y="-104760"/>
            <a:chExt cx="18284760" cy="3155400"/>
          </a:xfrm>
        </p:grpSpPr>
        <p:sp>
          <p:nvSpPr>
            <p:cNvPr id="379" name="Freeform 4"/>
            <p:cNvSpPr/>
            <p:nvPr/>
          </p:nvSpPr>
          <p:spPr>
            <a:xfrm>
              <a:off x="-72000" y="-32400"/>
              <a:ext cx="18284760" cy="3083040"/>
            </a:xfrm>
            <a:custGeom>
              <a:avLst/>
              <a:gdLst>
                <a:gd name="textAreaLeft" fmla="*/ 0 w 18284760"/>
                <a:gd name="textAreaRight" fmla="*/ 18286560 w 18284760"/>
                <a:gd name="textAreaTop" fmla="*/ 0 h 3083040"/>
                <a:gd name="textAreaBottom" fmla="*/ 3084840 h 3083040"/>
              </a:gdLst>
              <a:ahLst/>
              <a:rect l="textAreaLeft" t="textAreaTop" r="textAreaRight" b="textAreaBottom"/>
              <a:pathLst>
                <a:path w="4816592" h="812800">
                  <a:moveTo>
                    <a:pt x="0" y="0"/>
                  </a:moveTo>
                  <a:lnTo>
                    <a:pt x="4816592" y="0"/>
                  </a:lnTo>
                  <a:lnTo>
                    <a:pt x="4816592" y="812800"/>
                  </a:lnTo>
                  <a:lnTo>
                    <a:pt x="0" y="812800"/>
                  </a:ln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380" name="TextBox 5"/>
            <p:cNvSpPr/>
            <p:nvPr/>
          </p:nvSpPr>
          <p:spPr>
            <a:xfrm>
              <a:off x="-72000" y="-104760"/>
              <a:ext cx="3082680" cy="31550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381" name="TextBox 6"/>
          <p:cNvSpPr/>
          <p:nvPr/>
        </p:nvSpPr>
        <p:spPr>
          <a:xfrm>
            <a:off x="5080680" y="1143000"/>
            <a:ext cx="7842240" cy="744120"/>
          </a:xfrm>
          <a:prstGeom prst="rect">
            <a:avLst/>
          </a:prstGeom>
          <a:noFill/>
          <a:ln w="0">
            <a:noFill/>
          </a:ln>
        </p:spPr>
        <p:style>
          <a:lnRef idx="0"/>
          <a:fillRef idx="0"/>
          <a:effectRef idx="0"/>
          <a:fontRef idx="minor"/>
        </p:style>
        <p:txBody>
          <a:bodyPr lIns="0" rIns="0" tIns="0" bIns="0" anchor="t">
            <a:spAutoFit/>
          </a:bodyPr>
          <a:p>
            <a:pPr algn="ctr" defTabSz="914400">
              <a:lnSpc>
                <a:spcPts val="5862"/>
              </a:lnSpc>
              <a:tabLst>
                <a:tab algn="l" pos="0"/>
              </a:tabLst>
            </a:pPr>
            <a:r>
              <a:rPr b="0" lang="en-US" sz="5920" strike="noStrike" u="none">
                <a:solidFill>
                  <a:srgbClr val="ffffff"/>
                </a:solidFill>
                <a:uFillTx/>
                <a:latin typeface="Source Han Sans JP Heavy"/>
                <a:ea typeface="DejaVu Sans"/>
              </a:rPr>
              <a:t>1.3 Organigrama</a:t>
            </a:r>
            <a:endParaRPr b="0" lang="es-ES" sz="5920" strike="noStrike" u="none">
              <a:solidFill>
                <a:srgbClr val="000000"/>
              </a:solidFill>
              <a:uFillTx/>
              <a:latin typeface="Arial"/>
            </a:endParaRPr>
          </a:p>
        </p:txBody>
      </p:sp>
      <p:sp>
        <p:nvSpPr>
          <p:cNvPr id="382" name="Freeform 7"/>
          <p:cNvSpPr/>
          <p:nvPr/>
        </p:nvSpPr>
        <p:spPr>
          <a:xfrm>
            <a:off x="-1586160" y="-1808640"/>
            <a:ext cx="3168720" cy="4111560"/>
          </a:xfrm>
          <a:custGeom>
            <a:avLst/>
            <a:gdLst>
              <a:gd name="textAreaLeft" fmla="*/ 0 w 3168720"/>
              <a:gd name="textAreaRight" fmla="*/ 3170520 w 3168720"/>
              <a:gd name="textAreaTop" fmla="*/ 0 h 4111560"/>
              <a:gd name="textAreaBottom" fmla="*/ 4113360 h 4111560"/>
            </a:gdLst>
            <a:ahLst/>
            <a:rect l="textAreaLeft" t="textAreaTop" r="textAreaRight" b="textAreaBottom"/>
            <a:pathLst>
              <a:path w="3172137" h="4114800">
                <a:moveTo>
                  <a:pt x="0" y="0"/>
                </a:moveTo>
                <a:lnTo>
                  <a:pt x="3172136" y="0"/>
                </a:lnTo>
                <a:lnTo>
                  <a:pt x="3172136" y="4114800"/>
                </a:lnTo>
                <a:lnTo>
                  <a:pt x="0" y="411480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83" name="Freeform 8"/>
          <p:cNvSpPr/>
          <p:nvPr/>
        </p:nvSpPr>
        <p:spPr>
          <a:xfrm>
            <a:off x="-216720" y="861120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2"/>
                </a:lnTo>
                <a:lnTo>
                  <a:pt x="0" y="2083232"/>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84" name="Freeform 9"/>
          <p:cNvSpPr/>
          <p:nvPr/>
        </p:nvSpPr>
        <p:spPr>
          <a:xfrm>
            <a:off x="16384680" y="-413640"/>
            <a:ext cx="3803400" cy="2080080"/>
          </a:xfrm>
          <a:custGeom>
            <a:avLst/>
            <a:gdLst>
              <a:gd name="textAreaLeft" fmla="*/ 0 w 3803400"/>
              <a:gd name="textAreaRight" fmla="*/ 3805200 w 3803400"/>
              <a:gd name="textAreaTop" fmla="*/ 0 h 2080080"/>
              <a:gd name="textAreaBottom" fmla="*/ 2081880 h 2080080"/>
            </a:gdLst>
            <a:ahLst/>
            <a:rect l="textAreaLeft" t="textAreaTop" r="textAreaRight" b="textAreaBottom"/>
            <a:pathLst>
              <a:path w="3806571" h="2083232">
                <a:moveTo>
                  <a:pt x="0" y="0"/>
                </a:moveTo>
                <a:lnTo>
                  <a:pt x="3806570" y="0"/>
                </a:lnTo>
                <a:lnTo>
                  <a:pt x="3806570" y="2083233"/>
                </a:lnTo>
                <a:lnTo>
                  <a:pt x="0" y="2083233"/>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385" name="TextBox 40"/>
          <p:cNvSpPr/>
          <p:nvPr/>
        </p:nvSpPr>
        <p:spPr>
          <a:xfrm>
            <a:off x="6823080" y="5498280"/>
            <a:ext cx="1855080" cy="568440"/>
          </a:xfrm>
          <a:prstGeom prst="rect">
            <a:avLst/>
          </a:prstGeom>
          <a:noFill/>
          <a:ln w="0">
            <a:noFill/>
          </a:ln>
        </p:spPr>
        <p:style>
          <a:lnRef idx="0"/>
          <a:fillRef idx="0"/>
          <a:effectRef idx="0"/>
          <a:fontRef idx="minor"/>
        </p:style>
        <p:txBody>
          <a:bodyPr lIns="0" rIns="0" tIns="0" bIns="0" anchor="t">
            <a:spAutoFit/>
          </a:bodyPr>
          <a:p>
            <a:pPr algn="ctr" defTabSz="914400">
              <a:lnSpc>
                <a:spcPts val="2239"/>
              </a:lnSpc>
            </a:pPr>
            <a:r>
              <a:rPr b="0" lang="en-US" sz="1600" strike="noStrike" u="none">
                <a:solidFill>
                  <a:srgbClr val="ffffff"/>
                </a:solidFill>
                <a:uFillTx/>
                <a:latin typeface="Source Han Sans JP Normal"/>
                <a:ea typeface="DejaVu Sans"/>
              </a:rPr>
              <a:t>William Hendels</a:t>
            </a:r>
            <a:endParaRPr b="0" lang="es-ES" sz="1600" strike="noStrike" u="none">
              <a:solidFill>
                <a:srgbClr val="000000"/>
              </a:solidFill>
              <a:uFillTx/>
              <a:latin typeface="Arial"/>
            </a:endParaRPr>
          </a:p>
          <a:p>
            <a:pPr algn="ctr" defTabSz="914400">
              <a:lnSpc>
                <a:spcPts val="2239"/>
              </a:lnSpc>
            </a:pPr>
            <a:r>
              <a:rPr b="0" lang="en-US" sz="1600" strike="noStrike" u="none">
                <a:solidFill>
                  <a:srgbClr val="ffffff"/>
                </a:solidFill>
                <a:uFillTx/>
                <a:latin typeface="Source Han Sans JP Normal"/>
                <a:ea typeface="DejaVu Sans"/>
              </a:rPr>
              <a:t>Production</a:t>
            </a:r>
            <a:endParaRPr b="0" lang="es-ES" sz="1600" strike="noStrike" u="none">
              <a:solidFill>
                <a:srgbClr val="000000"/>
              </a:solidFill>
              <a:uFillTx/>
              <a:latin typeface="Arial"/>
            </a:endParaRPr>
          </a:p>
        </p:txBody>
      </p:sp>
      <p:sp>
        <p:nvSpPr>
          <p:cNvPr id="386" name="TextBox 41"/>
          <p:cNvSpPr/>
          <p:nvPr/>
        </p:nvSpPr>
        <p:spPr>
          <a:xfrm>
            <a:off x="9599040" y="5360040"/>
            <a:ext cx="1855080" cy="852840"/>
          </a:xfrm>
          <a:prstGeom prst="rect">
            <a:avLst/>
          </a:prstGeom>
          <a:noFill/>
          <a:ln w="0">
            <a:noFill/>
          </a:ln>
        </p:spPr>
        <p:style>
          <a:lnRef idx="0"/>
          <a:fillRef idx="0"/>
          <a:effectRef idx="0"/>
          <a:fontRef idx="minor"/>
        </p:style>
        <p:txBody>
          <a:bodyPr lIns="0" rIns="0" tIns="0" bIns="0" anchor="t">
            <a:spAutoFit/>
          </a:bodyPr>
          <a:p>
            <a:pPr algn="ctr" defTabSz="914400">
              <a:lnSpc>
                <a:spcPts val="2239"/>
              </a:lnSpc>
            </a:pPr>
            <a:r>
              <a:rPr b="0" lang="en-US" sz="1600" strike="noStrike" u="none">
                <a:solidFill>
                  <a:srgbClr val="ffffff"/>
                </a:solidFill>
                <a:uFillTx/>
                <a:latin typeface="Source Han Sans JP Normal"/>
                <a:ea typeface="DejaVu Sans"/>
              </a:rPr>
              <a:t>Cora Peterson</a:t>
            </a:r>
            <a:endParaRPr b="0" lang="es-ES" sz="1600" strike="noStrike" u="none">
              <a:solidFill>
                <a:srgbClr val="000000"/>
              </a:solidFill>
              <a:uFillTx/>
              <a:latin typeface="Arial"/>
            </a:endParaRPr>
          </a:p>
          <a:p>
            <a:pPr algn="ctr" defTabSz="914400">
              <a:lnSpc>
                <a:spcPts val="2239"/>
              </a:lnSpc>
            </a:pPr>
            <a:r>
              <a:rPr b="0" lang="en-US" sz="1600" strike="noStrike" u="none">
                <a:solidFill>
                  <a:srgbClr val="ffffff"/>
                </a:solidFill>
                <a:uFillTx/>
                <a:latin typeface="Source Han Sans JP Normal"/>
                <a:ea typeface="DejaVu Sans"/>
              </a:rPr>
              <a:t>Research and Development</a:t>
            </a:r>
            <a:endParaRPr b="0" lang="es-ES" sz="1600" strike="noStrike" u="none">
              <a:solidFill>
                <a:srgbClr val="000000"/>
              </a:solidFill>
              <a:uFillTx/>
              <a:latin typeface="Arial"/>
            </a:endParaRPr>
          </a:p>
        </p:txBody>
      </p:sp>
      <p:sp>
        <p:nvSpPr>
          <p:cNvPr id="387" name="TextBox 50"/>
          <p:cNvSpPr/>
          <p:nvPr/>
        </p:nvSpPr>
        <p:spPr>
          <a:xfrm>
            <a:off x="6823080" y="6984720"/>
            <a:ext cx="1855080" cy="568440"/>
          </a:xfrm>
          <a:prstGeom prst="rect">
            <a:avLst/>
          </a:prstGeom>
          <a:noFill/>
          <a:ln w="0">
            <a:noFill/>
          </a:ln>
        </p:spPr>
        <p:style>
          <a:lnRef idx="0"/>
          <a:fillRef idx="0"/>
          <a:effectRef idx="0"/>
          <a:fontRef idx="minor"/>
        </p:style>
        <p:txBody>
          <a:bodyPr lIns="0" rIns="0" tIns="0" bIns="0" anchor="t">
            <a:spAutoFit/>
          </a:bodyPr>
          <a:p>
            <a:pPr algn="ctr" defTabSz="914400">
              <a:lnSpc>
                <a:spcPts val="2239"/>
              </a:lnSpc>
            </a:pPr>
            <a:r>
              <a:rPr b="0" lang="en-US" sz="1600" strike="noStrike" u="none">
                <a:solidFill>
                  <a:srgbClr val="ffffff"/>
                </a:solidFill>
                <a:uFillTx/>
                <a:latin typeface="Source Han Sans JP Normal"/>
                <a:ea typeface="DejaVu Sans"/>
              </a:rPr>
              <a:t>Corrie Lovelace</a:t>
            </a:r>
            <a:endParaRPr b="0" lang="es-ES" sz="1600" strike="noStrike" u="none">
              <a:solidFill>
                <a:srgbClr val="000000"/>
              </a:solidFill>
              <a:uFillTx/>
              <a:latin typeface="Arial"/>
            </a:endParaRPr>
          </a:p>
          <a:p>
            <a:pPr algn="ctr" defTabSz="914400">
              <a:lnSpc>
                <a:spcPts val="2239"/>
              </a:lnSpc>
            </a:pPr>
            <a:r>
              <a:rPr b="0" lang="en-US" sz="1600" strike="noStrike" u="none">
                <a:solidFill>
                  <a:srgbClr val="ffffff"/>
                </a:solidFill>
                <a:uFillTx/>
                <a:latin typeface="Source Han Sans JP Normal"/>
                <a:ea typeface="DejaVu Sans"/>
              </a:rPr>
              <a:t>Software Architect</a:t>
            </a:r>
            <a:endParaRPr b="0" lang="es-ES" sz="1600" strike="noStrike" u="none">
              <a:solidFill>
                <a:srgbClr val="000000"/>
              </a:solidFill>
              <a:uFillTx/>
              <a:latin typeface="Arial"/>
            </a:endParaRPr>
          </a:p>
        </p:txBody>
      </p:sp>
      <p:sp>
        <p:nvSpPr>
          <p:cNvPr id="388" name="TextBox 53"/>
          <p:cNvSpPr/>
          <p:nvPr/>
        </p:nvSpPr>
        <p:spPr>
          <a:xfrm>
            <a:off x="15148440" y="6984720"/>
            <a:ext cx="1855080" cy="568440"/>
          </a:xfrm>
          <a:prstGeom prst="rect">
            <a:avLst/>
          </a:prstGeom>
          <a:noFill/>
          <a:ln w="0">
            <a:noFill/>
          </a:ln>
        </p:spPr>
        <p:style>
          <a:lnRef idx="0"/>
          <a:fillRef idx="0"/>
          <a:effectRef idx="0"/>
          <a:fontRef idx="minor"/>
        </p:style>
        <p:txBody>
          <a:bodyPr lIns="0" rIns="0" tIns="0" bIns="0" anchor="t">
            <a:spAutoFit/>
          </a:bodyPr>
          <a:p>
            <a:pPr algn="ctr" defTabSz="914400">
              <a:lnSpc>
                <a:spcPts val="2239"/>
              </a:lnSpc>
            </a:pPr>
            <a:r>
              <a:rPr b="0" lang="en-US" sz="1600" strike="noStrike" u="none">
                <a:solidFill>
                  <a:srgbClr val="ffffff"/>
                </a:solidFill>
                <a:uFillTx/>
                <a:latin typeface="Source Han Sans JP Normal"/>
                <a:ea typeface="DejaVu Sans"/>
              </a:rPr>
              <a:t>Laura Armitage</a:t>
            </a:r>
            <a:endParaRPr b="0" lang="es-ES" sz="1600" strike="noStrike" u="none">
              <a:solidFill>
                <a:srgbClr val="000000"/>
              </a:solidFill>
              <a:uFillTx/>
              <a:latin typeface="Arial"/>
            </a:endParaRPr>
          </a:p>
          <a:p>
            <a:pPr algn="ctr" defTabSz="914400">
              <a:lnSpc>
                <a:spcPts val="2239"/>
              </a:lnSpc>
            </a:pPr>
            <a:r>
              <a:rPr b="0" lang="en-US" sz="1600" strike="noStrike" u="none">
                <a:solidFill>
                  <a:srgbClr val="ffffff"/>
                </a:solidFill>
                <a:uFillTx/>
                <a:latin typeface="Source Han Sans JP Normal"/>
                <a:ea typeface="DejaVu Sans"/>
              </a:rPr>
              <a:t>Admin</a:t>
            </a:r>
            <a:endParaRPr b="0" lang="es-ES" sz="1600" strike="noStrike" u="none">
              <a:solidFill>
                <a:srgbClr val="000000"/>
              </a:solidFill>
              <a:uFillTx/>
              <a:latin typeface="Arial"/>
            </a:endParaRPr>
          </a:p>
        </p:txBody>
      </p:sp>
      <p:sp>
        <p:nvSpPr>
          <p:cNvPr id="389" name="TextBox 59"/>
          <p:cNvSpPr/>
          <p:nvPr/>
        </p:nvSpPr>
        <p:spPr>
          <a:xfrm>
            <a:off x="4048560" y="8451720"/>
            <a:ext cx="1855080" cy="568440"/>
          </a:xfrm>
          <a:prstGeom prst="rect">
            <a:avLst/>
          </a:prstGeom>
          <a:noFill/>
          <a:ln w="0">
            <a:noFill/>
          </a:ln>
        </p:spPr>
        <p:style>
          <a:lnRef idx="0"/>
          <a:fillRef idx="0"/>
          <a:effectRef idx="0"/>
          <a:fontRef idx="minor"/>
        </p:style>
        <p:txBody>
          <a:bodyPr lIns="0" rIns="0" tIns="0" bIns="0" anchor="t">
            <a:spAutoFit/>
          </a:bodyPr>
          <a:p>
            <a:pPr algn="ctr" defTabSz="914400">
              <a:lnSpc>
                <a:spcPts val="2239"/>
              </a:lnSpc>
            </a:pPr>
            <a:r>
              <a:rPr b="0" lang="en-US" sz="1600" strike="noStrike" u="none">
                <a:solidFill>
                  <a:srgbClr val="ffffff"/>
                </a:solidFill>
                <a:uFillTx/>
                <a:latin typeface="Source Han Sans JP Normal"/>
                <a:ea typeface="DejaVu Sans"/>
              </a:rPr>
              <a:t>Claude Dimitri</a:t>
            </a:r>
            <a:endParaRPr b="0" lang="es-ES" sz="1600" strike="noStrike" u="none">
              <a:solidFill>
                <a:srgbClr val="000000"/>
              </a:solidFill>
              <a:uFillTx/>
              <a:latin typeface="Arial"/>
            </a:endParaRPr>
          </a:p>
          <a:p>
            <a:pPr algn="ctr" defTabSz="914400">
              <a:lnSpc>
                <a:spcPts val="2239"/>
              </a:lnSpc>
            </a:pPr>
            <a:r>
              <a:rPr b="0" lang="en-US" sz="1600" strike="noStrike" u="none">
                <a:solidFill>
                  <a:srgbClr val="ffffff"/>
                </a:solidFill>
                <a:uFillTx/>
                <a:latin typeface="Source Han Sans JP Normal"/>
                <a:ea typeface="DejaVu Sans"/>
              </a:rPr>
              <a:t>Finance Analyst</a:t>
            </a:r>
            <a:endParaRPr b="0" lang="es-ES" sz="1600" strike="noStrike" u="none">
              <a:solidFill>
                <a:srgbClr val="000000"/>
              </a:solidFill>
              <a:uFillTx/>
              <a:latin typeface="Arial"/>
            </a:endParaRPr>
          </a:p>
        </p:txBody>
      </p:sp>
      <p:sp>
        <p:nvSpPr>
          <p:cNvPr id="390" name="TextBox 60"/>
          <p:cNvSpPr/>
          <p:nvPr/>
        </p:nvSpPr>
        <p:spPr>
          <a:xfrm>
            <a:off x="6823080" y="8451720"/>
            <a:ext cx="1855080" cy="568440"/>
          </a:xfrm>
          <a:prstGeom prst="rect">
            <a:avLst/>
          </a:prstGeom>
          <a:noFill/>
          <a:ln w="0">
            <a:noFill/>
          </a:ln>
        </p:spPr>
        <p:style>
          <a:lnRef idx="0"/>
          <a:fillRef idx="0"/>
          <a:effectRef idx="0"/>
          <a:fontRef idx="minor"/>
        </p:style>
        <p:txBody>
          <a:bodyPr lIns="0" rIns="0" tIns="0" bIns="0" anchor="t">
            <a:spAutoFit/>
          </a:bodyPr>
          <a:p>
            <a:pPr algn="ctr" defTabSz="914400">
              <a:lnSpc>
                <a:spcPts val="2239"/>
              </a:lnSpc>
            </a:pPr>
            <a:r>
              <a:rPr b="0" lang="en-US" sz="1600" strike="noStrike" u="none">
                <a:solidFill>
                  <a:srgbClr val="ffffff"/>
                </a:solidFill>
                <a:uFillTx/>
                <a:latin typeface="Source Han Sans JP Normal"/>
                <a:ea typeface="DejaVu Sans"/>
              </a:rPr>
              <a:t>Paul Reyes</a:t>
            </a:r>
            <a:endParaRPr b="0" lang="es-ES" sz="1600" strike="noStrike" u="none">
              <a:solidFill>
                <a:srgbClr val="000000"/>
              </a:solidFill>
              <a:uFillTx/>
              <a:latin typeface="Arial"/>
            </a:endParaRPr>
          </a:p>
          <a:p>
            <a:pPr algn="ctr" defTabSz="914400">
              <a:lnSpc>
                <a:spcPts val="2239"/>
              </a:lnSpc>
            </a:pPr>
            <a:r>
              <a:rPr b="0" lang="en-US" sz="1600" strike="noStrike" u="none">
                <a:solidFill>
                  <a:srgbClr val="ffffff"/>
                </a:solidFill>
                <a:uFillTx/>
                <a:latin typeface="Source Han Sans JP Normal"/>
                <a:ea typeface="DejaVu Sans"/>
              </a:rPr>
              <a:t>App Developer</a:t>
            </a:r>
            <a:endParaRPr b="0" lang="es-ES" sz="1600" strike="noStrike" u="none">
              <a:solidFill>
                <a:srgbClr val="000000"/>
              </a:solidFill>
              <a:uFillTx/>
              <a:latin typeface="Arial"/>
            </a:endParaRPr>
          </a:p>
        </p:txBody>
      </p:sp>
      <p:sp>
        <p:nvSpPr>
          <p:cNvPr id="391" name="TextBox 61"/>
          <p:cNvSpPr/>
          <p:nvPr/>
        </p:nvSpPr>
        <p:spPr>
          <a:xfrm>
            <a:off x="9599040" y="8451720"/>
            <a:ext cx="1855080" cy="568440"/>
          </a:xfrm>
          <a:prstGeom prst="rect">
            <a:avLst/>
          </a:prstGeom>
          <a:noFill/>
          <a:ln w="0">
            <a:noFill/>
          </a:ln>
        </p:spPr>
        <p:style>
          <a:lnRef idx="0"/>
          <a:fillRef idx="0"/>
          <a:effectRef idx="0"/>
          <a:fontRef idx="minor"/>
        </p:style>
        <p:txBody>
          <a:bodyPr lIns="0" rIns="0" tIns="0" bIns="0" anchor="t">
            <a:spAutoFit/>
          </a:bodyPr>
          <a:p>
            <a:pPr algn="ctr" defTabSz="914400">
              <a:lnSpc>
                <a:spcPts val="2239"/>
              </a:lnSpc>
            </a:pPr>
            <a:r>
              <a:rPr b="0" lang="en-US" sz="1600" strike="noStrike" u="none">
                <a:solidFill>
                  <a:srgbClr val="ffffff"/>
                </a:solidFill>
                <a:uFillTx/>
                <a:latin typeface="Source Han Sans JP Normal"/>
                <a:ea typeface="DejaVu Sans"/>
              </a:rPr>
              <a:t>Jackie Lemons</a:t>
            </a:r>
            <a:endParaRPr b="0" lang="es-ES" sz="1600" strike="noStrike" u="none">
              <a:solidFill>
                <a:srgbClr val="000000"/>
              </a:solidFill>
              <a:uFillTx/>
              <a:latin typeface="Arial"/>
            </a:endParaRPr>
          </a:p>
          <a:p>
            <a:pPr algn="ctr" defTabSz="914400">
              <a:lnSpc>
                <a:spcPts val="2239"/>
              </a:lnSpc>
            </a:pPr>
            <a:r>
              <a:rPr b="0" lang="en-US" sz="1600" strike="noStrike" u="none">
                <a:solidFill>
                  <a:srgbClr val="ffffff"/>
                </a:solidFill>
                <a:uFillTx/>
                <a:latin typeface="Source Han Sans JP Normal"/>
                <a:ea typeface="DejaVu Sans"/>
              </a:rPr>
              <a:t>Quality Specialist</a:t>
            </a:r>
            <a:endParaRPr b="0" lang="es-ES" sz="1600" strike="noStrike" u="none">
              <a:solidFill>
                <a:srgbClr val="000000"/>
              </a:solidFill>
              <a:uFillTx/>
              <a:latin typeface="Arial"/>
            </a:endParaRPr>
          </a:p>
        </p:txBody>
      </p:sp>
      <p:sp>
        <p:nvSpPr>
          <p:cNvPr id="392" name="TextBox 62"/>
          <p:cNvSpPr/>
          <p:nvPr/>
        </p:nvSpPr>
        <p:spPr>
          <a:xfrm>
            <a:off x="12373560" y="8451720"/>
            <a:ext cx="1855080" cy="568440"/>
          </a:xfrm>
          <a:prstGeom prst="rect">
            <a:avLst/>
          </a:prstGeom>
          <a:noFill/>
          <a:ln w="0">
            <a:noFill/>
          </a:ln>
        </p:spPr>
        <p:style>
          <a:lnRef idx="0"/>
          <a:fillRef idx="0"/>
          <a:effectRef idx="0"/>
          <a:fontRef idx="minor"/>
        </p:style>
        <p:txBody>
          <a:bodyPr lIns="0" rIns="0" tIns="0" bIns="0" anchor="t">
            <a:spAutoFit/>
          </a:bodyPr>
          <a:p>
            <a:pPr algn="ctr" defTabSz="914400">
              <a:lnSpc>
                <a:spcPts val="2239"/>
              </a:lnSpc>
            </a:pPr>
            <a:r>
              <a:rPr b="0" lang="en-US" sz="1600" strike="noStrike" u="none">
                <a:solidFill>
                  <a:srgbClr val="ffffff"/>
                </a:solidFill>
                <a:uFillTx/>
                <a:latin typeface="Source Han Sans JP Normal"/>
                <a:ea typeface="DejaVu Sans"/>
              </a:rPr>
              <a:t>Clyde Hooper</a:t>
            </a:r>
            <a:endParaRPr b="0" lang="es-ES" sz="1600" strike="noStrike" u="none">
              <a:solidFill>
                <a:srgbClr val="000000"/>
              </a:solidFill>
              <a:uFillTx/>
              <a:latin typeface="Arial"/>
            </a:endParaRPr>
          </a:p>
          <a:p>
            <a:pPr algn="ctr" defTabSz="914400">
              <a:lnSpc>
                <a:spcPts val="2239"/>
              </a:lnSpc>
            </a:pPr>
            <a:r>
              <a:rPr b="0" lang="en-US" sz="1600" strike="noStrike" u="none">
                <a:solidFill>
                  <a:srgbClr val="ffffff"/>
                </a:solidFill>
                <a:uFillTx/>
                <a:latin typeface="Source Han Sans JP Normal"/>
                <a:ea typeface="DejaVu Sans"/>
              </a:rPr>
              <a:t>Network Architect</a:t>
            </a:r>
            <a:endParaRPr b="0" lang="es-ES" sz="1600" strike="noStrike" u="none">
              <a:solidFill>
                <a:srgbClr val="000000"/>
              </a:solidFill>
              <a:uFillTx/>
              <a:latin typeface="Arial"/>
            </a:endParaRPr>
          </a:p>
        </p:txBody>
      </p:sp>
      <p:graphicFrame>
        <p:nvGraphicFramePr>
          <p:cNvPr id="1" name="Diagram1"/>
          <p:cNvGraphicFramePr/>
          <p:nvPr>
            <p:extLst>
              <p:ext uri="{D42A27DB-BD31-4B8C-83A1-F6EECF244321}">
                <p14:modId xmlns:p14="http://schemas.microsoft.com/office/powerpoint/2010/main" val="1953188399"/>
              </p:ext>
            </p:extLst>
          </p:nvPr>
        </p:nvGraphicFramePr>
        <p:xfrm>
          <a:off x="3503160" y="1929600"/>
          <a:ext cx="12188880" cy="8124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93" name="Marcador de número de diapositiva 1"/>
          <p:cNvSpPr/>
          <p:nvPr/>
        </p:nvSpPr>
        <p:spPr>
          <a:xfrm>
            <a:off x="15316200" y="9182160"/>
            <a:ext cx="2130480" cy="361800"/>
          </a:xfrm>
          <a:prstGeom prst="rect">
            <a:avLst/>
          </a:prstGeom>
          <a:noFill/>
          <a:ln w="0">
            <a:noFill/>
          </a:ln>
        </p:spPr>
        <p:style>
          <a:lnRef idx="2"/>
          <a:fillRef idx="0"/>
          <a:effectRef idx="0"/>
          <a:fontRef idx="minor"/>
        </p:style>
        <p:txBody>
          <a:bodyPr lIns="90000" rIns="90000" tIns="45000" bIns="45000" anchor="ctr">
            <a:noAutofit/>
          </a:bodyPr>
          <a:p>
            <a:pPr algn="r" defTabSz="914400">
              <a:lnSpc>
                <a:spcPct val="100000"/>
              </a:lnSpc>
            </a:pPr>
            <a:fld id="{4C70F53A-8445-49D1-997E-5EE9121D2ACD}"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pic>
        <p:nvPicPr>
          <p:cNvPr id="394" name="Imagen 18" descr="Imagen que contiene Logotipo&#10;&#10;Descripción generada automáticamente"/>
          <p:cNvPicPr/>
          <p:nvPr/>
        </p:nvPicPr>
        <p:blipFill>
          <a:blip r:embed="rId9"/>
          <a:stretch/>
        </p:blipFill>
        <p:spPr>
          <a:xfrm>
            <a:off x="12933360" y="8961480"/>
            <a:ext cx="1565280" cy="653040"/>
          </a:xfrm>
          <a:prstGeom prst="rect">
            <a:avLst/>
          </a:prstGeom>
          <a:noFill/>
          <a:ln w="0">
            <a:noFill/>
          </a:ln>
        </p:spPr>
      </p:pic>
      <p:pic>
        <p:nvPicPr>
          <p:cNvPr id="395" name="Google Shape;99;p1" descr=""/>
          <p:cNvPicPr/>
          <p:nvPr/>
        </p:nvPicPr>
        <p:blipFill>
          <a:blip r:embed="rId10"/>
          <a:stretch/>
        </p:blipFill>
        <p:spPr>
          <a:xfrm>
            <a:off x="14731920" y="9013320"/>
            <a:ext cx="1685520" cy="600840"/>
          </a:xfrm>
          <a:prstGeom prst="rect">
            <a:avLst/>
          </a:prstGeom>
          <a:noFill/>
          <a:ln w="0">
            <a:noFill/>
          </a:ln>
        </p:spPr>
      </p:pic>
      <p:pic>
        <p:nvPicPr>
          <p:cNvPr id="396" name="Imagen 10" descr="Imagen que contiene Flecha&#10;&#10;Descripción generada automáticamente"/>
          <p:cNvPicPr/>
          <p:nvPr/>
        </p:nvPicPr>
        <p:blipFill>
          <a:blip r:embed="rId11"/>
          <a:stretch/>
        </p:blipFill>
        <p:spPr>
          <a:xfrm>
            <a:off x="11304720" y="888156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TextBox 7"/>
          <p:cNvSpPr/>
          <p:nvPr/>
        </p:nvSpPr>
        <p:spPr>
          <a:xfrm>
            <a:off x="1652040" y="1725480"/>
            <a:ext cx="11450880" cy="593280"/>
          </a:xfrm>
          <a:prstGeom prst="rect">
            <a:avLst/>
          </a:prstGeom>
          <a:noFill/>
          <a:ln w="0">
            <a:noFill/>
          </a:ln>
        </p:spPr>
        <p:style>
          <a:lnRef idx="2"/>
          <a:fillRef idx="0"/>
          <a:effectRef idx="0"/>
          <a:fontRef idx="minor"/>
        </p:style>
        <p:txBody>
          <a:bodyPr lIns="0" rIns="0" tIns="0" bIns="0" anchor="t">
            <a:spAutoFit/>
          </a:bodyPr>
          <a:p>
            <a:pPr defTabSz="914400">
              <a:lnSpc>
                <a:spcPts val="4674"/>
              </a:lnSpc>
              <a:tabLst>
                <a:tab algn="l" pos="0"/>
              </a:tabLst>
            </a:pPr>
            <a:r>
              <a:rPr b="0" lang="en-US" sz="4720" strike="noStrike" u="none">
                <a:solidFill>
                  <a:srgbClr val="040506"/>
                </a:solidFill>
                <a:uFillTx/>
                <a:latin typeface="Source Han Sans JP Heavy"/>
                <a:ea typeface="DejaVu Sans"/>
              </a:rPr>
              <a:t>1.4 Instalaciones y equipamientos</a:t>
            </a:r>
            <a:endParaRPr b="0" lang="es-ES" sz="4720" strike="noStrike" u="none">
              <a:solidFill>
                <a:srgbClr val="000000"/>
              </a:solidFill>
              <a:uFillTx/>
              <a:latin typeface="Arial"/>
            </a:endParaRPr>
          </a:p>
        </p:txBody>
      </p:sp>
      <p:sp>
        <p:nvSpPr>
          <p:cNvPr id="398" name="Marcador de número de diapositiva 13"/>
          <p:cNvSpPr/>
          <p:nvPr/>
        </p:nvSpPr>
        <p:spPr>
          <a:xfrm>
            <a:off x="15316200" y="918216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1E93DE6B-59C1-4EDD-9D61-2CA3C79C198A}"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sp>
        <p:nvSpPr>
          <p:cNvPr id="399" name="Freeform 8"/>
          <p:cNvSpPr/>
          <p:nvPr/>
        </p:nvSpPr>
        <p:spPr>
          <a:xfrm rot="10800000">
            <a:off x="-100440" y="-1394280"/>
            <a:ext cx="8740800" cy="2654280"/>
          </a:xfrm>
          <a:custGeom>
            <a:avLst/>
            <a:gdLst>
              <a:gd name="textAreaLeft" fmla="*/ 0 w 8740800"/>
              <a:gd name="textAreaRight" fmla="*/ 8742600 w 8740800"/>
              <a:gd name="textAreaTop" fmla="*/ 0 h 2654280"/>
              <a:gd name="textAreaBottom" fmla="*/ 2656080 h 2654280"/>
            </a:gdLst>
            <a:ahLst/>
            <a:rect l="textAreaLeft" t="textAreaTop" r="textAreaRight" b="textAreaBottom"/>
            <a:pathLst>
              <a:path w="8744064" h="2511931">
                <a:moveTo>
                  <a:pt x="0" y="0"/>
                </a:moveTo>
                <a:lnTo>
                  <a:pt x="8744064" y="0"/>
                </a:lnTo>
                <a:lnTo>
                  <a:pt x="8744064" y="2511931"/>
                </a:lnTo>
                <a:lnTo>
                  <a:pt x="0" y="2511931"/>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00" name="TextBox 11"/>
          <p:cNvSpPr/>
          <p:nvPr/>
        </p:nvSpPr>
        <p:spPr>
          <a:xfrm>
            <a:off x="1643760" y="3543480"/>
            <a:ext cx="10242360" cy="4033440"/>
          </a:xfrm>
          <a:prstGeom prst="rect">
            <a:avLst/>
          </a:prstGeom>
          <a:noFill/>
          <a:ln w="0">
            <a:noFill/>
          </a:ln>
        </p:spPr>
        <p:style>
          <a:lnRef idx="0"/>
          <a:fillRef idx="0"/>
          <a:effectRef idx="0"/>
          <a:fontRef idx="minor"/>
        </p:style>
        <p:txBody>
          <a:bodyPr lIns="0" rIns="0" tIns="0" bIns="0" anchor="t">
            <a:spAutoFit/>
          </a:bodyPr>
          <a:p>
            <a:pPr defTabSz="914400">
              <a:lnSpc>
                <a:spcPts val="3529"/>
              </a:lnSpc>
            </a:pPr>
            <a:r>
              <a:rPr b="0" lang="en-US" sz="2400" strike="noStrike" u="none">
                <a:solidFill>
                  <a:srgbClr val="1c5739"/>
                </a:solidFill>
                <a:uFillTx/>
                <a:latin typeface="Source Han Sans JP Heavy"/>
                <a:ea typeface="DejaVu Sans"/>
              </a:rPr>
              <a:t>Instalaciones y equipamientos</a:t>
            </a:r>
            <a:endParaRPr b="0" lang="es-ES" sz="2400" strike="noStrike" u="none">
              <a:solidFill>
                <a:srgbClr val="000000"/>
              </a:solidFill>
              <a:uFillTx/>
              <a:latin typeface="Arial"/>
            </a:endParaRPr>
          </a:p>
          <a:p>
            <a:pPr defTabSz="914400">
              <a:lnSpc>
                <a:spcPts val="3529"/>
              </a:lnSpc>
            </a:pPr>
            <a:endParaRPr b="0" lang="es-ES" sz="2400" strike="noStrike" u="none">
              <a:solidFill>
                <a:srgbClr val="000000"/>
              </a:solidFill>
              <a:uFillTx/>
              <a:latin typeface="Arial"/>
            </a:endParaRPr>
          </a:p>
          <a:p>
            <a:pPr lvl="1" marL="518040" indent="-257760" defTabSz="914400">
              <a:lnSpc>
                <a:spcPts val="3529"/>
              </a:lnSpc>
              <a:buClr>
                <a:srgbClr val="000000"/>
              </a:buClr>
              <a:buFont typeface="Arial"/>
              <a:buChar char="•"/>
            </a:pPr>
            <a:r>
              <a:rPr b="0" lang="en-US" sz="2400" strike="noStrike" u="none">
                <a:solidFill>
                  <a:srgbClr val="000000"/>
                </a:solidFill>
                <a:uFillTx/>
                <a:latin typeface="Source Sans Pro"/>
                <a:ea typeface="Source Sans Pro"/>
              </a:rPr>
              <a:t>Pantallas digitales </a:t>
            </a:r>
            <a:endParaRPr b="0" lang="es-ES" sz="2400" strike="noStrike" u="none">
              <a:solidFill>
                <a:srgbClr val="000000"/>
              </a:solidFill>
              <a:uFillTx/>
              <a:latin typeface="Arial"/>
            </a:endParaRPr>
          </a:p>
          <a:p>
            <a:pPr lvl="1" marL="518040" indent="-257760" defTabSz="914400">
              <a:lnSpc>
                <a:spcPts val="3529"/>
              </a:lnSpc>
              <a:buClr>
                <a:srgbClr val="000000"/>
              </a:buClr>
              <a:buFont typeface="Arial"/>
              <a:buChar char="•"/>
            </a:pPr>
            <a:r>
              <a:rPr b="0" lang="en-US" sz="2400" strike="noStrike" u="none">
                <a:solidFill>
                  <a:srgbClr val="000000"/>
                </a:solidFill>
                <a:uFillTx/>
                <a:latin typeface="Source Sans Pro"/>
                <a:ea typeface="Source Sans Pro"/>
              </a:rPr>
              <a:t>Mostrador de atención accessible </a:t>
            </a:r>
            <a:endParaRPr b="0" lang="es-ES" sz="2400" strike="noStrike" u="none">
              <a:solidFill>
                <a:srgbClr val="000000"/>
              </a:solidFill>
              <a:uFillTx/>
              <a:latin typeface="Arial"/>
            </a:endParaRPr>
          </a:p>
          <a:p>
            <a:pPr lvl="1" marL="518040" indent="-257760" defTabSz="914400">
              <a:lnSpc>
                <a:spcPts val="3529"/>
              </a:lnSpc>
              <a:buClr>
                <a:srgbClr val="000000"/>
              </a:buClr>
              <a:buFont typeface="Arial"/>
              <a:buChar char="•"/>
            </a:pPr>
            <a:r>
              <a:rPr b="0" lang="en-US" sz="2400" strike="noStrike" u="none">
                <a:solidFill>
                  <a:srgbClr val="000000"/>
                </a:solidFill>
                <a:uFillTx/>
                <a:latin typeface="Source Sans Pro"/>
                <a:ea typeface="Source Sans Pro"/>
              </a:rPr>
              <a:t>Mostrador de atención turística con tablets accessible </a:t>
            </a:r>
            <a:endParaRPr b="0" lang="es-ES" sz="2400" strike="noStrike" u="none">
              <a:solidFill>
                <a:srgbClr val="000000"/>
              </a:solidFill>
              <a:uFillTx/>
              <a:latin typeface="Arial"/>
            </a:endParaRPr>
          </a:p>
          <a:p>
            <a:pPr lvl="1" marL="518040" indent="-257760" defTabSz="914400">
              <a:lnSpc>
                <a:spcPts val="3529"/>
              </a:lnSpc>
              <a:buClr>
                <a:srgbClr val="000000"/>
              </a:buClr>
              <a:buFont typeface="Arial"/>
              <a:buChar char="•"/>
            </a:pPr>
            <a:r>
              <a:rPr b="0" lang="en-US" sz="2400" strike="noStrike" u="none">
                <a:solidFill>
                  <a:srgbClr val="000000"/>
                </a:solidFill>
                <a:uFillTx/>
                <a:latin typeface="Source Sans Pro"/>
                <a:ea typeface="Source Sans Pro"/>
              </a:rPr>
              <a:t>Zona comercial con productos de Puerto Lumbreras</a:t>
            </a:r>
            <a:endParaRPr b="0" lang="es-ES" sz="2400" strike="noStrike" u="none">
              <a:solidFill>
                <a:srgbClr val="000000"/>
              </a:solidFill>
              <a:uFillTx/>
              <a:latin typeface="Arial"/>
            </a:endParaRPr>
          </a:p>
          <a:p>
            <a:pPr lvl="1" marL="518040" indent="-257760" defTabSz="914400">
              <a:lnSpc>
                <a:spcPts val="3529"/>
              </a:lnSpc>
              <a:buClr>
                <a:srgbClr val="000000"/>
              </a:buClr>
              <a:buFont typeface="Arial"/>
              <a:buChar char="•"/>
            </a:pPr>
            <a:r>
              <a:rPr b="0" lang="en-US" sz="2400" strike="noStrike" u="none">
                <a:solidFill>
                  <a:srgbClr val="000000"/>
                </a:solidFill>
                <a:uFillTx/>
                <a:latin typeface="Source Sans Pro"/>
                <a:ea typeface="Source Sans Pro"/>
              </a:rPr>
              <a:t>Aseos </a:t>
            </a:r>
            <a:endParaRPr b="0" lang="es-ES" sz="2400" strike="noStrike" u="none">
              <a:solidFill>
                <a:srgbClr val="000000"/>
              </a:solidFill>
              <a:uFillTx/>
              <a:latin typeface="Arial"/>
            </a:endParaRPr>
          </a:p>
          <a:p>
            <a:pPr lvl="1" marL="518040" indent="-257760" defTabSz="914400">
              <a:lnSpc>
                <a:spcPts val="3529"/>
              </a:lnSpc>
              <a:buClr>
                <a:srgbClr val="000000"/>
              </a:buClr>
              <a:buFont typeface="Arial"/>
              <a:buChar char="•"/>
            </a:pPr>
            <a:r>
              <a:rPr b="0" lang="en-US" sz="2400" strike="noStrike" u="none">
                <a:solidFill>
                  <a:srgbClr val="000000"/>
                </a:solidFill>
                <a:uFillTx/>
                <a:latin typeface="Source Sans Pro"/>
                <a:ea typeface="Source Sans Pro"/>
              </a:rPr>
              <a:t>Parking adaptado</a:t>
            </a:r>
            <a:endParaRPr b="0" lang="es-ES" sz="2400" strike="noStrike" u="none">
              <a:solidFill>
                <a:srgbClr val="000000"/>
              </a:solidFill>
              <a:uFillTx/>
              <a:latin typeface="Arial"/>
            </a:endParaRPr>
          </a:p>
          <a:p>
            <a:pPr lvl="1" marL="518040" indent="-257760" defTabSz="914400">
              <a:lnSpc>
                <a:spcPts val="3529"/>
              </a:lnSpc>
              <a:buClr>
                <a:srgbClr val="000000"/>
              </a:buClr>
              <a:buFont typeface="Arial"/>
              <a:buChar char="•"/>
            </a:pPr>
            <a:r>
              <a:rPr b="0" lang="en-US" sz="2400" strike="noStrike" u="none">
                <a:solidFill>
                  <a:srgbClr val="000000"/>
                </a:solidFill>
                <a:uFillTx/>
                <a:latin typeface="Source Sans Pro"/>
                <a:ea typeface="Source Sans Pro"/>
              </a:rPr>
              <a:t>Zona de reuniones</a:t>
            </a:r>
            <a:endParaRPr b="0" lang="es-ES" sz="2400" strike="noStrike" u="none">
              <a:solidFill>
                <a:srgbClr val="000000"/>
              </a:solidFill>
              <a:uFillTx/>
              <a:latin typeface="Arial"/>
            </a:endParaRPr>
          </a:p>
        </p:txBody>
      </p:sp>
      <p:pic>
        <p:nvPicPr>
          <p:cNvPr id="401" name="Imagen 18" descr="Imagen que contiene Logotipo&#10;&#10;Descripción generada automáticamente"/>
          <p:cNvPicPr/>
          <p:nvPr/>
        </p:nvPicPr>
        <p:blipFill>
          <a:blip r:embed="rId2"/>
          <a:stretch/>
        </p:blipFill>
        <p:spPr>
          <a:xfrm>
            <a:off x="3859920" y="8731440"/>
            <a:ext cx="1565280" cy="653040"/>
          </a:xfrm>
          <a:prstGeom prst="rect">
            <a:avLst/>
          </a:prstGeom>
          <a:noFill/>
          <a:ln w="0">
            <a:noFill/>
          </a:ln>
        </p:spPr>
      </p:pic>
      <p:pic>
        <p:nvPicPr>
          <p:cNvPr id="402" name="Google Shape;99;p1" descr=""/>
          <p:cNvPicPr/>
          <p:nvPr/>
        </p:nvPicPr>
        <p:blipFill>
          <a:blip r:embed="rId3"/>
          <a:stretch/>
        </p:blipFill>
        <p:spPr>
          <a:xfrm>
            <a:off x="5658120" y="8783280"/>
            <a:ext cx="1685520" cy="600840"/>
          </a:xfrm>
          <a:prstGeom prst="rect">
            <a:avLst/>
          </a:prstGeom>
          <a:noFill/>
          <a:ln w="0">
            <a:noFill/>
          </a:ln>
        </p:spPr>
      </p:pic>
      <p:pic>
        <p:nvPicPr>
          <p:cNvPr id="403" name="Imagen 10" descr=""/>
          <p:cNvPicPr/>
          <p:nvPr/>
        </p:nvPicPr>
        <p:blipFill>
          <a:blip r:embed="rId4"/>
          <a:srcRect l="13852" t="0" r="27019" b="0"/>
          <a:stretch/>
        </p:blipFill>
        <p:spPr>
          <a:xfrm>
            <a:off x="9829800" y="3086280"/>
            <a:ext cx="8454960" cy="4984200"/>
          </a:xfrm>
          <a:prstGeom prst="rect">
            <a:avLst/>
          </a:prstGeom>
          <a:noFill/>
          <a:ln w="0">
            <a:noFill/>
          </a:ln>
        </p:spPr>
      </p:pic>
      <p:pic>
        <p:nvPicPr>
          <p:cNvPr id="404" name="Imagen 1" descr="Imagen que contiene Flecha&#10;&#10;Descripción generada automáticamente"/>
          <p:cNvPicPr/>
          <p:nvPr/>
        </p:nvPicPr>
        <p:blipFill>
          <a:blip r:embed="rId5"/>
          <a:stretch/>
        </p:blipFill>
        <p:spPr>
          <a:xfrm>
            <a:off x="2237040" y="8648640"/>
            <a:ext cx="1265040" cy="906840"/>
          </a:xfrm>
          <a:prstGeom prst="rect">
            <a:avLst/>
          </a:prstGeom>
          <a:noFill/>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dfbfb"/>
        </a:solidFill>
      </p:bgPr>
    </p:bg>
    <p:spTree>
      <p:nvGrpSpPr>
        <p:cNvPr id="1" name=""/>
        <p:cNvGrpSpPr/>
        <p:nvPr/>
      </p:nvGrpSpPr>
      <p:grpSpPr>
        <a:xfrm>
          <a:off x="0" y="0"/>
          <a:ext cx="0" cy="0"/>
          <a:chOff x="0" y="0"/>
          <a:chExt cx="0" cy="0"/>
        </a:xfrm>
      </p:grpSpPr>
      <p:sp>
        <p:nvSpPr>
          <p:cNvPr id="405" name="Freeform 25"/>
          <p:cNvSpPr/>
          <p:nvPr/>
        </p:nvSpPr>
        <p:spPr>
          <a:xfrm flipH="1" flipV="1">
            <a:off x="-2062800" y="-798120"/>
            <a:ext cx="4115160" cy="3651120"/>
          </a:xfrm>
          <a:custGeom>
            <a:avLst/>
            <a:gdLst>
              <a:gd name="textAreaLeft" fmla="*/ 1080 w 4115160"/>
              <a:gd name="textAreaRight" fmla="*/ 4118040 w 4115160"/>
              <a:gd name="textAreaTop" fmla="*/ 1080 h 3651120"/>
              <a:gd name="textAreaBottom" fmla="*/ 3654000 h 3651120"/>
            </a:gdLst>
            <a:ahLst/>
            <a:rect l="textAreaLeft" t="textAreaTop" r="textAreaRight" b="textAreaBottom"/>
            <a:pathLst>
              <a:path w="4118443" h="3654183">
                <a:moveTo>
                  <a:pt x="4118444" y="3654182"/>
                </a:moveTo>
                <a:lnTo>
                  <a:pt x="0" y="3654182"/>
                </a:lnTo>
                <a:lnTo>
                  <a:pt x="0" y="0"/>
                </a:lnTo>
                <a:lnTo>
                  <a:pt x="4118444" y="0"/>
                </a:lnTo>
                <a:lnTo>
                  <a:pt x="4118444" y="3654182"/>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06" name="Freeform 39"/>
          <p:cNvSpPr/>
          <p:nvPr/>
        </p:nvSpPr>
        <p:spPr>
          <a:xfrm>
            <a:off x="8919360" y="3349440"/>
            <a:ext cx="805320" cy="1212480"/>
          </a:xfrm>
          <a:custGeom>
            <a:avLst/>
            <a:gdLst>
              <a:gd name="textAreaLeft" fmla="*/ 0 w 805320"/>
              <a:gd name="textAreaRight" fmla="*/ 807120 w 805320"/>
              <a:gd name="textAreaTop" fmla="*/ 0 h 1212480"/>
              <a:gd name="textAreaBottom" fmla="*/ 1214280 h 1212480"/>
            </a:gdLst>
            <a:ahLst/>
            <a:rect l="textAreaLeft" t="textAreaTop" r="textAreaRight" b="textAreaBottom"/>
            <a:pathLst>
              <a:path w="808491" h="1215776">
                <a:moveTo>
                  <a:pt x="0" y="0"/>
                </a:moveTo>
                <a:lnTo>
                  <a:pt x="808492" y="0"/>
                </a:lnTo>
                <a:lnTo>
                  <a:pt x="808492" y="1215776"/>
                </a:lnTo>
                <a:lnTo>
                  <a:pt x="0" y="1215776"/>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07" name="TextBox 41"/>
          <p:cNvSpPr/>
          <p:nvPr/>
        </p:nvSpPr>
        <p:spPr>
          <a:xfrm>
            <a:off x="4644360" y="899280"/>
            <a:ext cx="9621000" cy="1010160"/>
          </a:xfrm>
          <a:prstGeom prst="rect">
            <a:avLst/>
          </a:prstGeom>
          <a:noFill/>
          <a:ln w="0">
            <a:noFill/>
          </a:ln>
        </p:spPr>
        <p:style>
          <a:lnRef idx="0"/>
          <a:fillRef idx="0"/>
          <a:effectRef idx="0"/>
          <a:fontRef idx="minor"/>
        </p:style>
        <p:txBody>
          <a:bodyPr lIns="0" rIns="0" tIns="0" bIns="0" anchor="t">
            <a:spAutoFit/>
          </a:bodyPr>
          <a:p>
            <a:pPr algn="ctr" defTabSz="914400">
              <a:lnSpc>
                <a:spcPts val="7957"/>
              </a:lnSpc>
              <a:tabLst>
                <a:tab algn="l" pos="0"/>
              </a:tabLst>
            </a:pPr>
            <a:r>
              <a:rPr b="0" lang="en-US" sz="5770" strike="noStrike" u="none">
                <a:solidFill>
                  <a:srgbClr val="231f20"/>
                </a:solidFill>
                <a:uFillTx/>
                <a:latin typeface="Source Han Sans JP Heavy"/>
                <a:ea typeface="DejaVu Sans"/>
              </a:rPr>
              <a:t>Actividades y servicios </a:t>
            </a:r>
            <a:endParaRPr b="0" lang="es-ES" sz="5770" strike="noStrike" u="none">
              <a:solidFill>
                <a:srgbClr val="000000"/>
              </a:solidFill>
              <a:uFillTx/>
              <a:latin typeface="Arial"/>
            </a:endParaRPr>
          </a:p>
        </p:txBody>
      </p:sp>
      <p:pic>
        <p:nvPicPr>
          <p:cNvPr id="408" name="Imagen 18" descr="Imagen que contiene Logotipo&#10;&#10;Descripción generada automáticamente"/>
          <p:cNvPicPr/>
          <p:nvPr/>
        </p:nvPicPr>
        <p:blipFill>
          <a:blip r:embed="rId3"/>
          <a:stretch/>
        </p:blipFill>
        <p:spPr>
          <a:xfrm>
            <a:off x="1801800" y="8731440"/>
            <a:ext cx="1565280" cy="653040"/>
          </a:xfrm>
          <a:prstGeom prst="rect">
            <a:avLst/>
          </a:prstGeom>
          <a:noFill/>
          <a:ln w="0">
            <a:noFill/>
          </a:ln>
        </p:spPr>
      </p:pic>
      <p:pic>
        <p:nvPicPr>
          <p:cNvPr id="409" name="Google Shape;99;p1" descr=""/>
          <p:cNvPicPr/>
          <p:nvPr/>
        </p:nvPicPr>
        <p:blipFill>
          <a:blip r:embed="rId4"/>
          <a:stretch/>
        </p:blipFill>
        <p:spPr>
          <a:xfrm>
            <a:off x="3600360" y="8783280"/>
            <a:ext cx="1685520" cy="600840"/>
          </a:xfrm>
          <a:prstGeom prst="rect">
            <a:avLst/>
          </a:prstGeom>
          <a:noFill/>
          <a:ln w="0">
            <a:noFill/>
          </a:ln>
        </p:spPr>
      </p:pic>
      <p:sp>
        <p:nvSpPr>
          <p:cNvPr id="410" name="Marcador de número de diapositiva 13"/>
          <p:cNvSpPr/>
          <p:nvPr/>
        </p:nvSpPr>
        <p:spPr>
          <a:xfrm>
            <a:off x="14403960" y="9022320"/>
            <a:ext cx="2130480" cy="361800"/>
          </a:xfrm>
          <a:prstGeom prst="rect">
            <a:avLst/>
          </a:prstGeom>
          <a:noFill/>
          <a:ln w="0">
            <a:noFill/>
          </a:ln>
        </p:spPr>
        <p:style>
          <a:lnRef idx="0"/>
          <a:fillRef idx="0"/>
          <a:effectRef idx="0"/>
          <a:fontRef idx="minor"/>
        </p:style>
        <p:txBody>
          <a:bodyPr lIns="90000" rIns="90000" tIns="45000" bIns="45000" anchor="ctr">
            <a:noAutofit/>
          </a:bodyPr>
          <a:p>
            <a:pPr algn="r" defTabSz="914400">
              <a:lnSpc>
                <a:spcPct val="100000"/>
              </a:lnSpc>
            </a:pPr>
            <a:fld id="{3F6C434C-B4B3-4EB4-9874-C96B9573042F}" type="slidenum">
              <a:rPr b="0" lang="en-US" sz="1200" strike="noStrike" u="none">
                <a:solidFill>
                  <a:srgbClr val="8b8b8b"/>
                </a:solidFill>
                <a:uFillTx/>
                <a:latin typeface="Calibri"/>
                <a:ea typeface="DejaVu Sans"/>
              </a:rPr>
              <a:t>&lt;número&gt;</a:t>
            </a:fld>
            <a:endParaRPr b="0" lang="es-ES" sz="1200" strike="noStrike" u="none">
              <a:solidFill>
                <a:srgbClr val="000000"/>
              </a:solidFill>
              <a:uFillTx/>
              <a:latin typeface="Arial"/>
            </a:endParaRPr>
          </a:p>
        </p:txBody>
      </p:sp>
      <p:grpSp>
        <p:nvGrpSpPr>
          <p:cNvPr id="411" name="Group 5"/>
          <p:cNvGrpSpPr/>
          <p:nvPr/>
        </p:nvGrpSpPr>
        <p:grpSpPr>
          <a:xfrm>
            <a:off x="7164000" y="2820240"/>
            <a:ext cx="4812480" cy="4814280"/>
            <a:chOff x="7164000" y="2820240"/>
            <a:chExt cx="4812480" cy="4814280"/>
          </a:xfrm>
        </p:grpSpPr>
        <p:sp>
          <p:nvSpPr>
            <p:cNvPr id="412" name="Freeform 6"/>
            <p:cNvSpPr/>
            <p:nvPr/>
          </p:nvSpPr>
          <p:spPr>
            <a:xfrm>
              <a:off x="7164000" y="2820240"/>
              <a:ext cx="4812480" cy="4814280"/>
            </a:xfrm>
            <a:custGeom>
              <a:avLst/>
              <a:gdLst>
                <a:gd name="textAreaLeft" fmla="*/ 0 w 4812480"/>
                <a:gd name="textAreaRight" fmla="*/ 4814280 w 4812480"/>
                <a:gd name="textAreaTop" fmla="*/ 0 h 4814280"/>
                <a:gd name="textAreaBottom" fmla="*/ 4816080 h 4814280"/>
              </a:gdLst>
              <a:ahLst/>
              <a:rect l="textAreaLeft" t="textAreaTop" r="textAreaRight" b="textAreaBottom"/>
              <a:pathLst>
                <a:path w="6832726" h="6835394">
                  <a:moveTo>
                    <a:pt x="3408807" y="6835394"/>
                  </a:moveTo>
                  <a:cubicBezTo>
                    <a:pt x="3385947" y="6835394"/>
                    <a:pt x="3370707" y="6812534"/>
                    <a:pt x="3370707" y="6797294"/>
                  </a:cubicBezTo>
                  <a:cubicBezTo>
                    <a:pt x="3370707" y="6797294"/>
                    <a:pt x="3370707" y="6797294"/>
                    <a:pt x="3370707" y="6797294"/>
                  </a:cubicBezTo>
                  <a:cubicBezTo>
                    <a:pt x="3370707" y="6774434"/>
                    <a:pt x="3385947" y="6759194"/>
                    <a:pt x="3408807" y="6759194"/>
                  </a:cubicBezTo>
                  <a:cubicBezTo>
                    <a:pt x="3408807" y="6759194"/>
                    <a:pt x="3408807" y="6759194"/>
                    <a:pt x="3408807" y="6759194"/>
                  </a:cubicBezTo>
                  <a:cubicBezTo>
                    <a:pt x="3424047" y="6759194"/>
                    <a:pt x="3446907" y="6774434"/>
                    <a:pt x="3446907" y="6797294"/>
                  </a:cubicBezTo>
                  <a:cubicBezTo>
                    <a:pt x="3446907" y="6797294"/>
                    <a:pt x="3446907" y="6797294"/>
                    <a:pt x="3446907" y="6797294"/>
                  </a:cubicBezTo>
                  <a:cubicBezTo>
                    <a:pt x="3446907" y="6812534"/>
                    <a:pt x="3424047" y="6835394"/>
                    <a:pt x="3408807" y="6835394"/>
                  </a:cubicBezTo>
                  <a:cubicBezTo>
                    <a:pt x="3408807" y="6835394"/>
                    <a:pt x="3408807" y="6835394"/>
                    <a:pt x="3408807" y="6835394"/>
                  </a:cubicBezTo>
                  <a:close/>
                  <a:moveTo>
                    <a:pt x="3584194" y="6789674"/>
                  </a:moveTo>
                  <a:cubicBezTo>
                    <a:pt x="3584194" y="6766814"/>
                    <a:pt x="3599434" y="6751574"/>
                    <a:pt x="3614674" y="6751574"/>
                  </a:cubicBezTo>
                  <a:cubicBezTo>
                    <a:pt x="3614674" y="6751574"/>
                    <a:pt x="3614674" y="6751574"/>
                    <a:pt x="3614674" y="6751574"/>
                  </a:cubicBezTo>
                  <a:cubicBezTo>
                    <a:pt x="3637534" y="6751574"/>
                    <a:pt x="3660394" y="6766814"/>
                    <a:pt x="3660394" y="6789674"/>
                  </a:cubicBezTo>
                  <a:cubicBezTo>
                    <a:pt x="3660394" y="6789674"/>
                    <a:pt x="3660394" y="6789674"/>
                    <a:pt x="3660394" y="6789674"/>
                  </a:cubicBezTo>
                  <a:cubicBezTo>
                    <a:pt x="3660394" y="6804914"/>
                    <a:pt x="3645154" y="6827774"/>
                    <a:pt x="3622294" y="6827774"/>
                  </a:cubicBezTo>
                  <a:cubicBezTo>
                    <a:pt x="3622294" y="6827774"/>
                    <a:pt x="3622294" y="6827774"/>
                    <a:pt x="3622294" y="6827774"/>
                  </a:cubicBezTo>
                  <a:cubicBezTo>
                    <a:pt x="3622294" y="6827774"/>
                    <a:pt x="3622294" y="6827774"/>
                    <a:pt x="3622294" y="6827774"/>
                  </a:cubicBezTo>
                  <a:cubicBezTo>
                    <a:pt x="3622294" y="6827774"/>
                    <a:pt x="3622294" y="6827774"/>
                    <a:pt x="3622294" y="6827774"/>
                  </a:cubicBezTo>
                  <a:cubicBezTo>
                    <a:pt x="3599434" y="6827774"/>
                    <a:pt x="3584194" y="6812534"/>
                    <a:pt x="3584194" y="6789674"/>
                  </a:cubicBezTo>
                  <a:close/>
                  <a:moveTo>
                    <a:pt x="3187700" y="6827774"/>
                  </a:moveTo>
                  <a:cubicBezTo>
                    <a:pt x="3187700" y="6827774"/>
                    <a:pt x="3187700" y="6827774"/>
                    <a:pt x="3187700" y="6827774"/>
                  </a:cubicBezTo>
                  <a:cubicBezTo>
                    <a:pt x="3187700" y="6827774"/>
                    <a:pt x="3187700" y="6827774"/>
                    <a:pt x="3187700" y="6827774"/>
                  </a:cubicBezTo>
                  <a:cubicBezTo>
                    <a:pt x="3172460" y="6827774"/>
                    <a:pt x="3149600" y="6804914"/>
                    <a:pt x="3157220" y="6782054"/>
                  </a:cubicBezTo>
                  <a:cubicBezTo>
                    <a:pt x="3157220" y="6782054"/>
                    <a:pt x="3157220" y="6782054"/>
                    <a:pt x="3157220" y="6782054"/>
                  </a:cubicBezTo>
                  <a:cubicBezTo>
                    <a:pt x="3157220" y="6766814"/>
                    <a:pt x="3172460" y="6751574"/>
                    <a:pt x="3195320" y="6751574"/>
                  </a:cubicBezTo>
                  <a:cubicBezTo>
                    <a:pt x="3195320" y="6751574"/>
                    <a:pt x="3195320" y="6751574"/>
                    <a:pt x="3195320" y="6751574"/>
                  </a:cubicBezTo>
                  <a:cubicBezTo>
                    <a:pt x="3218180" y="6751574"/>
                    <a:pt x="3233420" y="6766814"/>
                    <a:pt x="3233420" y="6789674"/>
                  </a:cubicBezTo>
                  <a:cubicBezTo>
                    <a:pt x="3233420" y="6789674"/>
                    <a:pt x="3233420" y="6789674"/>
                    <a:pt x="3233420" y="6789674"/>
                  </a:cubicBezTo>
                  <a:cubicBezTo>
                    <a:pt x="3225800" y="6812534"/>
                    <a:pt x="3210560" y="6827774"/>
                    <a:pt x="3195320" y="6827774"/>
                  </a:cubicBezTo>
                  <a:cubicBezTo>
                    <a:pt x="3195320" y="6827774"/>
                    <a:pt x="3195320" y="6827774"/>
                    <a:pt x="3195320" y="6827774"/>
                  </a:cubicBezTo>
                  <a:cubicBezTo>
                    <a:pt x="3195320" y="6827774"/>
                    <a:pt x="3187700" y="6827774"/>
                    <a:pt x="3187700" y="6827774"/>
                  </a:cubicBezTo>
                  <a:close/>
                  <a:moveTo>
                    <a:pt x="3797808" y="6774307"/>
                  </a:moveTo>
                  <a:cubicBezTo>
                    <a:pt x="3790188" y="6751447"/>
                    <a:pt x="3805428" y="6736207"/>
                    <a:pt x="3828288" y="6728587"/>
                  </a:cubicBezTo>
                  <a:cubicBezTo>
                    <a:pt x="3828288" y="6728587"/>
                    <a:pt x="3828288" y="6728587"/>
                    <a:pt x="3828288" y="6728587"/>
                  </a:cubicBezTo>
                  <a:cubicBezTo>
                    <a:pt x="3851148" y="6728587"/>
                    <a:pt x="3866388" y="6743827"/>
                    <a:pt x="3874008" y="6766687"/>
                  </a:cubicBezTo>
                  <a:cubicBezTo>
                    <a:pt x="3874008" y="6766687"/>
                    <a:pt x="3874008" y="6766687"/>
                    <a:pt x="3874008" y="6766687"/>
                  </a:cubicBezTo>
                  <a:cubicBezTo>
                    <a:pt x="3874008" y="6781927"/>
                    <a:pt x="3858768" y="6804787"/>
                    <a:pt x="3835908" y="6804787"/>
                  </a:cubicBezTo>
                  <a:cubicBezTo>
                    <a:pt x="3835908" y="6804787"/>
                    <a:pt x="3835908" y="6804787"/>
                    <a:pt x="3835908" y="6804787"/>
                  </a:cubicBezTo>
                  <a:cubicBezTo>
                    <a:pt x="3835908" y="6804787"/>
                    <a:pt x="3835908" y="6804787"/>
                    <a:pt x="3835908" y="6804787"/>
                  </a:cubicBezTo>
                  <a:cubicBezTo>
                    <a:pt x="3835908" y="6804787"/>
                    <a:pt x="3835908" y="6804787"/>
                    <a:pt x="3835908" y="6804787"/>
                  </a:cubicBezTo>
                  <a:cubicBezTo>
                    <a:pt x="3813048" y="6804787"/>
                    <a:pt x="3797808" y="6789547"/>
                    <a:pt x="3797808" y="6774307"/>
                  </a:cubicBezTo>
                  <a:close/>
                  <a:moveTo>
                    <a:pt x="2974213" y="6804787"/>
                  </a:moveTo>
                  <a:cubicBezTo>
                    <a:pt x="2951353" y="6804787"/>
                    <a:pt x="2936113" y="6781927"/>
                    <a:pt x="2943733" y="6759067"/>
                  </a:cubicBezTo>
                  <a:cubicBezTo>
                    <a:pt x="2943733" y="6759067"/>
                    <a:pt x="2943733" y="6759067"/>
                    <a:pt x="2943733" y="6759067"/>
                  </a:cubicBezTo>
                  <a:cubicBezTo>
                    <a:pt x="2943733" y="6743827"/>
                    <a:pt x="2966593" y="6728587"/>
                    <a:pt x="2981833" y="6728587"/>
                  </a:cubicBezTo>
                  <a:cubicBezTo>
                    <a:pt x="2981833" y="6728587"/>
                    <a:pt x="2981833" y="6728587"/>
                    <a:pt x="2981833" y="6728587"/>
                  </a:cubicBezTo>
                  <a:cubicBezTo>
                    <a:pt x="3004693" y="6728587"/>
                    <a:pt x="3019933" y="6751447"/>
                    <a:pt x="3019933" y="6774307"/>
                  </a:cubicBezTo>
                  <a:cubicBezTo>
                    <a:pt x="3019933" y="6774307"/>
                    <a:pt x="3019933" y="6774307"/>
                    <a:pt x="3019933" y="6774307"/>
                  </a:cubicBezTo>
                  <a:cubicBezTo>
                    <a:pt x="3012313" y="6789547"/>
                    <a:pt x="2997073" y="6804787"/>
                    <a:pt x="2981833" y="6804787"/>
                  </a:cubicBezTo>
                  <a:cubicBezTo>
                    <a:pt x="2981833" y="6804787"/>
                    <a:pt x="2981833" y="6804787"/>
                    <a:pt x="2981833" y="6804787"/>
                  </a:cubicBezTo>
                  <a:cubicBezTo>
                    <a:pt x="2974213" y="6804787"/>
                    <a:pt x="2974213" y="6804787"/>
                    <a:pt x="2974213" y="6804787"/>
                  </a:cubicBezTo>
                  <a:close/>
                  <a:moveTo>
                    <a:pt x="4011295" y="6743700"/>
                  </a:moveTo>
                  <a:cubicBezTo>
                    <a:pt x="4003675" y="6720840"/>
                    <a:pt x="4018915" y="6705600"/>
                    <a:pt x="4041775" y="6697980"/>
                  </a:cubicBezTo>
                  <a:cubicBezTo>
                    <a:pt x="4041775" y="6697980"/>
                    <a:pt x="4041775" y="6697980"/>
                    <a:pt x="4041775" y="6697980"/>
                  </a:cubicBezTo>
                  <a:cubicBezTo>
                    <a:pt x="4057015" y="6697980"/>
                    <a:pt x="4079875" y="6705600"/>
                    <a:pt x="4079875" y="6728460"/>
                  </a:cubicBezTo>
                  <a:cubicBezTo>
                    <a:pt x="4079875" y="6728460"/>
                    <a:pt x="4079875" y="6728460"/>
                    <a:pt x="4079875" y="6728460"/>
                  </a:cubicBezTo>
                  <a:cubicBezTo>
                    <a:pt x="4087495" y="6751320"/>
                    <a:pt x="4072255" y="6766560"/>
                    <a:pt x="4049395" y="6774180"/>
                  </a:cubicBezTo>
                  <a:cubicBezTo>
                    <a:pt x="4049395" y="6774180"/>
                    <a:pt x="4049395" y="6774180"/>
                    <a:pt x="4049395" y="6774180"/>
                  </a:cubicBezTo>
                  <a:cubicBezTo>
                    <a:pt x="4049395" y="6774180"/>
                    <a:pt x="4049395" y="6774180"/>
                    <a:pt x="4041775" y="6774180"/>
                  </a:cubicBezTo>
                  <a:cubicBezTo>
                    <a:pt x="4041775" y="6774180"/>
                    <a:pt x="4041775" y="6774180"/>
                    <a:pt x="4041775" y="6774180"/>
                  </a:cubicBezTo>
                  <a:cubicBezTo>
                    <a:pt x="4026535" y="6774180"/>
                    <a:pt x="4011295" y="6758940"/>
                    <a:pt x="4011295" y="6743700"/>
                  </a:cubicBezTo>
                  <a:close/>
                  <a:moveTo>
                    <a:pt x="2760599" y="6766560"/>
                  </a:moveTo>
                  <a:cubicBezTo>
                    <a:pt x="2737739" y="6766560"/>
                    <a:pt x="2730119" y="6743700"/>
                    <a:pt x="2730119" y="6728460"/>
                  </a:cubicBezTo>
                  <a:cubicBezTo>
                    <a:pt x="2730119" y="6728460"/>
                    <a:pt x="2730119" y="6728460"/>
                    <a:pt x="2730119" y="6728460"/>
                  </a:cubicBezTo>
                  <a:cubicBezTo>
                    <a:pt x="2737739" y="6705600"/>
                    <a:pt x="2752979" y="6690360"/>
                    <a:pt x="2775839" y="6697980"/>
                  </a:cubicBezTo>
                  <a:cubicBezTo>
                    <a:pt x="2775839" y="6697980"/>
                    <a:pt x="2775839" y="6697980"/>
                    <a:pt x="2775839" y="6697980"/>
                  </a:cubicBezTo>
                  <a:cubicBezTo>
                    <a:pt x="2798699" y="6697980"/>
                    <a:pt x="2806319" y="6720840"/>
                    <a:pt x="2806319" y="6736080"/>
                  </a:cubicBezTo>
                  <a:cubicBezTo>
                    <a:pt x="2806319" y="6736080"/>
                    <a:pt x="2806319" y="6736080"/>
                    <a:pt x="2806319" y="6736080"/>
                  </a:cubicBezTo>
                  <a:cubicBezTo>
                    <a:pt x="2798699" y="6758940"/>
                    <a:pt x="2783459" y="6774180"/>
                    <a:pt x="2768219" y="6774180"/>
                  </a:cubicBezTo>
                  <a:cubicBezTo>
                    <a:pt x="2768219" y="6774180"/>
                    <a:pt x="2768219" y="6774180"/>
                    <a:pt x="2768219" y="6774180"/>
                  </a:cubicBezTo>
                  <a:cubicBezTo>
                    <a:pt x="2768219" y="6774180"/>
                    <a:pt x="2760599" y="6774180"/>
                    <a:pt x="2760599" y="6766560"/>
                  </a:cubicBezTo>
                  <a:close/>
                  <a:moveTo>
                    <a:pt x="4217162" y="6697853"/>
                  </a:moveTo>
                  <a:cubicBezTo>
                    <a:pt x="4209542" y="6682613"/>
                    <a:pt x="4224782" y="6659753"/>
                    <a:pt x="4247642" y="6652133"/>
                  </a:cubicBezTo>
                  <a:cubicBezTo>
                    <a:pt x="4247642" y="6652133"/>
                    <a:pt x="4247642" y="6652133"/>
                    <a:pt x="4247642" y="6652133"/>
                  </a:cubicBezTo>
                  <a:cubicBezTo>
                    <a:pt x="4262882" y="6644513"/>
                    <a:pt x="4285742" y="6659753"/>
                    <a:pt x="4293362" y="6682613"/>
                  </a:cubicBezTo>
                  <a:cubicBezTo>
                    <a:pt x="4293362" y="6682613"/>
                    <a:pt x="4293362" y="6682613"/>
                    <a:pt x="4293362" y="6682613"/>
                  </a:cubicBezTo>
                  <a:cubicBezTo>
                    <a:pt x="4293362" y="6697853"/>
                    <a:pt x="4285742" y="6720713"/>
                    <a:pt x="4262882" y="6728333"/>
                  </a:cubicBezTo>
                  <a:cubicBezTo>
                    <a:pt x="4262882" y="6728333"/>
                    <a:pt x="4262882" y="6728333"/>
                    <a:pt x="4262882" y="6728333"/>
                  </a:cubicBezTo>
                  <a:cubicBezTo>
                    <a:pt x="4262882" y="6728333"/>
                    <a:pt x="4262882" y="6728333"/>
                    <a:pt x="4262882" y="6728333"/>
                  </a:cubicBezTo>
                  <a:cubicBezTo>
                    <a:pt x="4262882" y="6728333"/>
                    <a:pt x="4262882" y="6728333"/>
                    <a:pt x="4262882" y="6728333"/>
                  </a:cubicBezTo>
                  <a:cubicBezTo>
                    <a:pt x="4262882" y="6728333"/>
                    <a:pt x="4255262" y="6728333"/>
                    <a:pt x="4255262" y="6728333"/>
                  </a:cubicBezTo>
                  <a:cubicBezTo>
                    <a:pt x="4255262" y="6728333"/>
                    <a:pt x="4255262" y="6728333"/>
                    <a:pt x="4255262" y="6728333"/>
                  </a:cubicBezTo>
                  <a:cubicBezTo>
                    <a:pt x="4240022" y="6728333"/>
                    <a:pt x="4224782" y="6713093"/>
                    <a:pt x="4217162" y="6697853"/>
                  </a:cubicBezTo>
                  <a:close/>
                  <a:moveTo>
                    <a:pt x="2547112" y="6720713"/>
                  </a:moveTo>
                  <a:cubicBezTo>
                    <a:pt x="2531872" y="6713093"/>
                    <a:pt x="2516632" y="6697853"/>
                    <a:pt x="2524252" y="6674993"/>
                  </a:cubicBezTo>
                  <a:cubicBezTo>
                    <a:pt x="2524252" y="6674993"/>
                    <a:pt x="2524252" y="6674993"/>
                    <a:pt x="2524252" y="6674993"/>
                  </a:cubicBezTo>
                  <a:cubicBezTo>
                    <a:pt x="2524252" y="6652133"/>
                    <a:pt x="2547112" y="6644513"/>
                    <a:pt x="2569972" y="6644513"/>
                  </a:cubicBezTo>
                  <a:cubicBezTo>
                    <a:pt x="2569972" y="6644513"/>
                    <a:pt x="2569972" y="6644513"/>
                    <a:pt x="2569972" y="6644513"/>
                  </a:cubicBezTo>
                  <a:cubicBezTo>
                    <a:pt x="2585212" y="6652133"/>
                    <a:pt x="2600452" y="6674993"/>
                    <a:pt x="2592832" y="6697980"/>
                  </a:cubicBezTo>
                  <a:cubicBezTo>
                    <a:pt x="2592832" y="6697980"/>
                    <a:pt x="2592832" y="6697980"/>
                    <a:pt x="2592832" y="6697980"/>
                  </a:cubicBezTo>
                  <a:cubicBezTo>
                    <a:pt x="2592832" y="6713220"/>
                    <a:pt x="2577592" y="6720840"/>
                    <a:pt x="2562352" y="6720840"/>
                  </a:cubicBezTo>
                  <a:cubicBezTo>
                    <a:pt x="2562352" y="6720840"/>
                    <a:pt x="2562352" y="6720840"/>
                    <a:pt x="2562352" y="6720840"/>
                  </a:cubicBezTo>
                  <a:cubicBezTo>
                    <a:pt x="2554732" y="6720840"/>
                    <a:pt x="2554732" y="6720840"/>
                    <a:pt x="2547112" y="6720840"/>
                  </a:cubicBezTo>
                  <a:close/>
                  <a:moveTo>
                    <a:pt x="4423029" y="6644386"/>
                  </a:moveTo>
                  <a:cubicBezTo>
                    <a:pt x="4415409" y="6621526"/>
                    <a:pt x="4430649" y="6598666"/>
                    <a:pt x="4445889" y="6590919"/>
                  </a:cubicBezTo>
                  <a:cubicBezTo>
                    <a:pt x="4445889" y="6590919"/>
                    <a:pt x="4445889" y="6590919"/>
                    <a:pt x="4445889" y="6590919"/>
                  </a:cubicBezTo>
                  <a:cubicBezTo>
                    <a:pt x="4468749" y="6590919"/>
                    <a:pt x="4491609" y="6598539"/>
                    <a:pt x="4499229" y="6621399"/>
                  </a:cubicBezTo>
                  <a:cubicBezTo>
                    <a:pt x="4499229" y="6621399"/>
                    <a:pt x="4499229" y="6621399"/>
                    <a:pt x="4499229" y="6621399"/>
                  </a:cubicBezTo>
                  <a:cubicBezTo>
                    <a:pt x="4499229" y="6636639"/>
                    <a:pt x="4491609" y="6659499"/>
                    <a:pt x="4468749" y="6667119"/>
                  </a:cubicBezTo>
                  <a:cubicBezTo>
                    <a:pt x="4468749" y="6667119"/>
                    <a:pt x="4468749" y="6667119"/>
                    <a:pt x="4468749" y="6667119"/>
                  </a:cubicBezTo>
                  <a:cubicBezTo>
                    <a:pt x="4468749" y="6667119"/>
                    <a:pt x="4461129" y="6667119"/>
                    <a:pt x="4461129" y="6667119"/>
                  </a:cubicBezTo>
                  <a:cubicBezTo>
                    <a:pt x="4461129" y="6667119"/>
                    <a:pt x="4461129" y="6667119"/>
                    <a:pt x="4461129" y="6667119"/>
                  </a:cubicBezTo>
                  <a:cubicBezTo>
                    <a:pt x="4445889" y="6667119"/>
                    <a:pt x="4430649" y="6659499"/>
                    <a:pt x="4423029" y="6644259"/>
                  </a:cubicBezTo>
                  <a:close/>
                  <a:moveTo>
                    <a:pt x="2341118" y="6659626"/>
                  </a:moveTo>
                  <a:cubicBezTo>
                    <a:pt x="2341118" y="6659626"/>
                    <a:pt x="2341118" y="6659626"/>
                    <a:pt x="2341118" y="6659626"/>
                  </a:cubicBezTo>
                  <a:cubicBezTo>
                    <a:pt x="2341118" y="6659626"/>
                    <a:pt x="2341118" y="6659626"/>
                    <a:pt x="2341118" y="6659626"/>
                  </a:cubicBezTo>
                  <a:cubicBezTo>
                    <a:pt x="2318258" y="6652006"/>
                    <a:pt x="2310638" y="6629146"/>
                    <a:pt x="2318258" y="6613906"/>
                  </a:cubicBezTo>
                  <a:cubicBezTo>
                    <a:pt x="2318258" y="6613906"/>
                    <a:pt x="2318258" y="6613906"/>
                    <a:pt x="2318258" y="6613906"/>
                  </a:cubicBezTo>
                  <a:cubicBezTo>
                    <a:pt x="2325878" y="6591046"/>
                    <a:pt x="2348738" y="6583426"/>
                    <a:pt x="2363978" y="6591046"/>
                  </a:cubicBezTo>
                  <a:cubicBezTo>
                    <a:pt x="2363978" y="6591046"/>
                    <a:pt x="2363978" y="6591046"/>
                    <a:pt x="2363978" y="6591046"/>
                  </a:cubicBezTo>
                  <a:cubicBezTo>
                    <a:pt x="2386838" y="6591046"/>
                    <a:pt x="2394458" y="6613906"/>
                    <a:pt x="2386838" y="6636766"/>
                  </a:cubicBezTo>
                  <a:cubicBezTo>
                    <a:pt x="2386838" y="6636766"/>
                    <a:pt x="2386838" y="6636766"/>
                    <a:pt x="2386838" y="6636766"/>
                  </a:cubicBezTo>
                  <a:cubicBezTo>
                    <a:pt x="2386838" y="6652006"/>
                    <a:pt x="2371598" y="6659626"/>
                    <a:pt x="2356358" y="6659626"/>
                  </a:cubicBezTo>
                  <a:cubicBezTo>
                    <a:pt x="2356358" y="6659626"/>
                    <a:pt x="2356358" y="6659626"/>
                    <a:pt x="2356358" y="6659626"/>
                  </a:cubicBezTo>
                  <a:cubicBezTo>
                    <a:pt x="2348738" y="6659626"/>
                    <a:pt x="2348738" y="6659626"/>
                    <a:pt x="2341118" y="6659626"/>
                  </a:cubicBezTo>
                  <a:close/>
                  <a:moveTo>
                    <a:pt x="4628896" y="6568059"/>
                  </a:moveTo>
                  <a:cubicBezTo>
                    <a:pt x="4621276" y="6552819"/>
                    <a:pt x="4628896" y="6529959"/>
                    <a:pt x="4644136" y="6522339"/>
                  </a:cubicBezTo>
                  <a:cubicBezTo>
                    <a:pt x="4644136" y="6522339"/>
                    <a:pt x="4644136" y="6522339"/>
                    <a:pt x="4644136" y="6522339"/>
                  </a:cubicBezTo>
                  <a:cubicBezTo>
                    <a:pt x="4666996" y="6514719"/>
                    <a:pt x="4689856" y="6522339"/>
                    <a:pt x="4697476" y="6545199"/>
                  </a:cubicBezTo>
                  <a:cubicBezTo>
                    <a:pt x="4697476" y="6545199"/>
                    <a:pt x="4697476" y="6545199"/>
                    <a:pt x="4697476" y="6545199"/>
                  </a:cubicBezTo>
                  <a:cubicBezTo>
                    <a:pt x="4705096" y="6560439"/>
                    <a:pt x="4697476" y="6583299"/>
                    <a:pt x="4674616" y="6590919"/>
                  </a:cubicBezTo>
                  <a:cubicBezTo>
                    <a:pt x="4674616" y="6590919"/>
                    <a:pt x="4674616" y="6590919"/>
                    <a:pt x="4674616" y="6590919"/>
                  </a:cubicBezTo>
                  <a:cubicBezTo>
                    <a:pt x="4674616" y="6590919"/>
                    <a:pt x="4666996" y="6598539"/>
                    <a:pt x="4659376" y="6598539"/>
                  </a:cubicBezTo>
                  <a:cubicBezTo>
                    <a:pt x="4659376" y="6598539"/>
                    <a:pt x="4659376" y="6598539"/>
                    <a:pt x="4659376" y="6598539"/>
                  </a:cubicBezTo>
                  <a:cubicBezTo>
                    <a:pt x="4644136" y="6598539"/>
                    <a:pt x="4628896" y="6583299"/>
                    <a:pt x="4628896" y="6568059"/>
                  </a:cubicBezTo>
                  <a:close/>
                  <a:moveTo>
                    <a:pt x="2135251" y="6583299"/>
                  </a:moveTo>
                  <a:cubicBezTo>
                    <a:pt x="2120011" y="6575679"/>
                    <a:pt x="2112391" y="6552819"/>
                    <a:pt x="2120011" y="6537579"/>
                  </a:cubicBezTo>
                  <a:cubicBezTo>
                    <a:pt x="2120011" y="6537579"/>
                    <a:pt x="2120011" y="6537579"/>
                    <a:pt x="2120011" y="6537579"/>
                  </a:cubicBezTo>
                  <a:cubicBezTo>
                    <a:pt x="2127631" y="6514719"/>
                    <a:pt x="2150491" y="6507099"/>
                    <a:pt x="2165731" y="6514719"/>
                  </a:cubicBezTo>
                  <a:cubicBezTo>
                    <a:pt x="2165731" y="6514719"/>
                    <a:pt x="2165731" y="6514719"/>
                    <a:pt x="2165731" y="6514719"/>
                  </a:cubicBezTo>
                  <a:cubicBezTo>
                    <a:pt x="2188591" y="6522339"/>
                    <a:pt x="2196211" y="6545199"/>
                    <a:pt x="2188591" y="6560439"/>
                  </a:cubicBezTo>
                  <a:cubicBezTo>
                    <a:pt x="2188591" y="6560439"/>
                    <a:pt x="2188591" y="6560439"/>
                    <a:pt x="2188591" y="6560439"/>
                  </a:cubicBezTo>
                  <a:cubicBezTo>
                    <a:pt x="2180971" y="6575679"/>
                    <a:pt x="2165731" y="6590919"/>
                    <a:pt x="2150491" y="6590919"/>
                  </a:cubicBezTo>
                  <a:cubicBezTo>
                    <a:pt x="2150491" y="6590919"/>
                    <a:pt x="2150491" y="6590919"/>
                    <a:pt x="2150491" y="6590919"/>
                  </a:cubicBezTo>
                  <a:cubicBezTo>
                    <a:pt x="2150491" y="6590919"/>
                    <a:pt x="2142871" y="6590919"/>
                    <a:pt x="2135251" y="6583299"/>
                  </a:cubicBezTo>
                  <a:close/>
                  <a:moveTo>
                    <a:pt x="4827143" y="6491732"/>
                  </a:moveTo>
                  <a:cubicBezTo>
                    <a:pt x="4811903" y="6468872"/>
                    <a:pt x="4819523" y="6446012"/>
                    <a:pt x="4842383" y="6438265"/>
                  </a:cubicBezTo>
                  <a:cubicBezTo>
                    <a:pt x="4842383" y="6438265"/>
                    <a:pt x="4842383" y="6438265"/>
                    <a:pt x="4842383" y="6438265"/>
                  </a:cubicBezTo>
                  <a:cubicBezTo>
                    <a:pt x="4857623" y="6430645"/>
                    <a:pt x="4880483" y="6438265"/>
                    <a:pt x="4895723" y="6453505"/>
                  </a:cubicBezTo>
                  <a:cubicBezTo>
                    <a:pt x="4895723" y="6453505"/>
                    <a:pt x="4895723" y="6453505"/>
                    <a:pt x="4895723" y="6453505"/>
                  </a:cubicBezTo>
                  <a:cubicBezTo>
                    <a:pt x="4903343" y="6476365"/>
                    <a:pt x="4895723" y="6499225"/>
                    <a:pt x="4872863" y="6506972"/>
                  </a:cubicBezTo>
                  <a:cubicBezTo>
                    <a:pt x="4872863" y="6506972"/>
                    <a:pt x="4872863" y="6506972"/>
                    <a:pt x="4872863" y="6506972"/>
                  </a:cubicBezTo>
                  <a:cubicBezTo>
                    <a:pt x="4872863" y="6506972"/>
                    <a:pt x="4865243" y="6506972"/>
                    <a:pt x="4857623" y="6506972"/>
                  </a:cubicBezTo>
                  <a:cubicBezTo>
                    <a:pt x="4857623" y="6506972"/>
                    <a:pt x="4857623" y="6506972"/>
                    <a:pt x="4857623" y="6506972"/>
                  </a:cubicBezTo>
                  <a:cubicBezTo>
                    <a:pt x="4842383" y="6506972"/>
                    <a:pt x="4827143" y="6499352"/>
                    <a:pt x="4827143" y="6491732"/>
                  </a:cubicBezTo>
                  <a:close/>
                  <a:moveTo>
                    <a:pt x="1936877" y="6499352"/>
                  </a:moveTo>
                  <a:cubicBezTo>
                    <a:pt x="1921637" y="6491732"/>
                    <a:pt x="1914017" y="6468872"/>
                    <a:pt x="1921637" y="6445885"/>
                  </a:cubicBezTo>
                  <a:cubicBezTo>
                    <a:pt x="1921637" y="6445885"/>
                    <a:pt x="1921637" y="6445885"/>
                    <a:pt x="1921637" y="6445885"/>
                  </a:cubicBezTo>
                  <a:cubicBezTo>
                    <a:pt x="1929257" y="6430645"/>
                    <a:pt x="1952117" y="6423025"/>
                    <a:pt x="1974977" y="6430645"/>
                  </a:cubicBezTo>
                  <a:cubicBezTo>
                    <a:pt x="1974977" y="6430645"/>
                    <a:pt x="1974977" y="6430645"/>
                    <a:pt x="1974977" y="6430645"/>
                  </a:cubicBezTo>
                  <a:cubicBezTo>
                    <a:pt x="1990217" y="6438265"/>
                    <a:pt x="1997837" y="6461125"/>
                    <a:pt x="1990217" y="6476365"/>
                  </a:cubicBezTo>
                  <a:cubicBezTo>
                    <a:pt x="1990217" y="6476365"/>
                    <a:pt x="1990217" y="6476365"/>
                    <a:pt x="1990217" y="6476365"/>
                  </a:cubicBezTo>
                  <a:cubicBezTo>
                    <a:pt x="1982597" y="6491605"/>
                    <a:pt x="1967357" y="6499225"/>
                    <a:pt x="1959737" y="6499225"/>
                  </a:cubicBezTo>
                  <a:cubicBezTo>
                    <a:pt x="1959737" y="6499225"/>
                    <a:pt x="1959737" y="6499225"/>
                    <a:pt x="1959737" y="6499225"/>
                  </a:cubicBezTo>
                  <a:cubicBezTo>
                    <a:pt x="1952117" y="6499225"/>
                    <a:pt x="1944497" y="6499225"/>
                    <a:pt x="1936877" y="6499225"/>
                  </a:cubicBezTo>
                  <a:close/>
                  <a:moveTo>
                    <a:pt x="5017770" y="6392545"/>
                  </a:moveTo>
                  <a:cubicBezTo>
                    <a:pt x="5002530" y="6377305"/>
                    <a:pt x="5010150" y="6354445"/>
                    <a:pt x="5033010" y="6339078"/>
                  </a:cubicBezTo>
                  <a:cubicBezTo>
                    <a:pt x="5033010" y="6339078"/>
                    <a:pt x="5033010" y="6339078"/>
                    <a:pt x="5033010" y="6339078"/>
                  </a:cubicBezTo>
                  <a:cubicBezTo>
                    <a:pt x="5048250" y="6331458"/>
                    <a:pt x="5071110" y="6339078"/>
                    <a:pt x="5078730" y="6354318"/>
                  </a:cubicBezTo>
                  <a:cubicBezTo>
                    <a:pt x="5078730" y="6354318"/>
                    <a:pt x="5078730" y="6354318"/>
                    <a:pt x="5078730" y="6354318"/>
                  </a:cubicBezTo>
                  <a:cubicBezTo>
                    <a:pt x="5093970" y="6377178"/>
                    <a:pt x="5086350" y="6400038"/>
                    <a:pt x="5063490" y="6407785"/>
                  </a:cubicBezTo>
                  <a:cubicBezTo>
                    <a:pt x="5063490" y="6407785"/>
                    <a:pt x="5063490" y="6407785"/>
                    <a:pt x="5063490" y="6407785"/>
                  </a:cubicBezTo>
                  <a:cubicBezTo>
                    <a:pt x="5063490" y="6407785"/>
                    <a:pt x="5055870" y="6415405"/>
                    <a:pt x="5048250" y="6415405"/>
                  </a:cubicBezTo>
                  <a:cubicBezTo>
                    <a:pt x="5048250" y="6415405"/>
                    <a:pt x="5048250" y="6415405"/>
                    <a:pt x="5048250" y="6415405"/>
                  </a:cubicBezTo>
                  <a:cubicBezTo>
                    <a:pt x="5033010" y="6415405"/>
                    <a:pt x="5025390" y="6407785"/>
                    <a:pt x="5017770" y="6392545"/>
                  </a:cubicBezTo>
                  <a:close/>
                  <a:moveTo>
                    <a:pt x="1746250" y="6400165"/>
                  </a:moveTo>
                  <a:cubicBezTo>
                    <a:pt x="1731010" y="6384925"/>
                    <a:pt x="1723390" y="6362065"/>
                    <a:pt x="1731010" y="6346698"/>
                  </a:cubicBezTo>
                  <a:cubicBezTo>
                    <a:pt x="1731010" y="6346698"/>
                    <a:pt x="1731010" y="6346698"/>
                    <a:pt x="1731010" y="6346698"/>
                  </a:cubicBezTo>
                  <a:cubicBezTo>
                    <a:pt x="1746250" y="6323838"/>
                    <a:pt x="1769110" y="6323838"/>
                    <a:pt x="1784350" y="6331458"/>
                  </a:cubicBezTo>
                  <a:cubicBezTo>
                    <a:pt x="1784350" y="6331458"/>
                    <a:pt x="1784350" y="6331458"/>
                    <a:pt x="1784350" y="6331458"/>
                  </a:cubicBezTo>
                  <a:cubicBezTo>
                    <a:pt x="1807210" y="6339078"/>
                    <a:pt x="1807210" y="6361938"/>
                    <a:pt x="1799590" y="6384925"/>
                  </a:cubicBezTo>
                  <a:cubicBezTo>
                    <a:pt x="1799590" y="6384925"/>
                    <a:pt x="1799590" y="6384925"/>
                    <a:pt x="1799590" y="6384925"/>
                  </a:cubicBezTo>
                  <a:cubicBezTo>
                    <a:pt x="1791970" y="6392545"/>
                    <a:pt x="1776730" y="6400165"/>
                    <a:pt x="1769110" y="6400165"/>
                  </a:cubicBezTo>
                  <a:cubicBezTo>
                    <a:pt x="1769110" y="6400165"/>
                    <a:pt x="1769110" y="6400165"/>
                    <a:pt x="1769110" y="6400165"/>
                  </a:cubicBezTo>
                  <a:cubicBezTo>
                    <a:pt x="1761490" y="6400165"/>
                    <a:pt x="1753870" y="6400165"/>
                    <a:pt x="1746250" y="6400165"/>
                  </a:cubicBezTo>
                  <a:close/>
                  <a:moveTo>
                    <a:pt x="5200777" y="6285738"/>
                  </a:moveTo>
                  <a:cubicBezTo>
                    <a:pt x="5185537" y="6270498"/>
                    <a:pt x="5193157" y="6247638"/>
                    <a:pt x="5208397" y="6232271"/>
                  </a:cubicBezTo>
                  <a:cubicBezTo>
                    <a:pt x="5208397" y="6232271"/>
                    <a:pt x="5208397" y="6232271"/>
                    <a:pt x="5208397" y="6232271"/>
                  </a:cubicBezTo>
                  <a:cubicBezTo>
                    <a:pt x="5231257" y="6224651"/>
                    <a:pt x="5254117" y="6224651"/>
                    <a:pt x="5261737" y="6247511"/>
                  </a:cubicBezTo>
                  <a:cubicBezTo>
                    <a:pt x="5261737" y="6247511"/>
                    <a:pt x="5261737" y="6247511"/>
                    <a:pt x="5261737" y="6247511"/>
                  </a:cubicBezTo>
                  <a:cubicBezTo>
                    <a:pt x="5276977" y="6262751"/>
                    <a:pt x="5269357" y="6285611"/>
                    <a:pt x="5254117" y="6293231"/>
                  </a:cubicBezTo>
                  <a:cubicBezTo>
                    <a:pt x="5254117" y="6293231"/>
                    <a:pt x="5254117" y="6293231"/>
                    <a:pt x="5254117" y="6293231"/>
                  </a:cubicBezTo>
                  <a:cubicBezTo>
                    <a:pt x="5246497" y="6300851"/>
                    <a:pt x="5238877" y="6300851"/>
                    <a:pt x="5231257" y="6300851"/>
                  </a:cubicBezTo>
                  <a:cubicBezTo>
                    <a:pt x="5231257" y="6300851"/>
                    <a:pt x="5231257" y="6300851"/>
                    <a:pt x="5231257" y="6300851"/>
                  </a:cubicBezTo>
                  <a:cubicBezTo>
                    <a:pt x="5223637" y="6300851"/>
                    <a:pt x="5208397" y="6293231"/>
                    <a:pt x="5200777" y="6285611"/>
                  </a:cubicBezTo>
                  <a:close/>
                  <a:moveTo>
                    <a:pt x="1563243" y="6285738"/>
                  </a:moveTo>
                  <a:cubicBezTo>
                    <a:pt x="1563243" y="6285738"/>
                    <a:pt x="1563243" y="6285738"/>
                    <a:pt x="1563243" y="6285738"/>
                  </a:cubicBezTo>
                  <a:cubicBezTo>
                    <a:pt x="1563243" y="6285738"/>
                    <a:pt x="1563243" y="6285738"/>
                    <a:pt x="1563243" y="6285738"/>
                  </a:cubicBezTo>
                  <a:cubicBezTo>
                    <a:pt x="1548003" y="6270498"/>
                    <a:pt x="1540383" y="6247638"/>
                    <a:pt x="1548003" y="6232271"/>
                  </a:cubicBezTo>
                  <a:cubicBezTo>
                    <a:pt x="1548003" y="6232271"/>
                    <a:pt x="1548003" y="6232271"/>
                    <a:pt x="1548003" y="6232271"/>
                  </a:cubicBezTo>
                  <a:cubicBezTo>
                    <a:pt x="1563243" y="6217031"/>
                    <a:pt x="1586103" y="6209411"/>
                    <a:pt x="1601343" y="6224651"/>
                  </a:cubicBezTo>
                  <a:cubicBezTo>
                    <a:pt x="1601343" y="6224651"/>
                    <a:pt x="1601343" y="6224651"/>
                    <a:pt x="1601343" y="6224651"/>
                  </a:cubicBezTo>
                  <a:cubicBezTo>
                    <a:pt x="1624203" y="6232271"/>
                    <a:pt x="1624203" y="6255131"/>
                    <a:pt x="1616583" y="6278118"/>
                  </a:cubicBezTo>
                  <a:cubicBezTo>
                    <a:pt x="1616583" y="6278118"/>
                    <a:pt x="1616583" y="6278118"/>
                    <a:pt x="1616583" y="6278118"/>
                  </a:cubicBezTo>
                  <a:cubicBezTo>
                    <a:pt x="1608963" y="6285738"/>
                    <a:pt x="1593723" y="6293358"/>
                    <a:pt x="1586103" y="6293358"/>
                  </a:cubicBezTo>
                  <a:cubicBezTo>
                    <a:pt x="1586103" y="6293358"/>
                    <a:pt x="1586103" y="6293358"/>
                    <a:pt x="1586103" y="6293358"/>
                  </a:cubicBezTo>
                  <a:cubicBezTo>
                    <a:pt x="1578483" y="6293358"/>
                    <a:pt x="1570863" y="6293358"/>
                    <a:pt x="1563243" y="6285738"/>
                  </a:cubicBezTo>
                  <a:close/>
                  <a:moveTo>
                    <a:pt x="5376164" y="6163691"/>
                  </a:moveTo>
                  <a:cubicBezTo>
                    <a:pt x="5368544" y="6148451"/>
                    <a:pt x="5368544" y="6125591"/>
                    <a:pt x="5383784" y="6110224"/>
                  </a:cubicBezTo>
                  <a:cubicBezTo>
                    <a:pt x="5383784" y="6110224"/>
                    <a:pt x="5383784" y="6110224"/>
                    <a:pt x="5383784" y="6110224"/>
                  </a:cubicBezTo>
                  <a:cubicBezTo>
                    <a:pt x="5406644" y="6102604"/>
                    <a:pt x="5429504" y="6102604"/>
                    <a:pt x="5437124" y="6117844"/>
                  </a:cubicBezTo>
                  <a:cubicBezTo>
                    <a:pt x="5437124" y="6117844"/>
                    <a:pt x="5437124" y="6117844"/>
                    <a:pt x="5437124" y="6117844"/>
                  </a:cubicBezTo>
                  <a:cubicBezTo>
                    <a:pt x="5452364" y="6140704"/>
                    <a:pt x="5452364" y="6163564"/>
                    <a:pt x="5429504" y="6171311"/>
                  </a:cubicBezTo>
                  <a:cubicBezTo>
                    <a:pt x="5429504" y="6171311"/>
                    <a:pt x="5429504" y="6171311"/>
                    <a:pt x="5429504" y="6171311"/>
                  </a:cubicBezTo>
                  <a:cubicBezTo>
                    <a:pt x="5421884" y="6178931"/>
                    <a:pt x="5414264" y="6178931"/>
                    <a:pt x="5406644" y="6178931"/>
                  </a:cubicBezTo>
                  <a:cubicBezTo>
                    <a:pt x="5406644" y="6178931"/>
                    <a:pt x="5406644" y="6178931"/>
                    <a:pt x="5406644" y="6178931"/>
                  </a:cubicBezTo>
                  <a:cubicBezTo>
                    <a:pt x="5399024" y="6178931"/>
                    <a:pt x="5383784" y="6178931"/>
                    <a:pt x="5376164" y="6163691"/>
                  </a:cubicBezTo>
                  <a:close/>
                  <a:moveTo>
                    <a:pt x="1387856" y="6163691"/>
                  </a:moveTo>
                  <a:cubicBezTo>
                    <a:pt x="1387856" y="6163691"/>
                    <a:pt x="1387856" y="6163691"/>
                    <a:pt x="1387856" y="6163691"/>
                  </a:cubicBezTo>
                  <a:cubicBezTo>
                    <a:pt x="1387856" y="6163691"/>
                    <a:pt x="1387856" y="6163691"/>
                    <a:pt x="1387856" y="6163691"/>
                  </a:cubicBezTo>
                  <a:cubicBezTo>
                    <a:pt x="1364996" y="6148451"/>
                    <a:pt x="1364996" y="6125591"/>
                    <a:pt x="1380236" y="6110224"/>
                  </a:cubicBezTo>
                  <a:cubicBezTo>
                    <a:pt x="1380236" y="6110224"/>
                    <a:pt x="1380236" y="6110224"/>
                    <a:pt x="1380236" y="6110224"/>
                  </a:cubicBezTo>
                  <a:cubicBezTo>
                    <a:pt x="1387856" y="6094984"/>
                    <a:pt x="1410716" y="6087364"/>
                    <a:pt x="1425956" y="6102604"/>
                  </a:cubicBezTo>
                  <a:cubicBezTo>
                    <a:pt x="1425956" y="6102604"/>
                    <a:pt x="1425956" y="6102604"/>
                    <a:pt x="1425956" y="6102604"/>
                  </a:cubicBezTo>
                  <a:cubicBezTo>
                    <a:pt x="1448816" y="6110224"/>
                    <a:pt x="1448816" y="6140704"/>
                    <a:pt x="1441196" y="6156071"/>
                  </a:cubicBezTo>
                  <a:cubicBezTo>
                    <a:pt x="1441196" y="6156071"/>
                    <a:pt x="1441196" y="6156071"/>
                    <a:pt x="1441196" y="6156071"/>
                  </a:cubicBezTo>
                  <a:cubicBezTo>
                    <a:pt x="1433576" y="6163691"/>
                    <a:pt x="1418336" y="6171311"/>
                    <a:pt x="1410716" y="6171311"/>
                  </a:cubicBezTo>
                  <a:cubicBezTo>
                    <a:pt x="1410716" y="6171311"/>
                    <a:pt x="1410716" y="6171311"/>
                    <a:pt x="1410716" y="6171311"/>
                  </a:cubicBezTo>
                  <a:cubicBezTo>
                    <a:pt x="1395476" y="6171311"/>
                    <a:pt x="1387856" y="6163691"/>
                    <a:pt x="1387856" y="6163691"/>
                  </a:cubicBezTo>
                  <a:close/>
                  <a:moveTo>
                    <a:pt x="5551551" y="6034024"/>
                  </a:moveTo>
                  <a:cubicBezTo>
                    <a:pt x="5536311" y="6018784"/>
                    <a:pt x="5536311" y="5995924"/>
                    <a:pt x="5551551" y="5980557"/>
                  </a:cubicBezTo>
                  <a:cubicBezTo>
                    <a:pt x="5551551" y="5980557"/>
                    <a:pt x="5551551" y="5980557"/>
                    <a:pt x="5551551" y="5980557"/>
                  </a:cubicBezTo>
                  <a:cubicBezTo>
                    <a:pt x="5566791" y="5965317"/>
                    <a:pt x="5597271" y="5972937"/>
                    <a:pt x="5604891" y="5988177"/>
                  </a:cubicBezTo>
                  <a:cubicBezTo>
                    <a:pt x="5604891" y="5988177"/>
                    <a:pt x="5604891" y="5988177"/>
                    <a:pt x="5604891" y="5988177"/>
                  </a:cubicBezTo>
                  <a:cubicBezTo>
                    <a:pt x="5620131" y="6003417"/>
                    <a:pt x="5620131" y="6026277"/>
                    <a:pt x="5604891" y="6041644"/>
                  </a:cubicBezTo>
                  <a:cubicBezTo>
                    <a:pt x="5604891" y="6041644"/>
                    <a:pt x="5604891" y="6041644"/>
                    <a:pt x="5604891" y="6041644"/>
                  </a:cubicBezTo>
                  <a:cubicBezTo>
                    <a:pt x="5597271" y="6049264"/>
                    <a:pt x="5589651" y="6049264"/>
                    <a:pt x="5574411" y="6049264"/>
                  </a:cubicBezTo>
                  <a:cubicBezTo>
                    <a:pt x="5574411" y="6049264"/>
                    <a:pt x="5574411" y="6049264"/>
                    <a:pt x="5574411" y="6049264"/>
                  </a:cubicBezTo>
                  <a:cubicBezTo>
                    <a:pt x="5566791" y="6049264"/>
                    <a:pt x="5559171" y="6041644"/>
                    <a:pt x="5551551" y="6034024"/>
                  </a:cubicBezTo>
                  <a:close/>
                  <a:moveTo>
                    <a:pt x="1212469" y="6026404"/>
                  </a:moveTo>
                  <a:cubicBezTo>
                    <a:pt x="1212469" y="6026404"/>
                    <a:pt x="1212469" y="6026404"/>
                    <a:pt x="1212469" y="6026404"/>
                  </a:cubicBezTo>
                  <a:cubicBezTo>
                    <a:pt x="1212469" y="6026404"/>
                    <a:pt x="1212469" y="6026404"/>
                    <a:pt x="1212469" y="6026404"/>
                  </a:cubicBezTo>
                  <a:cubicBezTo>
                    <a:pt x="1197229" y="6011164"/>
                    <a:pt x="1197229" y="5988304"/>
                    <a:pt x="1212469" y="5972937"/>
                  </a:cubicBezTo>
                  <a:cubicBezTo>
                    <a:pt x="1212469" y="5972937"/>
                    <a:pt x="1212469" y="5972937"/>
                    <a:pt x="1212469" y="5972937"/>
                  </a:cubicBezTo>
                  <a:cubicBezTo>
                    <a:pt x="1220089" y="5957697"/>
                    <a:pt x="1250569" y="5957697"/>
                    <a:pt x="1265809" y="5972937"/>
                  </a:cubicBezTo>
                  <a:cubicBezTo>
                    <a:pt x="1265809" y="5972937"/>
                    <a:pt x="1265809" y="5972937"/>
                    <a:pt x="1265809" y="5972937"/>
                  </a:cubicBezTo>
                  <a:cubicBezTo>
                    <a:pt x="1281049" y="5980557"/>
                    <a:pt x="1281049" y="6003417"/>
                    <a:pt x="1265809" y="6026404"/>
                  </a:cubicBezTo>
                  <a:cubicBezTo>
                    <a:pt x="1265809" y="6026404"/>
                    <a:pt x="1265809" y="6026404"/>
                    <a:pt x="1265809" y="6026404"/>
                  </a:cubicBezTo>
                  <a:cubicBezTo>
                    <a:pt x="1258189" y="6034024"/>
                    <a:pt x="1250569" y="6034024"/>
                    <a:pt x="1235329" y="6034024"/>
                  </a:cubicBezTo>
                  <a:cubicBezTo>
                    <a:pt x="1235329" y="6034024"/>
                    <a:pt x="1235329" y="6034024"/>
                    <a:pt x="1235329" y="6034024"/>
                  </a:cubicBezTo>
                  <a:cubicBezTo>
                    <a:pt x="1227709" y="6034024"/>
                    <a:pt x="1220089" y="6034024"/>
                    <a:pt x="1212469" y="6026404"/>
                  </a:cubicBezTo>
                  <a:close/>
                  <a:moveTo>
                    <a:pt x="5711698" y="5896737"/>
                  </a:moveTo>
                  <a:cubicBezTo>
                    <a:pt x="5696458" y="5881497"/>
                    <a:pt x="5696458" y="5858637"/>
                    <a:pt x="5711698" y="5843270"/>
                  </a:cubicBezTo>
                  <a:cubicBezTo>
                    <a:pt x="5711698" y="5843270"/>
                    <a:pt x="5711698" y="5843270"/>
                    <a:pt x="5711698" y="5843270"/>
                  </a:cubicBezTo>
                  <a:cubicBezTo>
                    <a:pt x="5726938" y="5828030"/>
                    <a:pt x="5749798" y="5828030"/>
                    <a:pt x="5765038" y="5843270"/>
                  </a:cubicBezTo>
                  <a:cubicBezTo>
                    <a:pt x="5765038" y="5843270"/>
                    <a:pt x="5765038" y="5843270"/>
                    <a:pt x="5765038" y="5843270"/>
                  </a:cubicBezTo>
                  <a:cubicBezTo>
                    <a:pt x="5780278" y="5858510"/>
                    <a:pt x="5780278" y="5881370"/>
                    <a:pt x="5765038" y="5896737"/>
                  </a:cubicBezTo>
                  <a:cubicBezTo>
                    <a:pt x="5765038" y="5896737"/>
                    <a:pt x="5765038" y="5896737"/>
                    <a:pt x="5765038" y="5896737"/>
                  </a:cubicBezTo>
                  <a:cubicBezTo>
                    <a:pt x="5757418" y="5904357"/>
                    <a:pt x="5749798" y="5904357"/>
                    <a:pt x="5734558" y="5904357"/>
                  </a:cubicBezTo>
                  <a:cubicBezTo>
                    <a:pt x="5734558" y="5904357"/>
                    <a:pt x="5734558" y="5904357"/>
                    <a:pt x="5734558" y="5904357"/>
                  </a:cubicBezTo>
                  <a:cubicBezTo>
                    <a:pt x="5726938" y="5904357"/>
                    <a:pt x="5719318" y="5904357"/>
                    <a:pt x="5711698" y="5896737"/>
                  </a:cubicBezTo>
                  <a:close/>
                  <a:moveTo>
                    <a:pt x="1052322" y="5881497"/>
                  </a:moveTo>
                  <a:cubicBezTo>
                    <a:pt x="1037082" y="5866257"/>
                    <a:pt x="1037082" y="5843397"/>
                    <a:pt x="1052322" y="5828030"/>
                  </a:cubicBezTo>
                  <a:cubicBezTo>
                    <a:pt x="1052322" y="5828030"/>
                    <a:pt x="1052322" y="5828030"/>
                    <a:pt x="1052322" y="5828030"/>
                  </a:cubicBezTo>
                  <a:cubicBezTo>
                    <a:pt x="1067562" y="5812790"/>
                    <a:pt x="1090422" y="5812790"/>
                    <a:pt x="1105662" y="5828030"/>
                  </a:cubicBezTo>
                  <a:cubicBezTo>
                    <a:pt x="1105662" y="5828030"/>
                    <a:pt x="1105662" y="5828030"/>
                    <a:pt x="1105662" y="5828030"/>
                  </a:cubicBezTo>
                  <a:cubicBezTo>
                    <a:pt x="1120902" y="5843270"/>
                    <a:pt x="1120902" y="5866130"/>
                    <a:pt x="1105662" y="5881497"/>
                  </a:cubicBezTo>
                  <a:cubicBezTo>
                    <a:pt x="1105662" y="5881497"/>
                    <a:pt x="1105662" y="5881497"/>
                    <a:pt x="1105662" y="5881497"/>
                  </a:cubicBezTo>
                  <a:cubicBezTo>
                    <a:pt x="1098042" y="5889117"/>
                    <a:pt x="1090422" y="5896737"/>
                    <a:pt x="1082802" y="5896737"/>
                  </a:cubicBezTo>
                  <a:cubicBezTo>
                    <a:pt x="1082802" y="5896737"/>
                    <a:pt x="1082802" y="5896737"/>
                    <a:pt x="1082802" y="5896737"/>
                  </a:cubicBezTo>
                  <a:cubicBezTo>
                    <a:pt x="1067562" y="5896737"/>
                    <a:pt x="1059942" y="5889117"/>
                    <a:pt x="1052322" y="5881497"/>
                  </a:cubicBezTo>
                  <a:close/>
                  <a:moveTo>
                    <a:pt x="5864225" y="5744210"/>
                  </a:moveTo>
                  <a:cubicBezTo>
                    <a:pt x="5848985" y="5728970"/>
                    <a:pt x="5848985" y="5706110"/>
                    <a:pt x="5864225" y="5690743"/>
                  </a:cubicBezTo>
                  <a:cubicBezTo>
                    <a:pt x="5864225" y="5690743"/>
                    <a:pt x="5864225" y="5690743"/>
                    <a:pt x="5864225" y="5690743"/>
                  </a:cubicBezTo>
                  <a:cubicBezTo>
                    <a:pt x="5871845" y="5675503"/>
                    <a:pt x="5902325" y="5675503"/>
                    <a:pt x="5917565" y="5690743"/>
                  </a:cubicBezTo>
                  <a:cubicBezTo>
                    <a:pt x="5917565" y="5690743"/>
                    <a:pt x="5917565" y="5690743"/>
                    <a:pt x="5917565" y="5690743"/>
                  </a:cubicBezTo>
                  <a:cubicBezTo>
                    <a:pt x="5932805" y="5705983"/>
                    <a:pt x="5932805" y="5728843"/>
                    <a:pt x="5917565" y="5744210"/>
                  </a:cubicBezTo>
                  <a:cubicBezTo>
                    <a:pt x="5917565" y="5744210"/>
                    <a:pt x="5917565" y="5744210"/>
                    <a:pt x="5917565" y="5744210"/>
                  </a:cubicBezTo>
                  <a:cubicBezTo>
                    <a:pt x="5909945" y="5751830"/>
                    <a:pt x="5902325" y="5751830"/>
                    <a:pt x="5887085" y="5751830"/>
                  </a:cubicBezTo>
                  <a:cubicBezTo>
                    <a:pt x="5887085" y="5751830"/>
                    <a:pt x="5887085" y="5751830"/>
                    <a:pt x="5887085" y="5751830"/>
                  </a:cubicBezTo>
                  <a:cubicBezTo>
                    <a:pt x="5879465" y="5751830"/>
                    <a:pt x="5871845" y="5751830"/>
                    <a:pt x="5864225" y="5744210"/>
                  </a:cubicBezTo>
                  <a:close/>
                  <a:moveTo>
                    <a:pt x="899795" y="5728970"/>
                  </a:moveTo>
                  <a:cubicBezTo>
                    <a:pt x="899795" y="5728970"/>
                    <a:pt x="899795" y="5728970"/>
                    <a:pt x="899795" y="5728970"/>
                  </a:cubicBezTo>
                  <a:cubicBezTo>
                    <a:pt x="899795" y="5728970"/>
                    <a:pt x="899795" y="5728970"/>
                    <a:pt x="899795" y="5728970"/>
                  </a:cubicBezTo>
                  <a:cubicBezTo>
                    <a:pt x="884555" y="5713730"/>
                    <a:pt x="892175" y="5690870"/>
                    <a:pt x="907415" y="5675503"/>
                  </a:cubicBezTo>
                  <a:cubicBezTo>
                    <a:pt x="907415" y="5675503"/>
                    <a:pt x="907415" y="5675503"/>
                    <a:pt x="907415" y="5675503"/>
                  </a:cubicBezTo>
                  <a:cubicBezTo>
                    <a:pt x="922655" y="5660263"/>
                    <a:pt x="945515" y="5660263"/>
                    <a:pt x="960755" y="5675503"/>
                  </a:cubicBezTo>
                  <a:cubicBezTo>
                    <a:pt x="960755" y="5675503"/>
                    <a:pt x="960755" y="5675503"/>
                    <a:pt x="960755" y="5675503"/>
                  </a:cubicBezTo>
                  <a:cubicBezTo>
                    <a:pt x="975995" y="5690743"/>
                    <a:pt x="968375" y="5713603"/>
                    <a:pt x="953135" y="5728970"/>
                  </a:cubicBezTo>
                  <a:cubicBezTo>
                    <a:pt x="953135" y="5728970"/>
                    <a:pt x="953135" y="5728970"/>
                    <a:pt x="953135" y="5728970"/>
                  </a:cubicBezTo>
                  <a:cubicBezTo>
                    <a:pt x="945515" y="5736590"/>
                    <a:pt x="937895" y="5736590"/>
                    <a:pt x="930275" y="5736590"/>
                  </a:cubicBezTo>
                  <a:cubicBezTo>
                    <a:pt x="930275" y="5736590"/>
                    <a:pt x="930275" y="5736590"/>
                    <a:pt x="930275" y="5736590"/>
                  </a:cubicBezTo>
                  <a:cubicBezTo>
                    <a:pt x="922655" y="5736590"/>
                    <a:pt x="907415" y="5736590"/>
                    <a:pt x="899795" y="5728970"/>
                  </a:cubicBezTo>
                  <a:close/>
                  <a:moveTo>
                    <a:pt x="6009132" y="5584063"/>
                  </a:moveTo>
                  <a:cubicBezTo>
                    <a:pt x="5986272" y="5568823"/>
                    <a:pt x="5986272" y="5545963"/>
                    <a:pt x="6001512" y="5530596"/>
                  </a:cubicBezTo>
                  <a:cubicBezTo>
                    <a:pt x="6001512" y="5530596"/>
                    <a:pt x="6001512" y="5530596"/>
                    <a:pt x="6001512" y="5530596"/>
                  </a:cubicBezTo>
                  <a:cubicBezTo>
                    <a:pt x="6016752" y="5515356"/>
                    <a:pt x="6039612" y="5515356"/>
                    <a:pt x="6054852" y="5522976"/>
                  </a:cubicBezTo>
                  <a:cubicBezTo>
                    <a:pt x="6054852" y="5522976"/>
                    <a:pt x="6054852" y="5522976"/>
                    <a:pt x="6054852" y="5522976"/>
                  </a:cubicBezTo>
                  <a:cubicBezTo>
                    <a:pt x="6070092" y="5538216"/>
                    <a:pt x="6070092" y="5561076"/>
                    <a:pt x="6062472" y="5576443"/>
                  </a:cubicBezTo>
                  <a:cubicBezTo>
                    <a:pt x="6062472" y="5576443"/>
                    <a:pt x="6062472" y="5576443"/>
                    <a:pt x="6062472" y="5576443"/>
                  </a:cubicBezTo>
                  <a:cubicBezTo>
                    <a:pt x="6054852" y="5591683"/>
                    <a:pt x="6039612" y="5591683"/>
                    <a:pt x="6031992" y="5591683"/>
                  </a:cubicBezTo>
                  <a:cubicBezTo>
                    <a:pt x="6031992" y="5591683"/>
                    <a:pt x="6031992" y="5591683"/>
                    <a:pt x="6031992" y="5591683"/>
                  </a:cubicBezTo>
                  <a:cubicBezTo>
                    <a:pt x="6024372" y="5591683"/>
                    <a:pt x="6009132" y="5591683"/>
                    <a:pt x="6009132" y="5584063"/>
                  </a:cubicBezTo>
                  <a:close/>
                  <a:moveTo>
                    <a:pt x="762508" y="5561203"/>
                  </a:moveTo>
                  <a:cubicBezTo>
                    <a:pt x="762508" y="5561203"/>
                    <a:pt x="762508" y="5561203"/>
                    <a:pt x="762508" y="5561203"/>
                  </a:cubicBezTo>
                  <a:cubicBezTo>
                    <a:pt x="762508" y="5561203"/>
                    <a:pt x="762508" y="5561203"/>
                    <a:pt x="762508" y="5561203"/>
                  </a:cubicBezTo>
                  <a:cubicBezTo>
                    <a:pt x="747268" y="5545963"/>
                    <a:pt x="747268" y="5523103"/>
                    <a:pt x="762508" y="5507736"/>
                  </a:cubicBezTo>
                  <a:cubicBezTo>
                    <a:pt x="762508" y="5507736"/>
                    <a:pt x="762508" y="5507736"/>
                    <a:pt x="762508" y="5507736"/>
                  </a:cubicBezTo>
                  <a:cubicBezTo>
                    <a:pt x="785368" y="5500116"/>
                    <a:pt x="808228" y="5500116"/>
                    <a:pt x="823468" y="5515356"/>
                  </a:cubicBezTo>
                  <a:cubicBezTo>
                    <a:pt x="823468" y="5515356"/>
                    <a:pt x="823468" y="5515356"/>
                    <a:pt x="823468" y="5515356"/>
                  </a:cubicBezTo>
                  <a:cubicBezTo>
                    <a:pt x="831088" y="5530596"/>
                    <a:pt x="831088" y="5553456"/>
                    <a:pt x="815848" y="5568823"/>
                  </a:cubicBezTo>
                  <a:cubicBezTo>
                    <a:pt x="815848" y="5568823"/>
                    <a:pt x="815848" y="5568823"/>
                    <a:pt x="815848" y="5568823"/>
                  </a:cubicBezTo>
                  <a:cubicBezTo>
                    <a:pt x="808228" y="5576443"/>
                    <a:pt x="800608" y="5576443"/>
                    <a:pt x="792988" y="5576443"/>
                  </a:cubicBezTo>
                  <a:cubicBezTo>
                    <a:pt x="792988" y="5576443"/>
                    <a:pt x="792988" y="5576443"/>
                    <a:pt x="792988" y="5576443"/>
                  </a:cubicBezTo>
                  <a:cubicBezTo>
                    <a:pt x="777748" y="5576443"/>
                    <a:pt x="770128" y="5576443"/>
                    <a:pt x="762508" y="5561203"/>
                  </a:cubicBezTo>
                  <a:close/>
                  <a:moveTo>
                    <a:pt x="6138799" y="5416296"/>
                  </a:moveTo>
                  <a:cubicBezTo>
                    <a:pt x="6123559" y="5401056"/>
                    <a:pt x="6115939" y="5378196"/>
                    <a:pt x="6131179" y="5362829"/>
                  </a:cubicBezTo>
                  <a:cubicBezTo>
                    <a:pt x="6131179" y="5362829"/>
                    <a:pt x="6131179" y="5362829"/>
                    <a:pt x="6131179" y="5362829"/>
                  </a:cubicBezTo>
                  <a:cubicBezTo>
                    <a:pt x="6138799" y="5347589"/>
                    <a:pt x="6161659" y="5339969"/>
                    <a:pt x="6184519" y="5355209"/>
                  </a:cubicBezTo>
                  <a:cubicBezTo>
                    <a:pt x="6184519" y="5355209"/>
                    <a:pt x="6184519" y="5355209"/>
                    <a:pt x="6184519" y="5355209"/>
                  </a:cubicBezTo>
                  <a:cubicBezTo>
                    <a:pt x="6199759" y="5370449"/>
                    <a:pt x="6199759" y="5393309"/>
                    <a:pt x="6192139" y="5408676"/>
                  </a:cubicBezTo>
                  <a:cubicBezTo>
                    <a:pt x="6192139" y="5408676"/>
                    <a:pt x="6192139" y="5408676"/>
                    <a:pt x="6192139" y="5408676"/>
                  </a:cubicBezTo>
                  <a:cubicBezTo>
                    <a:pt x="6184519" y="5416296"/>
                    <a:pt x="6169279" y="5423916"/>
                    <a:pt x="6161659" y="5423916"/>
                  </a:cubicBezTo>
                  <a:cubicBezTo>
                    <a:pt x="6161659" y="5423916"/>
                    <a:pt x="6161659" y="5423916"/>
                    <a:pt x="6161659" y="5423916"/>
                  </a:cubicBezTo>
                  <a:cubicBezTo>
                    <a:pt x="6154039" y="5423916"/>
                    <a:pt x="6146419" y="5423916"/>
                    <a:pt x="6138799" y="5416296"/>
                  </a:cubicBezTo>
                  <a:close/>
                  <a:moveTo>
                    <a:pt x="632841" y="5393436"/>
                  </a:moveTo>
                  <a:cubicBezTo>
                    <a:pt x="617601" y="5370576"/>
                    <a:pt x="625221" y="5347716"/>
                    <a:pt x="640461" y="5339969"/>
                  </a:cubicBezTo>
                  <a:cubicBezTo>
                    <a:pt x="640461" y="5339969"/>
                    <a:pt x="640461" y="5339969"/>
                    <a:pt x="640461" y="5339969"/>
                  </a:cubicBezTo>
                  <a:cubicBezTo>
                    <a:pt x="655701" y="5324729"/>
                    <a:pt x="678561" y="5332349"/>
                    <a:pt x="693801" y="5347589"/>
                  </a:cubicBezTo>
                  <a:cubicBezTo>
                    <a:pt x="693801" y="5347589"/>
                    <a:pt x="693801" y="5347589"/>
                    <a:pt x="693801" y="5347589"/>
                  </a:cubicBezTo>
                  <a:cubicBezTo>
                    <a:pt x="701421" y="5362829"/>
                    <a:pt x="701421" y="5385689"/>
                    <a:pt x="686181" y="5401056"/>
                  </a:cubicBezTo>
                  <a:cubicBezTo>
                    <a:pt x="686181" y="5401056"/>
                    <a:pt x="686181" y="5401056"/>
                    <a:pt x="686181" y="5401056"/>
                  </a:cubicBezTo>
                  <a:cubicBezTo>
                    <a:pt x="678561" y="5408676"/>
                    <a:pt x="670941" y="5408676"/>
                    <a:pt x="663321" y="5408676"/>
                  </a:cubicBezTo>
                  <a:cubicBezTo>
                    <a:pt x="663321" y="5408676"/>
                    <a:pt x="663321" y="5408676"/>
                    <a:pt x="663321" y="5408676"/>
                  </a:cubicBezTo>
                  <a:cubicBezTo>
                    <a:pt x="648081" y="5408676"/>
                    <a:pt x="640461" y="5401056"/>
                    <a:pt x="632841" y="5393436"/>
                  </a:cubicBezTo>
                  <a:close/>
                  <a:moveTo>
                    <a:pt x="6260719" y="5240909"/>
                  </a:moveTo>
                  <a:cubicBezTo>
                    <a:pt x="6237859" y="5225669"/>
                    <a:pt x="6237859" y="5202809"/>
                    <a:pt x="6245479" y="5187442"/>
                  </a:cubicBezTo>
                  <a:cubicBezTo>
                    <a:pt x="6245479" y="5187442"/>
                    <a:pt x="6245479" y="5187442"/>
                    <a:pt x="6245479" y="5187442"/>
                  </a:cubicBezTo>
                  <a:cubicBezTo>
                    <a:pt x="6260719" y="5172202"/>
                    <a:pt x="6283579" y="5164582"/>
                    <a:pt x="6298819" y="5172202"/>
                  </a:cubicBezTo>
                  <a:cubicBezTo>
                    <a:pt x="6298819" y="5172202"/>
                    <a:pt x="6298819" y="5172202"/>
                    <a:pt x="6298819" y="5172202"/>
                  </a:cubicBezTo>
                  <a:cubicBezTo>
                    <a:pt x="6314059" y="5187442"/>
                    <a:pt x="6321679" y="5210302"/>
                    <a:pt x="6314059" y="5225669"/>
                  </a:cubicBezTo>
                  <a:cubicBezTo>
                    <a:pt x="6314059" y="5225669"/>
                    <a:pt x="6314059" y="5225669"/>
                    <a:pt x="6314059" y="5225669"/>
                  </a:cubicBezTo>
                  <a:cubicBezTo>
                    <a:pt x="6306439" y="5240909"/>
                    <a:pt x="6291199" y="5248529"/>
                    <a:pt x="6275959" y="5248529"/>
                  </a:cubicBezTo>
                  <a:cubicBezTo>
                    <a:pt x="6275959" y="5248529"/>
                    <a:pt x="6275959" y="5248529"/>
                    <a:pt x="6275959" y="5248529"/>
                  </a:cubicBezTo>
                  <a:cubicBezTo>
                    <a:pt x="6275959" y="5248529"/>
                    <a:pt x="6268339" y="5240909"/>
                    <a:pt x="6260719" y="5240909"/>
                  </a:cubicBezTo>
                  <a:close/>
                  <a:moveTo>
                    <a:pt x="510794" y="5210429"/>
                  </a:moveTo>
                  <a:cubicBezTo>
                    <a:pt x="510794" y="5210429"/>
                    <a:pt x="510794" y="5210429"/>
                    <a:pt x="510794" y="5210429"/>
                  </a:cubicBezTo>
                  <a:cubicBezTo>
                    <a:pt x="510794" y="5210429"/>
                    <a:pt x="510794" y="5210429"/>
                    <a:pt x="510794" y="5210429"/>
                  </a:cubicBezTo>
                  <a:cubicBezTo>
                    <a:pt x="495554" y="5195189"/>
                    <a:pt x="503174" y="5172329"/>
                    <a:pt x="526034" y="5156962"/>
                  </a:cubicBezTo>
                  <a:cubicBezTo>
                    <a:pt x="526034" y="5156962"/>
                    <a:pt x="526034" y="5156962"/>
                    <a:pt x="526034" y="5156962"/>
                  </a:cubicBezTo>
                  <a:cubicBezTo>
                    <a:pt x="541274" y="5149342"/>
                    <a:pt x="564134" y="5149342"/>
                    <a:pt x="571754" y="5172202"/>
                  </a:cubicBezTo>
                  <a:cubicBezTo>
                    <a:pt x="571754" y="5172202"/>
                    <a:pt x="571754" y="5172202"/>
                    <a:pt x="571754" y="5172202"/>
                  </a:cubicBezTo>
                  <a:cubicBezTo>
                    <a:pt x="586994" y="5187442"/>
                    <a:pt x="579374" y="5210302"/>
                    <a:pt x="564134" y="5225669"/>
                  </a:cubicBezTo>
                  <a:cubicBezTo>
                    <a:pt x="564134" y="5225669"/>
                    <a:pt x="564134" y="5225669"/>
                    <a:pt x="564134" y="5225669"/>
                  </a:cubicBezTo>
                  <a:cubicBezTo>
                    <a:pt x="556514" y="5225669"/>
                    <a:pt x="548894" y="5225669"/>
                    <a:pt x="541274" y="5225669"/>
                  </a:cubicBezTo>
                  <a:cubicBezTo>
                    <a:pt x="541274" y="5225669"/>
                    <a:pt x="541274" y="5225669"/>
                    <a:pt x="541274" y="5225669"/>
                  </a:cubicBezTo>
                  <a:cubicBezTo>
                    <a:pt x="526034" y="5225669"/>
                    <a:pt x="518414" y="5225669"/>
                    <a:pt x="510794" y="5210429"/>
                  </a:cubicBezTo>
                  <a:close/>
                  <a:moveTo>
                    <a:pt x="6367526" y="5057902"/>
                  </a:moveTo>
                  <a:cubicBezTo>
                    <a:pt x="6352286" y="5042662"/>
                    <a:pt x="6344666" y="5019802"/>
                    <a:pt x="6352286" y="5004435"/>
                  </a:cubicBezTo>
                  <a:cubicBezTo>
                    <a:pt x="6352286" y="5004435"/>
                    <a:pt x="6352286" y="5004435"/>
                    <a:pt x="6352286" y="5004435"/>
                  </a:cubicBezTo>
                  <a:cubicBezTo>
                    <a:pt x="6367526" y="4989195"/>
                    <a:pt x="6390386" y="4981575"/>
                    <a:pt x="6405626" y="4989195"/>
                  </a:cubicBezTo>
                  <a:cubicBezTo>
                    <a:pt x="6405626" y="4989195"/>
                    <a:pt x="6405626" y="4989195"/>
                    <a:pt x="6405626" y="4989195"/>
                  </a:cubicBezTo>
                  <a:cubicBezTo>
                    <a:pt x="6420866" y="4996815"/>
                    <a:pt x="6428486" y="5019675"/>
                    <a:pt x="6420866" y="5042662"/>
                  </a:cubicBezTo>
                  <a:cubicBezTo>
                    <a:pt x="6420866" y="5042662"/>
                    <a:pt x="6420866" y="5042662"/>
                    <a:pt x="6420866" y="5042662"/>
                  </a:cubicBezTo>
                  <a:cubicBezTo>
                    <a:pt x="6413246" y="5050282"/>
                    <a:pt x="6398006" y="5057902"/>
                    <a:pt x="6390386" y="5057902"/>
                  </a:cubicBezTo>
                  <a:cubicBezTo>
                    <a:pt x="6390386" y="5057902"/>
                    <a:pt x="6390386" y="5057902"/>
                    <a:pt x="6390386" y="5057902"/>
                  </a:cubicBezTo>
                  <a:cubicBezTo>
                    <a:pt x="6382766" y="5057902"/>
                    <a:pt x="6375146" y="5057902"/>
                    <a:pt x="6367526" y="5057902"/>
                  </a:cubicBezTo>
                  <a:close/>
                  <a:moveTo>
                    <a:pt x="404114" y="5019802"/>
                  </a:moveTo>
                  <a:cubicBezTo>
                    <a:pt x="388874" y="5004562"/>
                    <a:pt x="396494" y="4981702"/>
                    <a:pt x="419354" y="4974082"/>
                  </a:cubicBezTo>
                  <a:cubicBezTo>
                    <a:pt x="419354" y="4974082"/>
                    <a:pt x="419354" y="4974082"/>
                    <a:pt x="419354" y="4974082"/>
                  </a:cubicBezTo>
                  <a:cubicBezTo>
                    <a:pt x="434594" y="4958842"/>
                    <a:pt x="457454" y="4966462"/>
                    <a:pt x="472694" y="4989322"/>
                  </a:cubicBezTo>
                  <a:cubicBezTo>
                    <a:pt x="472694" y="4989322"/>
                    <a:pt x="472694" y="4989322"/>
                    <a:pt x="472694" y="4989322"/>
                  </a:cubicBezTo>
                  <a:cubicBezTo>
                    <a:pt x="480314" y="5004562"/>
                    <a:pt x="472694" y="5027422"/>
                    <a:pt x="449834" y="5035042"/>
                  </a:cubicBezTo>
                  <a:cubicBezTo>
                    <a:pt x="449834" y="5035042"/>
                    <a:pt x="449834" y="5035042"/>
                    <a:pt x="449834" y="5035042"/>
                  </a:cubicBezTo>
                  <a:cubicBezTo>
                    <a:pt x="449834" y="5042662"/>
                    <a:pt x="442214" y="5042662"/>
                    <a:pt x="434594" y="5042662"/>
                  </a:cubicBezTo>
                  <a:cubicBezTo>
                    <a:pt x="434594" y="5042662"/>
                    <a:pt x="434594" y="5042662"/>
                    <a:pt x="434594" y="5042662"/>
                  </a:cubicBezTo>
                  <a:cubicBezTo>
                    <a:pt x="419354" y="5042662"/>
                    <a:pt x="411734" y="5035042"/>
                    <a:pt x="404114" y="5019802"/>
                  </a:cubicBezTo>
                  <a:close/>
                  <a:moveTo>
                    <a:pt x="6466713" y="4867275"/>
                  </a:moveTo>
                  <a:cubicBezTo>
                    <a:pt x="6451473" y="4859655"/>
                    <a:pt x="6436233" y="4836795"/>
                    <a:pt x="6451473" y="4813808"/>
                  </a:cubicBezTo>
                  <a:cubicBezTo>
                    <a:pt x="6451473" y="4813808"/>
                    <a:pt x="6451473" y="4813808"/>
                    <a:pt x="6451473" y="4813808"/>
                  </a:cubicBezTo>
                  <a:cubicBezTo>
                    <a:pt x="6459093" y="4798568"/>
                    <a:pt x="6481953" y="4790948"/>
                    <a:pt x="6497193" y="4798568"/>
                  </a:cubicBezTo>
                  <a:cubicBezTo>
                    <a:pt x="6497193" y="4798568"/>
                    <a:pt x="6497193" y="4798568"/>
                    <a:pt x="6497193" y="4798568"/>
                  </a:cubicBezTo>
                  <a:cubicBezTo>
                    <a:pt x="6520053" y="4806188"/>
                    <a:pt x="6527673" y="4829048"/>
                    <a:pt x="6520053" y="4844288"/>
                  </a:cubicBezTo>
                  <a:cubicBezTo>
                    <a:pt x="6520053" y="4844288"/>
                    <a:pt x="6520053" y="4844288"/>
                    <a:pt x="6520053" y="4844288"/>
                  </a:cubicBezTo>
                  <a:cubicBezTo>
                    <a:pt x="6512433" y="4859528"/>
                    <a:pt x="6497193" y="4867148"/>
                    <a:pt x="6481953" y="4867148"/>
                  </a:cubicBezTo>
                  <a:cubicBezTo>
                    <a:pt x="6481953" y="4867148"/>
                    <a:pt x="6481953" y="4867148"/>
                    <a:pt x="6481953" y="4867148"/>
                  </a:cubicBezTo>
                  <a:cubicBezTo>
                    <a:pt x="6474333" y="4867148"/>
                    <a:pt x="6474333" y="4867148"/>
                    <a:pt x="6466713" y="4867148"/>
                  </a:cubicBezTo>
                  <a:close/>
                  <a:moveTo>
                    <a:pt x="305054" y="4829175"/>
                  </a:moveTo>
                  <a:cubicBezTo>
                    <a:pt x="297434" y="4806315"/>
                    <a:pt x="305054" y="4783455"/>
                    <a:pt x="327914" y="4775708"/>
                  </a:cubicBezTo>
                  <a:cubicBezTo>
                    <a:pt x="327914" y="4775708"/>
                    <a:pt x="327914" y="4775708"/>
                    <a:pt x="327914" y="4775708"/>
                  </a:cubicBezTo>
                  <a:cubicBezTo>
                    <a:pt x="343154" y="4768088"/>
                    <a:pt x="366014" y="4775708"/>
                    <a:pt x="373634" y="4798568"/>
                  </a:cubicBezTo>
                  <a:cubicBezTo>
                    <a:pt x="373634" y="4798568"/>
                    <a:pt x="373634" y="4798568"/>
                    <a:pt x="373634" y="4798568"/>
                  </a:cubicBezTo>
                  <a:cubicBezTo>
                    <a:pt x="381254" y="4813808"/>
                    <a:pt x="373634" y="4836668"/>
                    <a:pt x="358394" y="4844288"/>
                  </a:cubicBezTo>
                  <a:cubicBezTo>
                    <a:pt x="358394" y="4844288"/>
                    <a:pt x="358394" y="4844288"/>
                    <a:pt x="358394" y="4844288"/>
                  </a:cubicBezTo>
                  <a:cubicBezTo>
                    <a:pt x="350774" y="4851908"/>
                    <a:pt x="343154" y="4851908"/>
                    <a:pt x="343154" y="4851908"/>
                  </a:cubicBezTo>
                  <a:cubicBezTo>
                    <a:pt x="343154" y="4851908"/>
                    <a:pt x="343154" y="4851908"/>
                    <a:pt x="343154" y="4851908"/>
                  </a:cubicBezTo>
                  <a:cubicBezTo>
                    <a:pt x="327914" y="4851908"/>
                    <a:pt x="312674" y="4844288"/>
                    <a:pt x="305054" y="4829048"/>
                  </a:cubicBezTo>
                  <a:close/>
                  <a:moveTo>
                    <a:pt x="6550660" y="4668774"/>
                  </a:moveTo>
                  <a:cubicBezTo>
                    <a:pt x="6535420" y="4661154"/>
                    <a:pt x="6520180" y="4638294"/>
                    <a:pt x="6527800" y="4623054"/>
                  </a:cubicBezTo>
                  <a:cubicBezTo>
                    <a:pt x="6527800" y="4623054"/>
                    <a:pt x="6527800" y="4623054"/>
                    <a:pt x="6527800" y="4623054"/>
                  </a:cubicBezTo>
                  <a:cubicBezTo>
                    <a:pt x="6535420" y="4600194"/>
                    <a:pt x="6558280" y="4592574"/>
                    <a:pt x="6581140" y="4600194"/>
                  </a:cubicBezTo>
                  <a:cubicBezTo>
                    <a:pt x="6581140" y="4600194"/>
                    <a:pt x="6581140" y="4600194"/>
                    <a:pt x="6581140" y="4600194"/>
                  </a:cubicBezTo>
                  <a:cubicBezTo>
                    <a:pt x="6604000" y="4607814"/>
                    <a:pt x="6611620" y="4630674"/>
                    <a:pt x="6604000" y="4645914"/>
                  </a:cubicBezTo>
                  <a:cubicBezTo>
                    <a:pt x="6604000" y="4645914"/>
                    <a:pt x="6604000" y="4645914"/>
                    <a:pt x="6604000" y="4645914"/>
                  </a:cubicBezTo>
                  <a:cubicBezTo>
                    <a:pt x="6604000" y="4645914"/>
                    <a:pt x="6604000" y="4645914"/>
                    <a:pt x="6604000" y="4645914"/>
                  </a:cubicBezTo>
                  <a:cubicBezTo>
                    <a:pt x="6604000" y="4645914"/>
                    <a:pt x="6604000" y="4645914"/>
                    <a:pt x="6604000" y="4645914"/>
                  </a:cubicBezTo>
                  <a:cubicBezTo>
                    <a:pt x="6596380" y="4661154"/>
                    <a:pt x="6581140" y="4668774"/>
                    <a:pt x="6565900" y="4668774"/>
                  </a:cubicBezTo>
                  <a:cubicBezTo>
                    <a:pt x="6565900" y="4668774"/>
                    <a:pt x="6565900" y="4668774"/>
                    <a:pt x="6565900" y="4668774"/>
                  </a:cubicBezTo>
                  <a:cubicBezTo>
                    <a:pt x="6565900" y="4668774"/>
                    <a:pt x="6558280" y="4668774"/>
                    <a:pt x="6550660" y="4668774"/>
                  </a:cubicBezTo>
                  <a:close/>
                  <a:moveTo>
                    <a:pt x="221107" y="4630674"/>
                  </a:moveTo>
                  <a:cubicBezTo>
                    <a:pt x="221107" y="4630674"/>
                    <a:pt x="221107" y="4630674"/>
                    <a:pt x="221107" y="4630674"/>
                  </a:cubicBezTo>
                  <a:cubicBezTo>
                    <a:pt x="221107" y="4630674"/>
                    <a:pt x="221107" y="4630674"/>
                    <a:pt x="221107" y="4630674"/>
                  </a:cubicBezTo>
                  <a:cubicBezTo>
                    <a:pt x="213487" y="4607814"/>
                    <a:pt x="228727" y="4584954"/>
                    <a:pt x="243967" y="4577207"/>
                  </a:cubicBezTo>
                  <a:cubicBezTo>
                    <a:pt x="243967" y="4577207"/>
                    <a:pt x="243967" y="4577207"/>
                    <a:pt x="243967" y="4577207"/>
                  </a:cubicBezTo>
                  <a:cubicBezTo>
                    <a:pt x="266827" y="4569587"/>
                    <a:pt x="289687" y="4584827"/>
                    <a:pt x="297307" y="4600067"/>
                  </a:cubicBezTo>
                  <a:cubicBezTo>
                    <a:pt x="297307" y="4600067"/>
                    <a:pt x="297307" y="4600067"/>
                    <a:pt x="297307" y="4600067"/>
                  </a:cubicBezTo>
                  <a:cubicBezTo>
                    <a:pt x="304927" y="4622927"/>
                    <a:pt x="289687" y="4645787"/>
                    <a:pt x="274447" y="4653534"/>
                  </a:cubicBezTo>
                  <a:cubicBezTo>
                    <a:pt x="274447" y="4653534"/>
                    <a:pt x="274447" y="4653534"/>
                    <a:pt x="274447" y="4653534"/>
                  </a:cubicBezTo>
                  <a:cubicBezTo>
                    <a:pt x="266827" y="4653534"/>
                    <a:pt x="266827" y="4653534"/>
                    <a:pt x="259207" y="4653534"/>
                  </a:cubicBezTo>
                  <a:cubicBezTo>
                    <a:pt x="259207" y="4653534"/>
                    <a:pt x="259207" y="4653534"/>
                    <a:pt x="259207" y="4653534"/>
                  </a:cubicBezTo>
                  <a:cubicBezTo>
                    <a:pt x="243967" y="4653534"/>
                    <a:pt x="228727" y="4645914"/>
                    <a:pt x="221107" y="4630674"/>
                  </a:cubicBezTo>
                  <a:close/>
                  <a:moveTo>
                    <a:pt x="6626860" y="4470400"/>
                  </a:moveTo>
                  <a:cubicBezTo>
                    <a:pt x="6604000" y="4462780"/>
                    <a:pt x="6596380" y="4439920"/>
                    <a:pt x="6604000" y="4416933"/>
                  </a:cubicBezTo>
                  <a:cubicBezTo>
                    <a:pt x="6604000" y="4416933"/>
                    <a:pt x="6604000" y="4416933"/>
                    <a:pt x="6604000" y="4416933"/>
                  </a:cubicBezTo>
                  <a:cubicBezTo>
                    <a:pt x="6604000" y="4401693"/>
                    <a:pt x="6626860" y="4386453"/>
                    <a:pt x="6649720" y="4394073"/>
                  </a:cubicBezTo>
                  <a:cubicBezTo>
                    <a:pt x="6649720" y="4394073"/>
                    <a:pt x="6649720" y="4394073"/>
                    <a:pt x="6649720" y="4394073"/>
                  </a:cubicBezTo>
                  <a:cubicBezTo>
                    <a:pt x="6672580" y="4401693"/>
                    <a:pt x="6680200" y="4424553"/>
                    <a:pt x="6672580" y="4439793"/>
                  </a:cubicBezTo>
                  <a:cubicBezTo>
                    <a:pt x="6672580" y="4439793"/>
                    <a:pt x="6672580" y="4439793"/>
                    <a:pt x="6672580" y="4439793"/>
                  </a:cubicBezTo>
                  <a:cubicBezTo>
                    <a:pt x="6672580" y="4455033"/>
                    <a:pt x="6657340" y="4470273"/>
                    <a:pt x="6634480" y="4470273"/>
                  </a:cubicBezTo>
                  <a:cubicBezTo>
                    <a:pt x="6634480" y="4470273"/>
                    <a:pt x="6634480" y="4470273"/>
                    <a:pt x="6634480" y="4470273"/>
                  </a:cubicBezTo>
                  <a:cubicBezTo>
                    <a:pt x="6634480" y="4470273"/>
                    <a:pt x="6626860" y="4470273"/>
                    <a:pt x="6626860" y="4470273"/>
                  </a:cubicBezTo>
                  <a:close/>
                  <a:moveTo>
                    <a:pt x="152527" y="4424680"/>
                  </a:moveTo>
                  <a:cubicBezTo>
                    <a:pt x="152527" y="4424680"/>
                    <a:pt x="152527" y="4424680"/>
                    <a:pt x="152527" y="4424680"/>
                  </a:cubicBezTo>
                  <a:cubicBezTo>
                    <a:pt x="152527" y="4424680"/>
                    <a:pt x="152527" y="4424680"/>
                    <a:pt x="152527" y="4424680"/>
                  </a:cubicBezTo>
                  <a:cubicBezTo>
                    <a:pt x="144907" y="4401820"/>
                    <a:pt x="160147" y="4378960"/>
                    <a:pt x="175387" y="4378960"/>
                  </a:cubicBezTo>
                  <a:cubicBezTo>
                    <a:pt x="175387" y="4378960"/>
                    <a:pt x="175387" y="4378960"/>
                    <a:pt x="175387" y="4378960"/>
                  </a:cubicBezTo>
                  <a:cubicBezTo>
                    <a:pt x="198247" y="4371340"/>
                    <a:pt x="221107" y="4378960"/>
                    <a:pt x="228727" y="4401820"/>
                  </a:cubicBezTo>
                  <a:cubicBezTo>
                    <a:pt x="228727" y="4401820"/>
                    <a:pt x="228727" y="4401820"/>
                    <a:pt x="228727" y="4401820"/>
                  </a:cubicBezTo>
                  <a:cubicBezTo>
                    <a:pt x="228727" y="4424680"/>
                    <a:pt x="221107" y="4439920"/>
                    <a:pt x="198247" y="4447540"/>
                  </a:cubicBezTo>
                  <a:cubicBezTo>
                    <a:pt x="198247" y="4447540"/>
                    <a:pt x="198247" y="4447540"/>
                    <a:pt x="198247" y="4447540"/>
                  </a:cubicBezTo>
                  <a:cubicBezTo>
                    <a:pt x="198247" y="4447540"/>
                    <a:pt x="190627" y="4447540"/>
                    <a:pt x="190627" y="4447540"/>
                  </a:cubicBezTo>
                  <a:cubicBezTo>
                    <a:pt x="190627" y="4447540"/>
                    <a:pt x="190627" y="4447540"/>
                    <a:pt x="190627" y="4447540"/>
                  </a:cubicBezTo>
                  <a:cubicBezTo>
                    <a:pt x="175387" y="4447540"/>
                    <a:pt x="160147" y="4439920"/>
                    <a:pt x="152527" y="4424680"/>
                  </a:cubicBezTo>
                  <a:close/>
                  <a:moveTo>
                    <a:pt x="6687947" y="4264406"/>
                  </a:moveTo>
                  <a:cubicBezTo>
                    <a:pt x="6665086" y="4256786"/>
                    <a:pt x="6649847" y="4233926"/>
                    <a:pt x="6657467" y="4218686"/>
                  </a:cubicBezTo>
                  <a:cubicBezTo>
                    <a:pt x="6657467" y="4218686"/>
                    <a:pt x="6657467" y="4218686"/>
                    <a:pt x="6657467" y="4218686"/>
                  </a:cubicBezTo>
                  <a:cubicBezTo>
                    <a:pt x="6665086" y="4195826"/>
                    <a:pt x="6680326" y="4180586"/>
                    <a:pt x="6703186" y="4188206"/>
                  </a:cubicBezTo>
                  <a:cubicBezTo>
                    <a:pt x="6703186" y="4188206"/>
                    <a:pt x="6703186" y="4188206"/>
                    <a:pt x="6703186" y="4188206"/>
                  </a:cubicBezTo>
                  <a:cubicBezTo>
                    <a:pt x="6726047" y="4195826"/>
                    <a:pt x="6733667" y="4211066"/>
                    <a:pt x="6733667" y="4233926"/>
                  </a:cubicBezTo>
                  <a:cubicBezTo>
                    <a:pt x="6733667" y="4233926"/>
                    <a:pt x="6733667" y="4233926"/>
                    <a:pt x="6733667" y="4233926"/>
                  </a:cubicBezTo>
                  <a:cubicBezTo>
                    <a:pt x="6726047" y="4249166"/>
                    <a:pt x="6710807" y="4264406"/>
                    <a:pt x="6695567" y="4264406"/>
                  </a:cubicBezTo>
                  <a:cubicBezTo>
                    <a:pt x="6695567" y="4264406"/>
                    <a:pt x="6695567" y="4264406"/>
                    <a:pt x="6695567" y="4264406"/>
                  </a:cubicBezTo>
                  <a:cubicBezTo>
                    <a:pt x="6695567" y="4264406"/>
                    <a:pt x="6687947" y="4264406"/>
                    <a:pt x="6687947" y="4264406"/>
                  </a:cubicBezTo>
                  <a:close/>
                  <a:moveTo>
                    <a:pt x="99187" y="4211066"/>
                  </a:moveTo>
                  <a:cubicBezTo>
                    <a:pt x="91567" y="4195826"/>
                    <a:pt x="106807" y="4172966"/>
                    <a:pt x="122047" y="4165346"/>
                  </a:cubicBezTo>
                  <a:cubicBezTo>
                    <a:pt x="122047" y="4165346"/>
                    <a:pt x="122047" y="4165346"/>
                    <a:pt x="122047" y="4165346"/>
                  </a:cubicBezTo>
                  <a:cubicBezTo>
                    <a:pt x="144907" y="4165346"/>
                    <a:pt x="167767" y="4172966"/>
                    <a:pt x="167767" y="4195826"/>
                  </a:cubicBezTo>
                  <a:cubicBezTo>
                    <a:pt x="167767" y="4195826"/>
                    <a:pt x="167767" y="4195826"/>
                    <a:pt x="167767" y="4195826"/>
                  </a:cubicBezTo>
                  <a:cubicBezTo>
                    <a:pt x="175387" y="4218686"/>
                    <a:pt x="160147" y="4241546"/>
                    <a:pt x="144907" y="4241546"/>
                  </a:cubicBezTo>
                  <a:cubicBezTo>
                    <a:pt x="144907" y="4241546"/>
                    <a:pt x="144907" y="4241546"/>
                    <a:pt x="144907" y="4241546"/>
                  </a:cubicBezTo>
                  <a:cubicBezTo>
                    <a:pt x="137287" y="4241546"/>
                    <a:pt x="137287" y="4241546"/>
                    <a:pt x="129667" y="4241546"/>
                  </a:cubicBezTo>
                  <a:cubicBezTo>
                    <a:pt x="129667" y="4241546"/>
                    <a:pt x="129667" y="4241546"/>
                    <a:pt x="129667" y="4241546"/>
                  </a:cubicBezTo>
                  <a:cubicBezTo>
                    <a:pt x="114427" y="4241546"/>
                    <a:pt x="99187" y="4233926"/>
                    <a:pt x="99187" y="4211066"/>
                  </a:cubicBezTo>
                  <a:close/>
                  <a:moveTo>
                    <a:pt x="6733667" y="4050792"/>
                  </a:moveTo>
                  <a:cubicBezTo>
                    <a:pt x="6710807" y="4050792"/>
                    <a:pt x="6695567" y="4027932"/>
                    <a:pt x="6703187" y="4005072"/>
                  </a:cubicBezTo>
                  <a:cubicBezTo>
                    <a:pt x="6703187" y="4005072"/>
                    <a:pt x="6703187" y="4005072"/>
                    <a:pt x="6703187" y="4005072"/>
                  </a:cubicBezTo>
                  <a:cubicBezTo>
                    <a:pt x="6703187" y="3989832"/>
                    <a:pt x="6726048" y="3974592"/>
                    <a:pt x="6748907" y="3974592"/>
                  </a:cubicBezTo>
                  <a:cubicBezTo>
                    <a:pt x="6748907" y="3974592"/>
                    <a:pt x="6748907" y="3974592"/>
                    <a:pt x="6748907" y="3974592"/>
                  </a:cubicBezTo>
                  <a:cubicBezTo>
                    <a:pt x="6764148" y="3982212"/>
                    <a:pt x="6779387" y="3997452"/>
                    <a:pt x="6779387" y="4020312"/>
                  </a:cubicBezTo>
                  <a:cubicBezTo>
                    <a:pt x="6779387" y="4020312"/>
                    <a:pt x="6779387" y="4020312"/>
                    <a:pt x="6779387" y="4020312"/>
                  </a:cubicBezTo>
                  <a:cubicBezTo>
                    <a:pt x="6771767" y="4043172"/>
                    <a:pt x="6756527" y="4050792"/>
                    <a:pt x="6741287" y="4050792"/>
                  </a:cubicBezTo>
                  <a:cubicBezTo>
                    <a:pt x="6741287" y="4050792"/>
                    <a:pt x="6741287" y="4050792"/>
                    <a:pt x="6741287" y="4050792"/>
                  </a:cubicBezTo>
                  <a:cubicBezTo>
                    <a:pt x="6741287" y="4050792"/>
                    <a:pt x="6733667" y="4050792"/>
                    <a:pt x="6733667" y="4050792"/>
                  </a:cubicBezTo>
                  <a:close/>
                  <a:moveTo>
                    <a:pt x="53340" y="4005072"/>
                  </a:moveTo>
                  <a:cubicBezTo>
                    <a:pt x="45720" y="3982212"/>
                    <a:pt x="60960" y="3959352"/>
                    <a:pt x="83820" y="3959352"/>
                  </a:cubicBezTo>
                  <a:cubicBezTo>
                    <a:pt x="83820" y="3959352"/>
                    <a:pt x="83820" y="3959352"/>
                    <a:pt x="83820" y="3959352"/>
                  </a:cubicBezTo>
                  <a:cubicBezTo>
                    <a:pt x="106680" y="3951732"/>
                    <a:pt x="121920" y="3966972"/>
                    <a:pt x="129540" y="3989832"/>
                  </a:cubicBezTo>
                  <a:cubicBezTo>
                    <a:pt x="129540" y="3989832"/>
                    <a:pt x="129540" y="3989832"/>
                    <a:pt x="129540" y="3989832"/>
                  </a:cubicBezTo>
                  <a:cubicBezTo>
                    <a:pt x="129540" y="4012692"/>
                    <a:pt x="114300" y="4027932"/>
                    <a:pt x="99060" y="4035552"/>
                  </a:cubicBezTo>
                  <a:cubicBezTo>
                    <a:pt x="99060" y="4035552"/>
                    <a:pt x="99060" y="4035552"/>
                    <a:pt x="99060" y="4035552"/>
                  </a:cubicBezTo>
                  <a:cubicBezTo>
                    <a:pt x="91440" y="4035552"/>
                    <a:pt x="91440" y="4035552"/>
                    <a:pt x="91440" y="4035552"/>
                  </a:cubicBezTo>
                  <a:cubicBezTo>
                    <a:pt x="91440" y="4035552"/>
                    <a:pt x="91440" y="4035552"/>
                    <a:pt x="91440" y="4035552"/>
                  </a:cubicBezTo>
                  <a:cubicBezTo>
                    <a:pt x="68580" y="4035552"/>
                    <a:pt x="53340" y="4020312"/>
                    <a:pt x="53340" y="4005072"/>
                  </a:cubicBezTo>
                  <a:close/>
                  <a:moveTo>
                    <a:pt x="6764147" y="3837178"/>
                  </a:moveTo>
                  <a:cubicBezTo>
                    <a:pt x="6748907" y="3837178"/>
                    <a:pt x="6733667" y="3821938"/>
                    <a:pt x="6733667" y="3799078"/>
                  </a:cubicBezTo>
                  <a:cubicBezTo>
                    <a:pt x="6733667" y="3799078"/>
                    <a:pt x="6733667" y="3799078"/>
                    <a:pt x="6733667" y="3799078"/>
                  </a:cubicBezTo>
                  <a:cubicBezTo>
                    <a:pt x="6733667" y="3776218"/>
                    <a:pt x="6756526" y="3760978"/>
                    <a:pt x="6771767" y="3768598"/>
                  </a:cubicBezTo>
                  <a:cubicBezTo>
                    <a:pt x="6771767" y="3768598"/>
                    <a:pt x="6771767" y="3768598"/>
                    <a:pt x="6771767" y="3768598"/>
                  </a:cubicBezTo>
                  <a:cubicBezTo>
                    <a:pt x="6794626" y="3768598"/>
                    <a:pt x="6809867" y="3783838"/>
                    <a:pt x="6809867" y="3806698"/>
                  </a:cubicBezTo>
                  <a:cubicBezTo>
                    <a:pt x="6809867" y="3806698"/>
                    <a:pt x="6809867" y="3806698"/>
                    <a:pt x="6809867" y="3806698"/>
                  </a:cubicBezTo>
                  <a:cubicBezTo>
                    <a:pt x="6809867" y="3829558"/>
                    <a:pt x="6787007" y="3844798"/>
                    <a:pt x="6771767" y="3844798"/>
                  </a:cubicBezTo>
                  <a:cubicBezTo>
                    <a:pt x="6771767" y="3844798"/>
                    <a:pt x="6771767" y="3844798"/>
                    <a:pt x="6771767" y="3844798"/>
                  </a:cubicBezTo>
                  <a:cubicBezTo>
                    <a:pt x="6771767" y="3844798"/>
                    <a:pt x="6764147" y="3837178"/>
                    <a:pt x="6764147" y="3837178"/>
                  </a:cubicBezTo>
                  <a:close/>
                  <a:moveTo>
                    <a:pt x="22860" y="3791458"/>
                  </a:moveTo>
                  <a:cubicBezTo>
                    <a:pt x="22860" y="3791458"/>
                    <a:pt x="22860" y="3791458"/>
                    <a:pt x="22860" y="3791458"/>
                  </a:cubicBezTo>
                  <a:cubicBezTo>
                    <a:pt x="22860" y="3791458"/>
                    <a:pt x="22860" y="3791458"/>
                    <a:pt x="22860" y="3791458"/>
                  </a:cubicBezTo>
                  <a:cubicBezTo>
                    <a:pt x="22860" y="3768598"/>
                    <a:pt x="38100" y="3745738"/>
                    <a:pt x="53340" y="3745738"/>
                  </a:cubicBezTo>
                  <a:cubicBezTo>
                    <a:pt x="53340" y="3745738"/>
                    <a:pt x="53340" y="3745738"/>
                    <a:pt x="53340" y="3745738"/>
                  </a:cubicBezTo>
                  <a:cubicBezTo>
                    <a:pt x="76200" y="3745738"/>
                    <a:pt x="99060" y="3760978"/>
                    <a:pt x="99060" y="3776218"/>
                  </a:cubicBezTo>
                  <a:cubicBezTo>
                    <a:pt x="99060" y="3776218"/>
                    <a:pt x="99060" y="3776218"/>
                    <a:pt x="99060" y="3776218"/>
                  </a:cubicBezTo>
                  <a:cubicBezTo>
                    <a:pt x="99060" y="3799078"/>
                    <a:pt x="83820" y="3821938"/>
                    <a:pt x="60960" y="3821938"/>
                  </a:cubicBezTo>
                  <a:cubicBezTo>
                    <a:pt x="60960" y="3821938"/>
                    <a:pt x="60960" y="3821938"/>
                    <a:pt x="60960" y="3821938"/>
                  </a:cubicBezTo>
                  <a:cubicBezTo>
                    <a:pt x="60960" y="3821938"/>
                    <a:pt x="60960" y="3821938"/>
                    <a:pt x="60960" y="3821938"/>
                  </a:cubicBezTo>
                  <a:cubicBezTo>
                    <a:pt x="60960" y="3821938"/>
                    <a:pt x="60960" y="3821938"/>
                    <a:pt x="60960" y="3821938"/>
                  </a:cubicBezTo>
                  <a:cubicBezTo>
                    <a:pt x="38100" y="3821938"/>
                    <a:pt x="22860" y="3806698"/>
                    <a:pt x="22860" y="3791458"/>
                  </a:cubicBezTo>
                  <a:close/>
                  <a:moveTo>
                    <a:pt x="6787007" y="3623564"/>
                  </a:moveTo>
                  <a:cubicBezTo>
                    <a:pt x="6764147" y="3623564"/>
                    <a:pt x="6748907" y="3608324"/>
                    <a:pt x="6748907" y="3585464"/>
                  </a:cubicBezTo>
                  <a:cubicBezTo>
                    <a:pt x="6748907" y="3585464"/>
                    <a:pt x="6748907" y="3585464"/>
                    <a:pt x="6748907" y="3585464"/>
                  </a:cubicBezTo>
                  <a:cubicBezTo>
                    <a:pt x="6748907" y="3562604"/>
                    <a:pt x="6771767" y="3547364"/>
                    <a:pt x="6787007" y="3554984"/>
                  </a:cubicBezTo>
                  <a:cubicBezTo>
                    <a:pt x="6787007" y="3554984"/>
                    <a:pt x="6787007" y="3554984"/>
                    <a:pt x="6787007" y="3554984"/>
                  </a:cubicBezTo>
                  <a:cubicBezTo>
                    <a:pt x="6809867" y="3554984"/>
                    <a:pt x="6825107" y="3570224"/>
                    <a:pt x="6825107" y="3593084"/>
                  </a:cubicBezTo>
                  <a:cubicBezTo>
                    <a:pt x="6825107" y="3593084"/>
                    <a:pt x="6825107" y="3593084"/>
                    <a:pt x="6825107" y="3593084"/>
                  </a:cubicBezTo>
                  <a:cubicBezTo>
                    <a:pt x="6825107" y="3608324"/>
                    <a:pt x="6809867" y="3631184"/>
                    <a:pt x="6787007" y="3631184"/>
                  </a:cubicBezTo>
                  <a:cubicBezTo>
                    <a:pt x="6787007" y="3631184"/>
                    <a:pt x="6787007" y="3631184"/>
                    <a:pt x="6787007" y="3631184"/>
                  </a:cubicBezTo>
                  <a:cubicBezTo>
                    <a:pt x="6787007" y="3631184"/>
                    <a:pt x="6787007" y="3631184"/>
                    <a:pt x="6787007" y="3623564"/>
                  </a:cubicBezTo>
                  <a:close/>
                  <a:moveTo>
                    <a:pt x="7620" y="3570224"/>
                  </a:moveTo>
                  <a:cubicBezTo>
                    <a:pt x="7620" y="3570224"/>
                    <a:pt x="7620" y="3570224"/>
                    <a:pt x="7620" y="3570224"/>
                  </a:cubicBezTo>
                  <a:cubicBezTo>
                    <a:pt x="7620" y="3570224"/>
                    <a:pt x="7620" y="3570224"/>
                    <a:pt x="7620" y="3570224"/>
                  </a:cubicBezTo>
                  <a:cubicBezTo>
                    <a:pt x="7620" y="3547364"/>
                    <a:pt x="22860" y="3532124"/>
                    <a:pt x="45720" y="3532124"/>
                  </a:cubicBezTo>
                  <a:cubicBezTo>
                    <a:pt x="45720" y="3532124"/>
                    <a:pt x="45720" y="3532124"/>
                    <a:pt x="45720" y="3532124"/>
                  </a:cubicBezTo>
                  <a:cubicBezTo>
                    <a:pt x="60960" y="3532124"/>
                    <a:pt x="83820" y="3547364"/>
                    <a:pt x="83820" y="3570224"/>
                  </a:cubicBezTo>
                  <a:cubicBezTo>
                    <a:pt x="83820" y="3570224"/>
                    <a:pt x="83820" y="3570224"/>
                    <a:pt x="83820" y="3570224"/>
                  </a:cubicBezTo>
                  <a:cubicBezTo>
                    <a:pt x="83820" y="3593084"/>
                    <a:pt x="68580" y="3608324"/>
                    <a:pt x="45720" y="3608324"/>
                  </a:cubicBezTo>
                  <a:cubicBezTo>
                    <a:pt x="45720" y="3608324"/>
                    <a:pt x="45720" y="3608324"/>
                    <a:pt x="45720" y="3608324"/>
                  </a:cubicBezTo>
                  <a:cubicBezTo>
                    <a:pt x="45720" y="3608324"/>
                    <a:pt x="45720" y="3608324"/>
                    <a:pt x="45720" y="3608324"/>
                  </a:cubicBezTo>
                  <a:cubicBezTo>
                    <a:pt x="45720" y="3608324"/>
                    <a:pt x="45720" y="3608324"/>
                    <a:pt x="45720" y="3608324"/>
                  </a:cubicBezTo>
                  <a:cubicBezTo>
                    <a:pt x="22860" y="3608324"/>
                    <a:pt x="7620" y="3593084"/>
                    <a:pt x="7620" y="3570224"/>
                  </a:cubicBezTo>
                  <a:close/>
                  <a:moveTo>
                    <a:pt x="6756526" y="3371850"/>
                  </a:moveTo>
                  <a:cubicBezTo>
                    <a:pt x="6756526" y="3356610"/>
                    <a:pt x="6771767" y="3333750"/>
                    <a:pt x="6794626" y="3333750"/>
                  </a:cubicBezTo>
                  <a:cubicBezTo>
                    <a:pt x="6794626" y="3333750"/>
                    <a:pt x="6794626" y="3333750"/>
                    <a:pt x="6794626" y="3333750"/>
                  </a:cubicBezTo>
                  <a:cubicBezTo>
                    <a:pt x="6809867" y="3333750"/>
                    <a:pt x="6832726" y="3356610"/>
                    <a:pt x="6832726" y="3371850"/>
                  </a:cubicBezTo>
                  <a:cubicBezTo>
                    <a:pt x="6832726" y="3371850"/>
                    <a:pt x="6832726" y="3371850"/>
                    <a:pt x="6832726" y="3371850"/>
                  </a:cubicBezTo>
                  <a:cubicBezTo>
                    <a:pt x="6832726" y="3394710"/>
                    <a:pt x="6809867" y="3409950"/>
                    <a:pt x="6794626" y="3409950"/>
                  </a:cubicBezTo>
                  <a:cubicBezTo>
                    <a:pt x="6794626" y="3409950"/>
                    <a:pt x="6794626" y="3409950"/>
                    <a:pt x="6794626" y="3409950"/>
                  </a:cubicBezTo>
                  <a:cubicBezTo>
                    <a:pt x="6794626" y="3409950"/>
                    <a:pt x="6794626" y="3409950"/>
                    <a:pt x="6794626" y="3409950"/>
                  </a:cubicBezTo>
                  <a:cubicBezTo>
                    <a:pt x="6794626" y="3409950"/>
                    <a:pt x="6794626" y="3409950"/>
                    <a:pt x="6794626" y="3409950"/>
                  </a:cubicBezTo>
                  <a:cubicBezTo>
                    <a:pt x="6771767" y="3409950"/>
                    <a:pt x="6756526" y="3394710"/>
                    <a:pt x="6756526" y="3371850"/>
                  </a:cubicBezTo>
                  <a:close/>
                  <a:moveTo>
                    <a:pt x="38100" y="3394710"/>
                  </a:moveTo>
                  <a:cubicBezTo>
                    <a:pt x="22860" y="3394710"/>
                    <a:pt x="0" y="3379470"/>
                    <a:pt x="0" y="3356610"/>
                  </a:cubicBezTo>
                  <a:cubicBezTo>
                    <a:pt x="0" y="3356610"/>
                    <a:pt x="0" y="3356610"/>
                    <a:pt x="0" y="3356610"/>
                  </a:cubicBezTo>
                  <a:cubicBezTo>
                    <a:pt x="0" y="3333750"/>
                    <a:pt x="22860" y="3318510"/>
                    <a:pt x="38100" y="3318510"/>
                  </a:cubicBezTo>
                  <a:cubicBezTo>
                    <a:pt x="38100" y="3318510"/>
                    <a:pt x="38100" y="3318510"/>
                    <a:pt x="38100" y="3318510"/>
                  </a:cubicBezTo>
                  <a:cubicBezTo>
                    <a:pt x="60960" y="3318510"/>
                    <a:pt x="76200" y="3333750"/>
                    <a:pt x="76200" y="3356610"/>
                  </a:cubicBezTo>
                  <a:cubicBezTo>
                    <a:pt x="76200" y="3356610"/>
                    <a:pt x="76200" y="3356610"/>
                    <a:pt x="76200" y="3356610"/>
                  </a:cubicBezTo>
                  <a:cubicBezTo>
                    <a:pt x="76200" y="3379470"/>
                    <a:pt x="60960" y="3394710"/>
                    <a:pt x="38100" y="3394710"/>
                  </a:cubicBezTo>
                  <a:cubicBezTo>
                    <a:pt x="38100" y="3394710"/>
                    <a:pt x="38100" y="3394710"/>
                    <a:pt x="38100" y="3394710"/>
                  </a:cubicBezTo>
                  <a:cubicBezTo>
                    <a:pt x="38100" y="3394710"/>
                    <a:pt x="38100" y="3394710"/>
                    <a:pt x="38100" y="3394710"/>
                  </a:cubicBezTo>
                  <a:close/>
                  <a:moveTo>
                    <a:pt x="6741287" y="3165856"/>
                  </a:moveTo>
                  <a:cubicBezTo>
                    <a:pt x="6741287" y="3142996"/>
                    <a:pt x="6756527" y="3127756"/>
                    <a:pt x="6779387" y="3120136"/>
                  </a:cubicBezTo>
                  <a:cubicBezTo>
                    <a:pt x="6779387" y="3120136"/>
                    <a:pt x="6779387" y="3120136"/>
                    <a:pt x="6779387" y="3120136"/>
                  </a:cubicBezTo>
                  <a:cubicBezTo>
                    <a:pt x="6802247" y="3120136"/>
                    <a:pt x="6817487" y="3135376"/>
                    <a:pt x="6817487" y="3158236"/>
                  </a:cubicBezTo>
                  <a:cubicBezTo>
                    <a:pt x="6817487" y="3158236"/>
                    <a:pt x="6817487" y="3158236"/>
                    <a:pt x="6817487" y="3158236"/>
                  </a:cubicBezTo>
                  <a:cubicBezTo>
                    <a:pt x="6825107" y="3181096"/>
                    <a:pt x="6809867" y="3196336"/>
                    <a:pt x="6787007" y="3196336"/>
                  </a:cubicBezTo>
                  <a:cubicBezTo>
                    <a:pt x="6787007" y="3196336"/>
                    <a:pt x="6787007" y="3196336"/>
                    <a:pt x="6787007" y="3196336"/>
                  </a:cubicBezTo>
                  <a:cubicBezTo>
                    <a:pt x="6787007" y="3196336"/>
                    <a:pt x="6787007" y="3196336"/>
                    <a:pt x="6779387" y="3196336"/>
                  </a:cubicBezTo>
                  <a:cubicBezTo>
                    <a:pt x="6779387" y="3196336"/>
                    <a:pt x="6779387" y="3196336"/>
                    <a:pt x="6779387" y="3196336"/>
                  </a:cubicBezTo>
                  <a:cubicBezTo>
                    <a:pt x="6764147" y="3196336"/>
                    <a:pt x="6748907" y="3181096"/>
                    <a:pt x="6741287" y="3165856"/>
                  </a:cubicBezTo>
                  <a:close/>
                  <a:moveTo>
                    <a:pt x="45720" y="3181096"/>
                  </a:moveTo>
                  <a:cubicBezTo>
                    <a:pt x="30480" y="3181096"/>
                    <a:pt x="15240" y="3158236"/>
                    <a:pt x="15240" y="3135376"/>
                  </a:cubicBezTo>
                  <a:cubicBezTo>
                    <a:pt x="15240" y="3135376"/>
                    <a:pt x="15240" y="3135376"/>
                    <a:pt x="15240" y="3135376"/>
                  </a:cubicBezTo>
                  <a:cubicBezTo>
                    <a:pt x="15240" y="3120136"/>
                    <a:pt x="30480" y="3104896"/>
                    <a:pt x="53340" y="3104896"/>
                  </a:cubicBezTo>
                  <a:cubicBezTo>
                    <a:pt x="53340" y="3104896"/>
                    <a:pt x="53340" y="3104896"/>
                    <a:pt x="53340" y="3104896"/>
                  </a:cubicBezTo>
                  <a:cubicBezTo>
                    <a:pt x="76200" y="3104896"/>
                    <a:pt x="91440" y="3120136"/>
                    <a:pt x="91440" y="3142996"/>
                  </a:cubicBezTo>
                  <a:cubicBezTo>
                    <a:pt x="91440" y="3142996"/>
                    <a:pt x="91440" y="3142996"/>
                    <a:pt x="91440" y="3142996"/>
                  </a:cubicBezTo>
                  <a:cubicBezTo>
                    <a:pt x="91440" y="3165856"/>
                    <a:pt x="68580" y="3181096"/>
                    <a:pt x="53340" y="3181096"/>
                  </a:cubicBezTo>
                  <a:cubicBezTo>
                    <a:pt x="53340" y="3181096"/>
                    <a:pt x="53340" y="3181096"/>
                    <a:pt x="53340" y="3181096"/>
                  </a:cubicBezTo>
                  <a:cubicBezTo>
                    <a:pt x="53340" y="3181096"/>
                    <a:pt x="45720" y="3181096"/>
                    <a:pt x="45720" y="3181096"/>
                  </a:cubicBezTo>
                  <a:close/>
                  <a:moveTo>
                    <a:pt x="6718426" y="2952242"/>
                  </a:moveTo>
                  <a:cubicBezTo>
                    <a:pt x="6718426" y="2929382"/>
                    <a:pt x="6733667" y="2914142"/>
                    <a:pt x="6756526" y="2906522"/>
                  </a:cubicBezTo>
                  <a:cubicBezTo>
                    <a:pt x="6756526" y="2906522"/>
                    <a:pt x="6756526" y="2906522"/>
                    <a:pt x="6756526" y="2906522"/>
                  </a:cubicBezTo>
                  <a:cubicBezTo>
                    <a:pt x="6771767" y="2906522"/>
                    <a:pt x="6794626" y="2921762"/>
                    <a:pt x="6794626" y="2944622"/>
                  </a:cubicBezTo>
                  <a:cubicBezTo>
                    <a:pt x="6794626" y="2944622"/>
                    <a:pt x="6794626" y="2944622"/>
                    <a:pt x="6794626" y="2944622"/>
                  </a:cubicBezTo>
                  <a:cubicBezTo>
                    <a:pt x="6794626" y="2944622"/>
                    <a:pt x="6794626" y="2944622"/>
                    <a:pt x="6794626" y="2944622"/>
                  </a:cubicBezTo>
                  <a:cubicBezTo>
                    <a:pt x="6794626" y="2944622"/>
                    <a:pt x="6794626" y="2944622"/>
                    <a:pt x="6794626" y="2944622"/>
                  </a:cubicBezTo>
                  <a:cubicBezTo>
                    <a:pt x="6802247" y="2959862"/>
                    <a:pt x="6787007" y="2982722"/>
                    <a:pt x="6764147" y="2982722"/>
                  </a:cubicBezTo>
                  <a:cubicBezTo>
                    <a:pt x="6764147" y="2982722"/>
                    <a:pt x="6764147" y="2982722"/>
                    <a:pt x="6764147" y="2982722"/>
                  </a:cubicBezTo>
                  <a:cubicBezTo>
                    <a:pt x="6764147" y="2982722"/>
                    <a:pt x="6764147" y="2982722"/>
                    <a:pt x="6756526" y="2982722"/>
                  </a:cubicBezTo>
                  <a:cubicBezTo>
                    <a:pt x="6756526" y="2982722"/>
                    <a:pt x="6756526" y="2982722"/>
                    <a:pt x="6756526" y="2982722"/>
                  </a:cubicBezTo>
                  <a:cubicBezTo>
                    <a:pt x="6741287" y="2982722"/>
                    <a:pt x="6726047" y="2975102"/>
                    <a:pt x="6718426" y="2952242"/>
                  </a:cubicBezTo>
                  <a:close/>
                  <a:moveTo>
                    <a:pt x="68580" y="2967482"/>
                  </a:moveTo>
                  <a:cubicBezTo>
                    <a:pt x="45720" y="2959862"/>
                    <a:pt x="38100" y="2944622"/>
                    <a:pt x="38100" y="2921762"/>
                  </a:cubicBezTo>
                  <a:cubicBezTo>
                    <a:pt x="38100" y="2921762"/>
                    <a:pt x="38100" y="2921762"/>
                    <a:pt x="38100" y="2921762"/>
                  </a:cubicBezTo>
                  <a:cubicBezTo>
                    <a:pt x="38100" y="2921762"/>
                    <a:pt x="38100" y="2921762"/>
                    <a:pt x="38100" y="2921762"/>
                  </a:cubicBezTo>
                  <a:cubicBezTo>
                    <a:pt x="38100" y="2921762"/>
                    <a:pt x="38100" y="2921762"/>
                    <a:pt x="38100" y="2921762"/>
                  </a:cubicBezTo>
                  <a:cubicBezTo>
                    <a:pt x="38100" y="2898902"/>
                    <a:pt x="60960" y="2891282"/>
                    <a:pt x="83820" y="2891282"/>
                  </a:cubicBezTo>
                  <a:cubicBezTo>
                    <a:pt x="83820" y="2891282"/>
                    <a:pt x="83820" y="2891282"/>
                    <a:pt x="83820" y="2891282"/>
                  </a:cubicBezTo>
                  <a:cubicBezTo>
                    <a:pt x="99060" y="2891282"/>
                    <a:pt x="114300" y="2914142"/>
                    <a:pt x="114300" y="2937002"/>
                  </a:cubicBezTo>
                  <a:cubicBezTo>
                    <a:pt x="114300" y="2937002"/>
                    <a:pt x="114300" y="2937002"/>
                    <a:pt x="114300" y="2937002"/>
                  </a:cubicBezTo>
                  <a:cubicBezTo>
                    <a:pt x="106680" y="2952242"/>
                    <a:pt x="91440" y="2967482"/>
                    <a:pt x="76200" y="2967482"/>
                  </a:cubicBezTo>
                  <a:cubicBezTo>
                    <a:pt x="76200" y="2967482"/>
                    <a:pt x="76200" y="2967482"/>
                    <a:pt x="76200" y="2967482"/>
                  </a:cubicBezTo>
                  <a:cubicBezTo>
                    <a:pt x="76200" y="2967482"/>
                    <a:pt x="68580" y="2967482"/>
                    <a:pt x="68580" y="2967482"/>
                  </a:cubicBezTo>
                  <a:close/>
                  <a:moveTo>
                    <a:pt x="6687820" y="2746248"/>
                  </a:moveTo>
                  <a:cubicBezTo>
                    <a:pt x="6680200" y="2723388"/>
                    <a:pt x="6695440" y="2700528"/>
                    <a:pt x="6718300" y="2700528"/>
                  </a:cubicBezTo>
                  <a:cubicBezTo>
                    <a:pt x="6718300" y="2700528"/>
                    <a:pt x="6718300" y="2700528"/>
                    <a:pt x="6718300" y="2700528"/>
                  </a:cubicBezTo>
                  <a:cubicBezTo>
                    <a:pt x="6733540" y="2692908"/>
                    <a:pt x="6756400" y="2708148"/>
                    <a:pt x="6764020" y="2731008"/>
                  </a:cubicBezTo>
                  <a:cubicBezTo>
                    <a:pt x="6764020" y="2731008"/>
                    <a:pt x="6764020" y="2731008"/>
                    <a:pt x="6764020" y="2731008"/>
                  </a:cubicBezTo>
                  <a:cubicBezTo>
                    <a:pt x="6764020" y="2746248"/>
                    <a:pt x="6748780" y="2769108"/>
                    <a:pt x="6733540" y="2776728"/>
                  </a:cubicBezTo>
                  <a:cubicBezTo>
                    <a:pt x="6733540" y="2776728"/>
                    <a:pt x="6733540" y="2776728"/>
                    <a:pt x="6733540" y="2776728"/>
                  </a:cubicBezTo>
                  <a:cubicBezTo>
                    <a:pt x="6725920" y="2776728"/>
                    <a:pt x="6725920" y="2776728"/>
                    <a:pt x="6725920" y="2776728"/>
                  </a:cubicBezTo>
                  <a:cubicBezTo>
                    <a:pt x="6725920" y="2776728"/>
                    <a:pt x="6725920" y="2776728"/>
                    <a:pt x="6725920" y="2776728"/>
                  </a:cubicBezTo>
                  <a:cubicBezTo>
                    <a:pt x="6703060" y="2776728"/>
                    <a:pt x="6687820" y="2761488"/>
                    <a:pt x="6687820" y="2746248"/>
                  </a:cubicBezTo>
                  <a:close/>
                  <a:moveTo>
                    <a:pt x="106680" y="2753868"/>
                  </a:moveTo>
                  <a:cubicBezTo>
                    <a:pt x="83820" y="2753868"/>
                    <a:pt x="68580" y="2731008"/>
                    <a:pt x="76200" y="2708148"/>
                  </a:cubicBezTo>
                  <a:cubicBezTo>
                    <a:pt x="76200" y="2708148"/>
                    <a:pt x="76200" y="2708148"/>
                    <a:pt x="76200" y="2708148"/>
                  </a:cubicBezTo>
                  <a:cubicBezTo>
                    <a:pt x="76200" y="2685288"/>
                    <a:pt x="99060" y="2677668"/>
                    <a:pt x="121920" y="2677668"/>
                  </a:cubicBezTo>
                  <a:cubicBezTo>
                    <a:pt x="121920" y="2677668"/>
                    <a:pt x="121920" y="2677668"/>
                    <a:pt x="121920" y="2677668"/>
                  </a:cubicBezTo>
                  <a:cubicBezTo>
                    <a:pt x="144780" y="2685288"/>
                    <a:pt x="152400" y="2708148"/>
                    <a:pt x="152400" y="2723388"/>
                  </a:cubicBezTo>
                  <a:cubicBezTo>
                    <a:pt x="152400" y="2723388"/>
                    <a:pt x="152400" y="2723388"/>
                    <a:pt x="152400" y="2723388"/>
                  </a:cubicBezTo>
                  <a:cubicBezTo>
                    <a:pt x="144780" y="2746248"/>
                    <a:pt x="129540" y="2753868"/>
                    <a:pt x="114300" y="2753868"/>
                  </a:cubicBezTo>
                  <a:cubicBezTo>
                    <a:pt x="114300" y="2753868"/>
                    <a:pt x="114300" y="2753868"/>
                    <a:pt x="114300" y="2753868"/>
                  </a:cubicBezTo>
                  <a:cubicBezTo>
                    <a:pt x="106680" y="2753868"/>
                    <a:pt x="106680" y="2753868"/>
                    <a:pt x="106680" y="2753868"/>
                  </a:cubicBezTo>
                  <a:close/>
                  <a:moveTo>
                    <a:pt x="6634480" y="2540254"/>
                  </a:moveTo>
                  <a:cubicBezTo>
                    <a:pt x="6634480" y="2517394"/>
                    <a:pt x="6642100" y="2494534"/>
                    <a:pt x="6664960" y="2494534"/>
                  </a:cubicBezTo>
                  <a:cubicBezTo>
                    <a:pt x="6664960" y="2494534"/>
                    <a:pt x="6664960" y="2494534"/>
                    <a:pt x="6664960" y="2494534"/>
                  </a:cubicBezTo>
                  <a:cubicBezTo>
                    <a:pt x="6687820" y="2486914"/>
                    <a:pt x="6703060" y="2494534"/>
                    <a:pt x="6710680" y="2517394"/>
                  </a:cubicBezTo>
                  <a:cubicBezTo>
                    <a:pt x="6710680" y="2517394"/>
                    <a:pt x="6710680" y="2517394"/>
                    <a:pt x="6710680" y="2517394"/>
                  </a:cubicBezTo>
                  <a:cubicBezTo>
                    <a:pt x="6718300" y="2540254"/>
                    <a:pt x="6703060" y="2563114"/>
                    <a:pt x="6687820" y="2563114"/>
                  </a:cubicBezTo>
                  <a:cubicBezTo>
                    <a:pt x="6687820" y="2563114"/>
                    <a:pt x="6687820" y="2563114"/>
                    <a:pt x="6687820" y="2563114"/>
                  </a:cubicBezTo>
                  <a:cubicBezTo>
                    <a:pt x="6680200" y="2563114"/>
                    <a:pt x="6680200" y="2563114"/>
                    <a:pt x="6672580" y="2563114"/>
                  </a:cubicBezTo>
                  <a:cubicBezTo>
                    <a:pt x="6672580" y="2563114"/>
                    <a:pt x="6672580" y="2563114"/>
                    <a:pt x="6672580" y="2563114"/>
                  </a:cubicBezTo>
                  <a:cubicBezTo>
                    <a:pt x="6657340" y="2563114"/>
                    <a:pt x="6642100" y="2555494"/>
                    <a:pt x="6634480" y="2540254"/>
                  </a:cubicBezTo>
                  <a:close/>
                  <a:moveTo>
                    <a:pt x="152527" y="2547874"/>
                  </a:moveTo>
                  <a:cubicBezTo>
                    <a:pt x="129667" y="2540254"/>
                    <a:pt x="122047" y="2517394"/>
                    <a:pt x="129667" y="2502154"/>
                  </a:cubicBezTo>
                  <a:cubicBezTo>
                    <a:pt x="129667" y="2502154"/>
                    <a:pt x="129667" y="2502154"/>
                    <a:pt x="129667" y="2502154"/>
                  </a:cubicBezTo>
                  <a:cubicBezTo>
                    <a:pt x="129667" y="2479294"/>
                    <a:pt x="152527" y="2464054"/>
                    <a:pt x="175387" y="2471674"/>
                  </a:cubicBezTo>
                  <a:cubicBezTo>
                    <a:pt x="175387" y="2471674"/>
                    <a:pt x="175387" y="2471674"/>
                    <a:pt x="175387" y="2471674"/>
                  </a:cubicBezTo>
                  <a:cubicBezTo>
                    <a:pt x="190627" y="2479294"/>
                    <a:pt x="205867" y="2502154"/>
                    <a:pt x="198247" y="2517394"/>
                  </a:cubicBezTo>
                  <a:cubicBezTo>
                    <a:pt x="198247" y="2517394"/>
                    <a:pt x="198247" y="2517394"/>
                    <a:pt x="198247" y="2517394"/>
                  </a:cubicBezTo>
                  <a:cubicBezTo>
                    <a:pt x="198247" y="2532634"/>
                    <a:pt x="183007" y="2547874"/>
                    <a:pt x="167767" y="2547874"/>
                  </a:cubicBezTo>
                  <a:cubicBezTo>
                    <a:pt x="167767" y="2547874"/>
                    <a:pt x="167767" y="2547874"/>
                    <a:pt x="167767" y="2547874"/>
                  </a:cubicBezTo>
                  <a:cubicBezTo>
                    <a:pt x="160147" y="2547874"/>
                    <a:pt x="160147" y="2547874"/>
                    <a:pt x="152527" y="2547874"/>
                  </a:cubicBezTo>
                  <a:close/>
                  <a:moveTo>
                    <a:pt x="6573520" y="2334260"/>
                  </a:moveTo>
                  <a:cubicBezTo>
                    <a:pt x="6565900" y="2319020"/>
                    <a:pt x="6581139" y="2296160"/>
                    <a:pt x="6596380" y="2288540"/>
                  </a:cubicBezTo>
                  <a:cubicBezTo>
                    <a:pt x="6596380" y="2288540"/>
                    <a:pt x="6596380" y="2288540"/>
                    <a:pt x="6596380" y="2288540"/>
                  </a:cubicBezTo>
                  <a:cubicBezTo>
                    <a:pt x="6619239" y="2280920"/>
                    <a:pt x="6642100" y="2288540"/>
                    <a:pt x="6649720" y="2311400"/>
                  </a:cubicBezTo>
                  <a:cubicBezTo>
                    <a:pt x="6649720" y="2311400"/>
                    <a:pt x="6649720" y="2311400"/>
                    <a:pt x="6649720" y="2311400"/>
                  </a:cubicBezTo>
                  <a:cubicBezTo>
                    <a:pt x="6657339" y="2334260"/>
                    <a:pt x="6642100" y="2349500"/>
                    <a:pt x="6626860" y="2357120"/>
                  </a:cubicBezTo>
                  <a:cubicBezTo>
                    <a:pt x="6626860" y="2357120"/>
                    <a:pt x="6626860" y="2357120"/>
                    <a:pt x="6626860" y="2357120"/>
                  </a:cubicBezTo>
                  <a:cubicBezTo>
                    <a:pt x="6619239" y="2364740"/>
                    <a:pt x="6611620" y="2364740"/>
                    <a:pt x="6611620" y="2364740"/>
                  </a:cubicBezTo>
                  <a:cubicBezTo>
                    <a:pt x="6611620" y="2364740"/>
                    <a:pt x="6611620" y="2364740"/>
                    <a:pt x="6611620" y="2364740"/>
                  </a:cubicBezTo>
                  <a:cubicBezTo>
                    <a:pt x="6596380" y="2364740"/>
                    <a:pt x="6581139" y="2349500"/>
                    <a:pt x="6573520" y="2334260"/>
                  </a:cubicBezTo>
                  <a:close/>
                  <a:moveTo>
                    <a:pt x="213487" y="2341880"/>
                  </a:moveTo>
                  <a:cubicBezTo>
                    <a:pt x="198247" y="2334260"/>
                    <a:pt x="183007" y="2311400"/>
                    <a:pt x="190627" y="2288413"/>
                  </a:cubicBezTo>
                  <a:cubicBezTo>
                    <a:pt x="190627" y="2288413"/>
                    <a:pt x="190627" y="2288413"/>
                    <a:pt x="190627" y="2288413"/>
                  </a:cubicBezTo>
                  <a:cubicBezTo>
                    <a:pt x="198247" y="2273173"/>
                    <a:pt x="221107" y="2257933"/>
                    <a:pt x="243967" y="2265553"/>
                  </a:cubicBezTo>
                  <a:cubicBezTo>
                    <a:pt x="243967" y="2265553"/>
                    <a:pt x="243967" y="2265553"/>
                    <a:pt x="243967" y="2265553"/>
                  </a:cubicBezTo>
                  <a:cubicBezTo>
                    <a:pt x="259207" y="2273173"/>
                    <a:pt x="274447" y="2296033"/>
                    <a:pt x="266827" y="2319020"/>
                  </a:cubicBezTo>
                  <a:cubicBezTo>
                    <a:pt x="266827" y="2319020"/>
                    <a:pt x="266827" y="2319020"/>
                    <a:pt x="266827" y="2319020"/>
                  </a:cubicBezTo>
                  <a:cubicBezTo>
                    <a:pt x="259207" y="2334260"/>
                    <a:pt x="243967" y="2341880"/>
                    <a:pt x="228727" y="2341880"/>
                  </a:cubicBezTo>
                  <a:cubicBezTo>
                    <a:pt x="228727" y="2341880"/>
                    <a:pt x="228727" y="2341880"/>
                    <a:pt x="228727" y="2341880"/>
                  </a:cubicBezTo>
                  <a:cubicBezTo>
                    <a:pt x="221107" y="2341880"/>
                    <a:pt x="221107" y="2341880"/>
                    <a:pt x="213487" y="2341880"/>
                  </a:cubicBezTo>
                  <a:close/>
                  <a:moveTo>
                    <a:pt x="6497320" y="2135886"/>
                  </a:moveTo>
                  <a:cubicBezTo>
                    <a:pt x="6489700" y="2120646"/>
                    <a:pt x="6504940" y="2097786"/>
                    <a:pt x="6520180" y="2090166"/>
                  </a:cubicBezTo>
                  <a:cubicBezTo>
                    <a:pt x="6520180" y="2090166"/>
                    <a:pt x="6520180" y="2090166"/>
                    <a:pt x="6520180" y="2090166"/>
                  </a:cubicBezTo>
                  <a:cubicBezTo>
                    <a:pt x="6543040" y="2082546"/>
                    <a:pt x="6565900" y="2090166"/>
                    <a:pt x="6573520" y="2105406"/>
                  </a:cubicBezTo>
                  <a:cubicBezTo>
                    <a:pt x="6573520" y="2105406"/>
                    <a:pt x="6573520" y="2105406"/>
                    <a:pt x="6573520" y="2105406"/>
                  </a:cubicBezTo>
                  <a:cubicBezTo>
                    <a:pt x="6581140" y="2128266"/>
                    <a:pt x="6565900" y="2151126"/>
                    <a:pt x="6550660" y="2158873"/>
                  </a:cubicBezTo>
                  <a:cubicBezTo>
                    <a:pt x="6550660" y="2158873"/>
                    <a:pt x="6550660" y="2158873"/>
                    <a:pt x="6550660" y="2158873"/>
                  </a:cubicBezTo>
                  <a:cubicBezTo>
                    <a:pt x="6543040" y="2158873"/>
                    <a:pt x="6543040" y="2158873"/>
                    <a:pt x="6535420" y="2158873"/>
                  </a:cubicBezTo>
                  <a:cubicBezTo>
                    <a:pt x="6535420" y="2158873"/>
                    <a:pt x="6535420" y="2158873"/>
                    <a:pt x="6535420" y="2158873"/>
                  </a:cubicBezTo>
                  <a:cubicBezTo>
                    <a:pt x="6520180" y="2158873"/>
                    <a:pt x="6504940" y="2151253"/>
                    <a:pt x="6497320" y="2136013"/>
                  </a:cubicBezTo>
                  <a:close/>
                  <a:moveTo>
                    <a:pt x="289814" y="2143506"/>
                  </a:moveTo>
                  <a:cubicBezTo>
                    <a:pt x="274574" y="2128266"/>
                    <a:pt x="259334" y="2113026"/>
                    <a:pt x="266954" y="2090039"/>
                  </a:cubicBezTo>
                  <a:cubicBezTo>
                    <a:pt x="266954" y="2090039"/>
                    <a:pt x="266954" y="2090039"/>
                    <a:pt x="266954" y="2090039"/>
                  </a:cubicBezTo>
                  <a:cubicBezTo>
                    <a:pt x="274574" y="2067179"/>
                    <a:pt x="297434" y="2059559"/>
                    <a:pt x="320294" y="2067179"/>
                  </a:cubicBezTo>
                  <a:cubicBezTo>
                    <a:pt x="320294" y="2067179"/>
                    <a:pt x="320294" y="2067179"/>
                    <a:pt x="320294" y="2067179"/>
                  </a:cubicBezTo>
                  <a:cubicBezTo>
                    <a:pt x="335534" y="2074799"/>
                    <a:pt x="350774" y="2097659"/>
                    <a:pt x="343154" y="2120646"/>
                  </a:cubicBezTo>
                  <a:cubicBezTo>
                    <a:pt x="343154" y="2120646"/>
                    <a:pt x="343154" y="2120646"/>
                    <a:pt x="343154" y="2120646"/>
                  </a:cubicBezTo>
                  <a:cubicBezTo>
                    <a:pt x="335534" y="2135886"/>
                    <a:pt x="320294" y="2143506"/>
                    <a:pt x="305054" y="2143506"/>
                  </a:cubicBezTo>
                  <a:cubicBezTo>
                    <a:pt x="305054" y="2143506"/>
                    <a:pt x="305054" y="2143506"/>
                    <a:pt x="305054" y="2143506"/>
                  </a:cubicBezTo>
                  <a:cubicBezTo>
                    <a:pt x="297434" y="2143506"/>
                    <a:pt x="297434" y="2143506"/>
                    <a:pt x="289814" y="2143506"/>
                  </a:cubicBezTo>
                  <a:close/>
                  <a:moveTo>
                    <a:pt x="6413373" y="1945132"/>
                  </a:moveTo>
                  <a:cubicBezTo>
                    <a:pt x="6405753" y="1922272"/>
                    <a:pt x="6413373" y="1899412"/>
                    <a:pt x="6428613" y="1891665"/>
                  </a:cubicBezTo>
                  <a:cubicBezTo>
                    <a:pt x="6428613" y="1891665"/>
                    <a:pt x="6428613" y="1891665"/>
                    <a:pt x="6428613" y="1891665"/>
                  </a:cubicBezTo>
                  <a:cubicBezTo>
                    <a:pt x="6451473" y="1884045"/>
                    <a:pt x="6474333" y="1891665"/>
                    <a:pt x="6481953" y="1914525"/>
                  </a:cubicBezTo>
                  <a:cubicBezTo>
                    <a:pt x="6481953" y="1914525"/>
                    <a:pt x="6481953" y="1914525"/>
                    <a:pt x="6481953" y="1914525"/>
                  </a:cubicBezTo>
                  <a:cubicBezTo>
                    <a:pt x="6481953" y="1914525"/>
                    <a:pt x="6481953" y="1914525"/>
                    <a:pt x="6481953" y="1914525"/>
                  </a:cubicBezTo>
                  <a:cubicBezTo>
                    <a:pt x="6481953" y="1914525"/>
                    <a:pt x="6481953" y="1914525"/>
                    <a:pt x="6481953" y="1914525"/>
                  </a:cubicBezTo>
                  <a:cubicBezTo>
                    <a:pt x="6489573" y="1929765"/>
                    <a:pt x="6481953" y="1952625"/>
                    <a:pt x="6466713" y="1960245"/>
                  </a:cubicBezTo>
                  <a:cubicBezTo>
                    <a:pt x="6466713" y="1960245"/>
                    <a:pt x="6466713" y="1960245"/>
                    <a:pt x="6466713" y="1960245"/>
                  </a:cubicBezTo>
                  <a:cubicBezTo>
                    <a:pt x="6459093" y="1967865"/>
                    <a:pt x="6451473" y="1967865"/>
                    <a:pt x="6443853" y="1967865"/>
                  </a:cubicBezTo>
                  <a:cubicBezTo>
                    <a:pt x="6443853" y="1967865"/>
                    <a:pt x="6443853" y="1967865"/>
                    <a:pt x="6443853" y="1967865"/>
                  </a:cubicBezTo>
                  <a:cubicBezTo>
                    <a:pt x="6436233" y="1967865"/>
                    <a:pt x="6420993" y="1960245"/>
                    <a:pt x="6413373" y="1945005"/>
                  </a:cubicBezTo>
                  <a:close/>
                  <a:moveTo>
                    <a:pt x="381254" y="1945132"/>
                  </a:moveTo>
                  <a:cubicBezTo>
                    <a:pt x="358394" y="1937512"/>
                    <a:pt x="350774" y="1914652"/>
                    <a:pt x="358394" y="1891665"/>
                  </a:cubicBezTo>
                  <a:cubicBezTo>
                    <a:pt x="358394" y="1891665"/>
                    <a:pt x="358394" y="1891665"/>
                    <a:pt x="358394" y="1891665"/>
                  </a:cubicBezTo>
                  <a:cubicBezTo>
                    <a:pt x="373634" y="1876425"/>
                    <a:pt x="396494" y="1868805"/>
                    <a:pt x="411734" y="1876425"/>
                  </a:cubicBezTo>
                  <a:cubicBezTo>
                    <a:pt x="411734" y="1876425"/>
                    <a:pt x="411734" y="1876425"/>
                    <a:pt x="411734" y="1876425"/>
                  </a:cubicBezTo>
                  <a:cubicBezTo>
                    <a:pt x="426974" y="1884045"/>
                    <a:pt x="434594" y="1906905"/>
                    <a:pt x="426974" y="1929892"/>
                  </a:cubicBezTo>
                  <a:cubicBezTo>
                    <a:pt x="426974" y="1929892"/>
                    <a:pt x="426974" y="1929892"/>
                    <a:pt x="426974" y="1929892"/>
                  </a:cubicBezTo>
                  <a:cubicBezTo>
                    <a:pt x="419354" y="1937512"/>
                    <a:pt x="411734" y="1945132"/>
                    <a:pt x="396494" y="1945132"/>
                  </a:cubicBezTo>
                  <a:cubicBezTo>
                    <a:pt x="396494" y="1945132"/>
                    <a:pt x="396494" y="1945132"/>
                    <a:pt x="396494" y="1945132"/>
                  </a:cubicBezTo>
                  <a:cubicBezTo>
                    <a:pt x="388874" y="1945132"/>
                    <a:pt x="381254" y="1945132"/>
                    <a:pt x="381254" y="1945132"/>
                  </a:cubicBezTo>
                  <a:close/>
                  <a:moveTo>
                    <a:pt x="6314186" y="1754378"/>
                  </a:moveTo>
                  <a:cubicBezTo>
                    <a:pt x="6306566" y="1739138"/>
                    <a:pt x="6306566" y="1716278"/>
                    <a:pt x="6329426" y="1708658"/>
                  </a:cubicBezTo>
                  <a:cubicBezTo>
                    <a:pt x="6329426" y="1708658"/>
                    <a:pt x="6329426" y="1708658"/>
                    <a:pt x="6329426" y="1708658"/>
                  </a:cubicBezTo>
                  <a:cubicBezTo>
                    <a:pt x="6344666" y="1693418"/>
                    <a:pt x="6367526" y="1701038"/>
                    <a:pt x="6382766" y="1716278"/>
                  </a:cubicBezTo>
                  <a:cubicBezTo>
                    <a:pt x="6382766" y="1716278"/>
                    <a:pt x="6382766" y="1716278"/>
                    <a:pt x="6382766" y="1716278"/>
                  </a:cubicBezTo>
                  <a:cubicBezTo>
                    <a:pt x="6382766" y="1716278"/>
                    <a:pt x="6382766" y="1716278"/>
                    <a:pt x="6382766" y="1716278"/>
                  </a:cubicBezTo>
                  <a:cubicBezTo>
                    <a:pt x="6382766" y="1716278"/>
                    <a:pt x="6382766" y="1716278"/>
                    <a:pt x="6382766" y="1716278"/>
                  </a:cubicBezTo>
                  <a:cubicBezTo>
                    <a:pt x="6390386" y="1739138"/>
                    <a:pt x="6382766" y="1761998"/>
                    <a:pt x="6367526" y="1769745"/>
                  </a:cubicBezTo>
                  <a:cubicBezTo>
                    <a:pt x="6367526" y="1769745"/>
                    <a:pt x="6367526" y="1769745"/>
                    <a:pt x="6367526" y="1769745"/>
                  </a:cubicBezTo>
                  <a:cubicBezTo>
                    <a:pt x="6359906" y="1777365"/>
                    <a:pt x="6352286" y="1777365"/>
                    <a:pt x="6344666" y="1777365"/>
                  </a:cubicBezTo>
                  <a:cubicBezTo>
                    <a:pt x="6344666" y="1777365"/>
                    <a:pt x="6344666" y="1777365"/>
                    <a:pt x="6344666" y="1777365"/>
                  </a:cubicBezTo>
                  <a:cubicBezTo>
                    <a:pt x="6329426" y="1777365"/>
                    <a:pt x="6321806" y="1769745"/>
                    <a:pt x="6314186" y="1754505"/>
                  </a:cubicBezTo>
                  <a:close/>
                  <a:moveTo>
                    <a:pt x="480441" y="1754378"/>
                  </a:moveTo>
                  <a:cubicBezTo>
                    <a:pt x="457581" y="1746758"/>
                    <a:pt x="449961" y="1723898"/>
                    <a:pt x="465201" y="1700911"/>
                  </a:cubicBezTo>
                  <a:cubicBezTo>
                    <a:pt x="465201" y="1700911"/>
                    <a:pt x="465201" y="1700911"/>
                    <a:pt x="465201" y="1700911"/>
                  </a:cubicBezTo>
                  <a:cubicBezTo>
                    <a:pt x="465201" y="1700911"/>
                    <a:pt x="465201" y="1700911"/>
                    <a:pt x="465201" y="1700911"/>
                  </a:cubicBezTo>
                  <a:cubicBezTo>
                    <a:pt x="465201" y="1700911"/>
                    <a:pt x="465201" y="1700911"/>
                    <a:pt x="465201" y="1700911"/>
                  </a:cubicBezTo>
                  <a:cubicBezTo>
                    <a:pt x="472821" y="1685671"/>
                    <a:pt x="495681" y="1678051"/>
                    <a:pt x="518541" y="1685671"/>
                  </a:cubicBezTo>
                  <a:cubicBezTo>
                    <a:pt x="518541" y="1685671"/>
                    <a:pt x="518541" y="1685671"/>
                    <a:pt x="518541" y="1685671"/>
                  </a:cubicBezTo>
                  <a:cubicBezTo>
                    <a:pt x="533781" y="1700911"/>
                    <a:pt x="541401" y="1723771"/>
                    <a:pt x="526161" y="1739138"/>
                  </a:cubicBezTo>
                  <a:cubicBezTo>
                    <a:pt x="526161" y="1739138"/>
                    <a:pt x="526161" y="1739138"/>
                    <a:pt x="526161" y="1739138"/>
                  </a:cubicBezTo>
                  <a:cubicBezTo>
                    <a:pt x="518541" y="1754378"/>
                    <a:pt x="510921" y="1761998"/>
                    <a:pt x="495681" y="1761998"/>
                  </a:cubicBezTo>
                  <a:cubicBezTo>
                    <a:pt x="495681" y="1761998"/>
                    <a:pt x="495681" y="1761998"/>
                    <a:pt x="495681" y="1761998"/>
                  </a:cubicBezTo>
                  <a:cubicBezTo>
                    <a:pt x="488061" y="1761998"/>
                    <a:pt x="480441" y="1754378"/>
                    <a:pt x="480441" y="1754378"/>
                  </a:cubicBezTo>
                  <a:close/>
                  <a:moveTo>
                    <a:pt x="6199886" y="1578864"/>
                  </a:moveTo>
                  <a:cubicBezTo>
                    <a:pt x="6199886" y="1578864"/>
                    <a:pt x="6199886" y="1578864"/>
                    <a:pt x="6199886" y="1578864"/>
                  </a:cubicBezTo>
                  <a:cubicBezTo>
                    <a:pt x="6199886" y="1578864"/>
                    <a:pt x="6199886" y="1578864"/>
                    <a:pt x="6199886" y="1578864"/>
                  </a:cubicBezTo>
                  <a:cubicBezTo>
                    <a:pt x="6199886" y="1578864"/>
                    <a:pt x="6199886" y="1578864"/>
                    <a:pt x="6199886" y="1578864"/>
                  </a:cubicBezTo>
                  <a:cubicBezTo>
                    <a:pt x="6199886" y="1571244"/>
                    <a:pt x="6199886" y="1571244"/>
                    <a:pt x="6199886" y="1571244"/>
                  </a:cubicBezTo>
                  <a:cubicBezTo>
                    <a:pt x="6199886" y="1571244"/>
                    <a:pt x="6199886" y="1571244"/>
                    <a:pt x="6199886" y="1571244"/>
                  </a:cubicBezTo>
                  <a:cubicBezTo>
                    <a:pt x="6184646" y="1556004"/>
                    <a:pt x="6192266" y="1533144"/>
                    <a:pt x="6207506" y="1517777"/>
                  </a:cubicBezTo>
                  <a:cubicBezTo>
                    <a:pt x="6207506" y="1517777"/>
                    <a:pt x="6207506" y="1517777"/>
                    <a:pt x="6207506" y="1517777"/>
                  </a:cubicBezTo>
                  <a:cubicBezTo>
                    <a:pt x="6230366" y="1510157"/>
                    <a:pt x="6253226" y="1510157"/>
                    <a:pt x="6260846" y="1533017"/>
                  </a:cubicBezTo>
                  <a:cubicBezTo>
                    <a:pt x="6260846" y="1533017"/>
                    <a:pt x="6260846" y="1533017"/>
                    <a:pt x="6260846" y="1533017"/>
                  </a:cubicBezTo>
                  <a:cubicBezTo>
                    <a:pt x="6260846" y="1533017"/>
                    <a:pt x="6260846" y="1533017"/>
                    <a:pt x="6260846" y="1533017"/>
                  </a:cubicBezTo>
                  <a:cubicBezTo>
                    <a:pt x="6260846" y="1533017"/>
                    <a:pt x="6260846" y="1533017"/>
                    <a:pt x="6260846" y="1533017"/>
                  </a:cubicBezTo>
                  <a:cubicBezTo>
                    <a:pt x="6268466" y="1533017"/>
                    <a:pt x="6268466" y="1533017"/>
                    <a:pt x="6268466" y="1533017"/>
                  </a:cubicBezTo>
                  <a:cubicBezTo>
                    <a:pt x="6268466" y="1533017"/>
                    <a:pt x="6268466" y="1533017"/>
                    <a:pt x="6268466" y="1533017"/>
                  </a:cubicBezTo>
                  <a:cubicBezTo>
                    <a:pt x="6276086" y="1555877"/>
                    <a:pt x="6276086" y="1578737"/>
                    <a:pt x="6253226" y="1586484"/>
                  </a:cubicBezTo>
                  <a:cubicBezTo>
                    <a:pt x="6253226" y="1586484"/>
                    <a:pt x="6253226" y="1586484"/>
                    <a:pt x="6253226" y="1586484"/>
                  </a:cubicBezTo>
                  <a:cubicBezTo>
                    <a:pt x="6245606" y="1594104"/>
                    <a:pt x="6237986" y="1594104"/>
                    <a:pt x="6230366" y="1594104"/>
                  </a:cubicBezTo>
                  <a:cubicBezTo>
                    <a:pt x="6230366" y="1594104"/>
                    <a:pt x="6230366" y="1594104"/>
                    <a:pt x="6230366" y="1594104"/>
                  </a:cubicBezTo>
                  <a:cubicBezTo>
                    <a:pt x="6222746" y="1594104"/>
                    <a:pt x="6207506" y="1586484"/>
                    <a:pt x="6199886" y="1578864"/>
                  </a:cubicBezTo>
                  <a:close/>
                  <a:moveTo>
                    <a:pt x="587248" y="1571244"/>
                  </a:moveTo>
                  <a:cubicBezTo>
                    <a:pt x="572008" y="1556004"/>
                    <a:pt x="564388" y="1533144"/>
                    <a:pt x="579628" y="1517777"/>
                  </a:cubicBezTo>
                  <a:cubicBezTo>
                    <a:pt x="579628" y="1517777"/>
                    <a:pt x="579628" y="1517777"/>
                    <a:pt x="579628" y="1517777"/>
                  </a:cubicBezTo>
                  <a:cubicBezTo>
                    <a:pt x="587248" y="1502537"/>
                    <a:pt x="610108" y="1494917"/>
                    <a:pt x="632968" y="1510157"/>
                  </a:cubicBezTo>
                  <a:cubicBezTo>
                    <a:pt x="632968" y="1510157"/>
                    <a:pt x="632968" y="1510157"/>
                    <a:pt x="632968" y="1510157"/>
                  </a:cubicBezTo>
                  <a:cubicBezTo>
                    <a:pt x="648208" y="1517777"/>
                    <a:pt x="655828" y="1540637"/>
                    <a:pt x="640588" y="1563624"/>
                  </a:cubicBezTo>
                  <a:cubicBezTo>
                    <a:pt x="640588" y="1563624"/>
                    <a:pt x="640588" y="1563624"/>
                    <a:pt x="640588" y="1563624"/>
                  </a:cubicBezTo>
                  <a:cubicBezTo>
                    <a:pt x="632968" y="1571244"/>
                    <a:pt x="625348" y="1578864"/>
                    <a:pt x="610108" y="1578864"/>
                  </a:cubicBezTo>
                  <a:cubicBezTo>
                    <a:pt x="610108" y="1578864"/>
                    <a:pt x="610108" y="1578864"/>
                    <a:pt x="610108" y="1578864"/>
                  </a:cubicBezTo>
                  <a:cubicBezTo>
                    <a:pt x="602488" y="1578864"/>
                    <a:pt x="594868" y="1578864"/>
                    <a:pt x="587248" y="1571244"/>
                  </a:cubicBezTo>
                  <a:close/>
                  <a:moveTo>
                    <a:pt x="6077839" y="1403350"/>
                  </a:moveTo>
                  <a:cubicBezTo>
                    <a:pt x="6062599" y="1380490"/>
                    <a:pt x="6070219" y="1357630"/>
                    <a:pt x="6085459" y="1349883"/>
                  </a:cubicBezTo>
                  <a:cubicBezTo>
                    <a:pt x="6085459" y="1349883"/>
                    <a:pt x="6085459" y="1349883"/>
                    <a:pt x="6085459" y="1349883"/>
                  </a:cubicBezTo>
                  <a:cubicBezTo>
                    <a:pt x="6100699" y="1334643"/>
                    <a:pt x="6123559" y="1334643"/>
                    <a:pt x="6138799" y="1357503"/>
                  </a:cubicBezTo>
                  <a:cubicBezTo>
                    <a:pt x="6138799" y="1357503"/>
                    <a:pt x="6138799" y="1357503"/>
                    <a:pt x="6138799" y="1357503"/>
                  </a:cubicBezTo>
                  <a:cubicBezTo>
                    <a:pt x="6146419" y="1372743"/>
                    <a:pt x="6146419" y="1395603"/>
                    <a:pt x="6131179" y="1410970"/>
                  </a:cubicBezTo>
                  <a:cubicBezTo>
                    <a:pt x="6131179" y="1410970"/>
                    <a:pt x="6131179" y="1410970"/>
                    <a:pt x="6131179" y="1410970"/>
                  </a:cubicBezTo>
                  <a:cubicBezTo>
                    <a:pt x="6123559" y="1410970"/>
                    <a:pt x="6115939" y="1418590"/>
                    <a:pt x="6108319" y="1418590"/>
                  </a:cubicBezTo>
                  <a:cubicBezTo>
                    <a:pt x="6108319" y="1418590"/>
                    <a:pt x="6108319" y="1418590"/>
                    <a:pt x="6108319" y="1418590"/>
                  </a:cubicBezTo>
                  <a:cubicBezTo>
                    <a:pt x="6093079" y="1418590"/>
                    <a:pt x="6085459" y="1410970"/>
                    <a:pt x="6077839" y="1403350"/>
                  </a:cubicBezTo>
                  <a:close/>
                  <a:moveTo>
                    <a:pt x="709168" y="1395730"/>
                  </a:moveTo>
                  <a:cubicBezTo>
                    <a:pt x="693928" y="1380490"/>
                    <a:pt x="693928" y="1357630"/>
                    <a:pt x="701548" y="1342263"/>
                  </a:cubicBezTo>
                  <a:cubicBezTo>
                    <a:pt x="701548" y="1342263"/>
                    <a:pt x="701548" y="1342263"/>
                    <a:pt x="701548" y="1342263"/>
                  </a:cubicBezTo>
                  <a:cubicBezTo>
                    <a:pt x="716788" y="1327023"/>
                    <a:pt x="739648" y="1319403"/>
                    <a:pt x="754888" y="1334643"/>
                  </a:cubicBezTo>
                  <a:cubicBezTo>
                    <a:pt x="754888" y="1334643"/>
                    <a:pt x="754888" y="1334643"/>
                    <a:pt x="754888" y="1334643"/>
                  </a:cubicBezTo>
                  <a:cubicBezTo>
                    <a:pt x="777748" y="1349883"/>
                    <a:pt x="777748" y="1372743"/>
                    <a:pt x="762508" y="1388110"/>
                  </a:cubicBezTo>
                  <a:cubicBezTo>
                    <a:pt x="762508" y="1388110"/>
                    <a:pt x="762508" y="1388110"/>
                    <a:pt x="762508" y="1388110"/>
                  </a:cubicBezTo>
                  <a:cubicBezTo>
                    <a:pt x="754888" y="1395730"/>
                    <a:pt x="747268" y="1403350"/>
                    <a:pt x="732028" y="1403350"/>
                  </a:cubicBezTo>
                  <a:cubicBezTo>
                    <a:pt x="732028" y="1403350"/>
                    <a:pt x="732028" y="1403350"/>
                    <a:pt x="732028" y="1403350"/>
                  </a:cubicBezTo>
                  <a:cubicBezTo>
                    <a:pt x="724408" y="1403350"/>
                    <a:pt x="716788" y="1403350"/>
                    <a:pt x="709168" y="1395730"/>
                  </a:cubicBezTo>
                  <a:close/>
                  <a:moveTo>
                    <a:pt x="5940552" y="1235710"/>
                  </a:moveTo>
                  <a:cubicBezTo>
                    <a:pt x="5932932" y="1220470"/>
                    <a:pt x="5932932" y="1197610"/>
                    <a:pt x="5948172" y="1182243"/>
                  </a:cubicBezTo>
                  <a:cubicBezTo>
                    <a:pt x="5948172" y="1182243"/>
                    <a:pt x="5948172" y="1182243"/>
                    <a:pt x="5948172" y="1182243"/>
                  </a:cubicBezTo>
                  <a:cubicBezTo>
                    <a:pt x="5963412" y="1167003"/>
                    <a:pt x="5986272" y="1167003"/>
                    <a:pt x="6001512" y="1182243"/>
                  </a:cubicBezTo>
                  <a:cubicBezTo>
                    <a:pt x="6001512" y="1182243"/>
                    <a:pt x="6001512" y="1182243"/>
                    <a:pt x="6001512" y="1182243"/>
                  </a:cubicBezTo>
                  <a:cubicBezTo>
                    <a:pt x="6016752" y="1205103"/>
                    <a:pt x="6009132" y="1227963"/>
                    <a:pt x="5993892" y="1243330"/>
                  </a:cubicBezTo>
                  <a:cubicBezTo>
                    <a:pt x="5993892" y="1243330"/>
                    <a:pt x="5993892" y="1243330"/>
                    <a:pt x="5993892" y="1243330"/>
                  </a:cubicBezTo>
                  <a:cubicBezTo>
                    <a:pt x="5986272" y="1243330"/>
                    <a:pt x="5978652" y="1250950"/>
                    <a:pt x="5971032" y="1250950"/>
                  </a:cubicBezTo>
                  <a:cubicBezTo>
                    <a:pt x="5971032" y="1250950"/>
                    <a:pt x="5971032" y="1250950"/>
                    <a:pt x="5971032" y="1250950"/>
                  </a:cubicBezTo>
                  <a:cubicBezTo>
                    <a:pt x="5963412" y="1250950"/>
                    <a:pt x="5948172" y="1243330"/>
                    <a:pt x="5940552" y="1235710"/>
                  </a:cubicBezTo>
                  <a:close/>
                  <a:moveTo>
                    <a:pt x="846455" y="1228090"/>
                  </a:moveTo>
                  <a:cubicBezTo>
                    <a:pt x="831215" y="1212850"/>
                    <a:pt x="831215" y="1189990"/>
                    <a:pt x="838835" y="1174623"/>
                  </a:cubicBezTo>
                  <a:cubicBezTo>
                    <a:pt x="838835" y="1174623"/>
                    <a:pt x="838835" y="1174623"/>
                    <a:pt x="838835" y="1174623"/>
                  </a:cubicBezTo>
                  <a:cubicBezTo>
                    <a:pt x="854075" y="1159383"/>
                    <a:pt x="876935" y="1159383"/>
                    <a:pt x="892175" y="1174623"/>
                  </a:cubicBezTo>
                  <a:cubicBezTo>
                    <a:pt x="892175" y="1174623"/>
                    <a:pt x="892175" y="1174623"/>
                    <a:pt x="892175" y="1174623"/>
                  </a:cubicBezTo>
                  <a:cubicBezTo>
                    <a:pt x="907415" y="1182243"/>
                    <a:pt x="915035" y="1205103"/>
                    <a:pt x="899795" y="1228090"/>
                  </a:cubicBezTo>
                  <a:cubicBezTo>
                    <a:pt x="899795" y="1228090"/>
                    <a:pt x="899795" y="1228090"/>
                    <a:pt x="899795" y="1228090"/>
                  </a:cubicBezTo>
                  <a:cubicBezTo>
                    <a:pt x="892175" y="1235710"/>
                    <a:pt x="884555" y="1235710"/>
                    <a:pt x="869315" y="1235710"/>
                  </a:cubicBezTo>
                  <a:cubicBezTo>
                    <a:pt x="869315" y="1235710"/>
                    <a:pt x="869315" y="1235710"/>
                    <a:pt x="869315" y="1235710"/>
                  </a:cubicBezTo>
                  <a:cubicBezTo>
                    <a:pt x="861695" y="1235710"/>
                    <a:pt x="854075" y="1235710"/>
                    <a:pt x="846455" y="1228090"/>
                  </a:cubicBezTo>
                  <a:close/>
                  <a:moveTo>
                    <a:pt x="5803265" y="1083056"/>
                  </a:moveTo>
                  <a:cubicBezTo>
                    <a:pt x="5788025" y="1067816"/>
                    <a:pt x="5788025" y="1037336"/>
                    <a:pt x="5803265" y="1029589"/>
                  </a:cubicBezTo>
                  <a:cubicBezTo>
                    <a:pt x="5803265" y="1029589"/>
                    <a:pt x="5803265" y="1029589"/>
                    <a:pt x="5803265" y="1029589"/>
                  </a:cubicBezTo>
                  <a:cubicBezTo>
                    <a:pt x="5818505" y="1014349"/>
                    <a:pt x="5841365" y="1014349"/>
                    <a:pt x="5856605" y="1029589"/>
                  </a:cubicBezTo>
                  <a:cubicBezTo>
                    <a:pt x="5856605" y="1029589"/>
                    <a:pt x="5856605" y="1029589"/>
                    <a:pt x="5856605" y="1029589"/>
                  </a:cubicBezTo>
                  <a:cubicBezTo>
                    <a:pt x="5871845" y="1044829"/>
                    <a:pt x="5871845" y="1067689"/>
                    <a:pt x="5856605" y="1083056"/>
                  </a:cubicBezTo>
                  <a:cubicBezTo>
                    <a:pt x="5856605" y="1083056"/>
                    <a:pt x="5856605" y="1083056"/>
                    <a:pt x="5856605" y="1083056"/>
                  </a:cubicBezTo>
                  <a:cubicBezTo>
                    <a:pt x="5848985" y="1090676"/>
                    <a:pt x="5833745" y="1090676"/>
                    <a:pt x="5826125" y="1090676"/>
                  </a:cubicBezTo>
                  <a:cubicBezTo>
                    <a:pt x="5826125" y="1090676"/>
                    <a:pt x="5826125" y="1090676"/>
                    <a:pt x="5826125" y="1090676"/>
                  </a:cubicBezTo>
                  <a:cubicBezTo>
                    <a:pt x="5818505" y="1090676"/>
                    <a:pt x="5810885" y="1090676"/>
                    <a:pt x="5803265" y="1083056"/>
                  </a:cubicBezTo>
                  <a:close/>
                  <a:moveTo>
                    <a:pt x="991362" y="1067816"/>
                  </a:moveTo>
                  <a:cubicBezTo>
                    <a:pt x="976122" y="1052576"/>
                    <a:pt x="976122" y="1029716"/>
                    <a:pt x="991362" y="1014349"/>
                  </a:cubicBezTo>
                  <a:cubicBezTo>
                    <a:pt x="991362" y="1014349"/>
                    <a:pt x="991362" y="1014349"/>
                    <a:pt x="991362" y="1014349"/>
                  </a:cubicBezTo>
                  <a:cubicBezTo>
                    <a:pt x="1006602" y="999109"/>
                    <a:pt x="1029462" y="999109"/>
                    <a:pt x="1044702" y="1014349"/>
                  </a:cubicBezTo>
                  <a:cubicBezTo>
                    <a:pt x="1044702" y="1014349"/>
                    <a:pt x="1044702" y="1014349"/>
                    <a:pt x="1044702" y="1014349"/>
                  </a:cubicBezTo>
                  <a:cubicBezTo>
                    <a:pt x="1059942" y="1029589"/>
                    <a:pt x="1059942" y="1052449"/>
                    <a:pt x="1044702" y="1067816"/>
                  </a:cubicBezTo>
                  <a:cubicBezTo>
                    <a:pt x="1044702" y="1067816"/>
                    <a:pt x="1044702" y="1067816"/>
                    <a:pt x="1044702" y="1067816"/>
                  </a:cubicBezTo>
                  <a:cubicBezTo>
                    <a:pt x="1037082" y="1075436"/>
                    <a:pt x="1029462" y="1083056"/>
                    <a:pt x="1014222" y="1083056"/>
                  </a:cubicBezTo>
                  <a:cubicBezTo>
                    <a:pt x="1014222" y="1083056"/>
                    <a:pt x="1014222" y="1083056"/>
                    <a:pt x="1014222" y="1083056"/>
                  </a:cubicBezTo>
                  <a:cubicBezTo>
                    <a:pt x="1006602" y="1083056"/>
                    <a:pt x="998982" y="1075436"/>
                    <a:pt x="991362" y="1067816"/>
                  </a:cubicBezTo>
                  <a:close/>
                  <a:moveTo>
                    <a:pt x="5643118" y="930529"/>
                  </a:moveTo>
                  <a:cubicBezTo>
                    <a:pt x="5627878" y="922909"/>
                    <a:pt x="5627878" y="892429"/>
                    <a:pt x="5643118" y="877062"/>
                  </a:cubicBezTo>
                  <a:cubicBezTo>
                    <a:pt x="5643118" y="877062"/>
                    <a:pt x="5643118" y="877062"/>
                    <a:pt x="5643118" y="877062"/>
                  </a:cubicBezTo>
                  <a:cubicBezTo>
                    <a:pt x="5658358" y="861822"/>
                    <a:pt x="5681218" y="861822"/>
                    <a:pt x="5696458" y="877062"/>
                  </a:cubicBezTo>
                  <a:cubicBezTo>
                    <a:pt x="5696458" y="877062"/>
                    <a:pt x="5696458" y="877062"/>
                    <a:pt x="5696458" y="877062"/>
                  </a:cubicBezTo>
                  <a:cubicBezTo>
                    <a:pt x="5711698" y="892302"/>
                    <a:pt x="5711698" y="915162"/>
                    <a:pt x="5704078" y="930529"/>
                  </a:cubicBezTo>
                  <a:cubicBezTo>
                    <a:pt x="5704078" y="930529"/>
                    <a:pt x="5704078" y="930529"/>
                    <a:pt x="5704078" y="930529"/>
                  </a:cubicBezTo>
                  <a:cubicBezTo>
                    <a:pt x="5696458" y="938149"/>
                    <a:pt x="5681218" y="945769"/>
                    <a:pt x="5673598" y="945769"/>
                  </a:cubicBezTo>
                  <a:cubicBezTo>
                    <a:pt x="5673598" y="945769"/>
                    <a:pt x="5673598" y="945769"/>
                    <a:pt x="5673598" y="945769"/>
                  </a:cubicBezTo>
                  <a:cubicBezTo>
                    <a:pt x="5665978" y="945769"/>
                    <a:pt x="5650738" y="938149"/>
                    <a:pt x="5643118" y="930529"/>
                  </a:cubicBezTo>
                  <a:close/>
                  <a:moveTo>
                    <a:pt x="1143889" y="922909"/>
                  </a:moveTo>
                  <a:cubicBezTo>
                    <a:pt x="1128649" y="907669"/>
                    <a:pt x="1128649" y="877189"/>
                    <a:pt x="1143889" y="869442"/>
                  </a:cubicBezTo>
                  <a:cubicBezTo>
                    <a:pt x="1143889" y="869442"/>
                    <a:pt x="1143889" y="869442"/>
                    <a:pt x="1143889" y="869442"/>
                  </a:cubicBezTo>
                  <a:cubicBezTo>
                    <a:pt x="1143889" y="869442"/>
                    <a:pt x="1143889" y="869442"/>
                    <a:pt x="1143889" y="869442"/>
                  </a:cubicBezTo>
                  <a:cubicBezTo>
                    <a:pt x="1143889" y="869442"/>
                    <a:pt x="1143889" y="869442"/>
                    <a:pt x="1143889" y="869442"/>
                  </a:cubicBezTo>
                  <a:cubicBezTo>
                    <a:pt x="1159129" y="854202"/>
                    <a:pt x="1189609" y="854202"/>
                    <a:pt x="1197229" y="869442"/>
                  </a:cubicBezTo>
                  <a:cubicBezTo>
                    <a:pt x="1197229" y="869442"/>
                    <a:pt x="1197229" y="869442"/>
                    <a:pt x="1197229" y="869442"/>
                  </a:cubicBezTo>
                  <a:cubicBezTo>
                    <a:pt x="1212469" y="884682"/>
                    <a:pt x="1212469" y="907542"/>
                    <a:pt x="1197229" y="922909"/>
                  </a:cubicBezTo>
                  <a:cubicBezTo>
                    <a:pt x="1197229" y="922909"/>
                    <a:pt x="1197229" y="922909"/>
                    <a:pt x="1197229" y="922909"/>
                  </a:cubicBezTo>
                  <a:cubicBezTo>
                    <a:pt x="1189609" y="930529"/>
                    <a:pt x="1181989" y="930529"/>
                    <a:pt x="1174369" y="930529"/>
                  </a:cubicBezTo>
                  <a:cubicBezTo>
                    <a:pt x="1174369" y="930529"/>
                    <a:pt x="1174369" y="930529"/>
                    <a:pt x="1174369" y="930529"/>
                  </a:cubicBezTo>
                  <a:cubicBezTo>
                    <a:pt x="1159129" y="930529"/>
                    <a:pt x="1151509" y="930529"/>
                    <a:pt x="1143889" y="922909"/>
                  </a:cubicBezTo>
                  <a:close/>
                  <a:moveTo>
                    <a:pt x="5482971" y="793115"/>
                  </a:moveTo>
                  <a:cubicBezTo>
                    <a:pt x="5482971" y="793115"/>
                    <a:pt x="5482971" y="793115"/>
                    <a:pt x="5482971" y="793115"/>
                  </a:cubicBezTo>
                  <a:cubicBezTo>
                    <a:pt x="5467731" y="785495"/>
                    <a:pt x="5467731" y="762635"/>
                    <a:pt x="5475351" y="739648"/>
                  </a:cubicBezTo>
                  <a:cubicBezTo>
                    <a:pt x="5475351" y="739648"/>
                    <a:pt x="5475351" y="739648"/>
                    <a:pt x="5475351" y="739648"/>
                  </a:cubicBezTo>
                  <a:cubicBezTo>
                    <a:pt x="5490591" y="724408"/>
                    <a:pt x="5513451" y="724408"/>
                    <a:pt x="5528691" y="739648"/>
                  </a:cubicBezTo>
                  <a:cubicBezTo>
                    <a:pt x="5528691" y="739648"/>
                    <a:pt x="5528691" y="739648"/>
                    <a:pt x="5528691" y="739648"/>
                  </a:cubicBezTo>
                  <a:cubicBezTo>
                    <a:pt x="5551551" y="747268"/>
                    <a:pt x="5551551" y="770128"/>
                    <a:pt x="5536311" y="793115"/>
                  </a:cubicBezTo>
                  <a:cubicBezTo>
                    <a:pt x="5536311" y="793115"/>
                    <a:pt x="5536311" y="793115"/>
                    <a:pt x="5536311" y="793115"/>
                  </a:cubicBezTo>
                  <a:cubicBezTo>
                    <a:pt x="5528691" y="800735"/>
                    <a:pt x="5521071" y="808355"/>
                    <a:pt x="5505831" y="808355"/>
                  </a:cubicBezTo>
                  <a:cubicBezTo>
                    <a:pt x="5505831" y="808355"/>
                    <a:pt x="5505831" y="808355"/>
                    <a:pt x="5505831" y="808355"/>
                  </a:cubicBezTo>
                  <a:cubicBezTo>
                    <a:pt x="5498211" y="808355"/>
                    <a:pt x="5490591" y="800735"/>
                    <a:pt x="5482971" y="793115"/>
                  </a:cubicBezTo>
                  <a:close/>
                  <a:moveTo>
                    <a:pt x="1304036" y="777875"/>
                  </a:moveTo>
                  <a:cubicBezTo>
                    <a:pt x="1296416" y="762635"/>
                    <a:pt x="1296416" y="739775"/>
                    <a:pt x="1311656" y="724408"/>
                  </a:cubicBezTo>
                  <a:cubicBezTo>
                    <a:pt x="1311656" y="724408"/>
                    <a:pt x="1311656" y="724408"/>
                    <a:pt x="1311656" y="724408"/>
                  </a:cubicBezTo>
                  <a:cubicBezTo>
                    <a:pt x="1311656" y="724408"/>
                    <a:pt x="1311656" y="724408"/>
                    <a:pt x="1311656" y="724408"/>
                  </a:cubicBezTo>
                  <a:cubicBezTo>
                    <a:pt x="1311656" y="724408"/>
                    <a:pt x="1311656" y="724408"/>
                    <a:pt x="1311656" y="724408"/>
                  </a:cubicBezTo>
                  <a:cubicBezTo>
                    <a:pt x="1326896" y="716788"/>
                    <a:pt x="1349756" y="716788"/>
                    <a:pt x="1364996" y="732028"/>
                  </a:cubicBezTo>
                  <a:cubicBezTo>
                    <a:pt x="1364996" y="732028"/>
                    <a:pt x="1364996" y="732028"/>
                    <a:pt x="1364996" y="732028"/>
                  </a:cubicBezTo>
                  <a:cubicBezTo>
                    <a:pt x="1380236" y="747268"/>
                    <a:pt x="1372616" y="777748"/>
                    <a:pt x="1357376" y="785495"/>
                  </a:cubicBezTo>
                  <a:cubicBezTo>
                    <a:pt x="1357376" y="785495"/>
                    <a:pt x="1357376" y="785495"/>
                    <a:pt x="1357376" y="785495"/>
                  </a:cubicBezTo>
                  <a:cubicBezTo>
                    <a:pt x="1349756" y="793115"/>
                    <a:pt x="1342136" y="793115"/>
                    <a:pt x="1334516" y="793115"/>
                  </a:cubicBezTo>
                  <a:cubicBezTo>
                    <a:pt x="1334516" y="793115"/>
                    <a:pt x="1334516" y="793115"/>
                    <a:pt x="1334516" y="793115"/>
                  </a:cubicBezTo>
                  <a:cubicBezTo>
                    <a:pt x="1326896" y="793115"/>
                    <a:pt x="1311656" y="793115"/>
                    <a:pt x="1304036" y="777875"/>
                  </a:cubicBezTo>
                  <a:close/>
                  <a:moveTo>
                    <a:pt x="5315204" y="671068"/>
                  </a:moveTo>
                  <a:cubicBezTo>
                    <a:pt x="5299964" y="655828"/>
                    <a:pt x="5292344" y="632968"/>
                    <a:pt x="5307584" y="617601"/>
                  </a:cubicBezTo>
                  <a:cubicBezTo>
                    <a:pt x="5307584" y="617601"/>
                    <a:pt x="5307584" y="617601"/>
                    <a:pt x="5307584" y="617601"/>
                  </a:cubicBezTo>
                  <a:cubicBezTo>
                    <a:pt x="5315204" y="602361"/>
                    <a:pt x="5338064" y="594741"/>
                    <a:pt x="5360924" y="609981"/>
                  </a:cubicBezTo>
                  <a:cubicBezTo>
                    <a:pt x="5360924" y="609981"/>
                    <a:pt x="5360924" y="609981"/>
                    <a:pt x="5360924" y="609981"/>
                  </a:cubicBezTo>
                  <a:cubicBezTo>
                    <a:pt x="5376164" y="617601"/>
                    <a:pt x="5376164" y="640461"/>
                    <a:pt x="5368544" y="663448"/>
                  </a:cubicBezTo>
                  <a:cubicBezTo>
                    <a:pt x="5368544" y="663448"/>
                    <a:pt x="5368544" y="663448"/>
                    <a:pt x="5368544" y="663448"/>
                  </a:cubicBezTo>
                  <a:cubicBezTo>
                    <a:pt x="5360924" y="671068"/>
                    <a:pt x="5345684" y="678688"/>
                    <a:pt x="5338064" y="678688"/>
                  </a:cubicBezTo>
                  <a:cubicBezTo>
                    <a:pt x="5338064" y="678688"/>
                    <a:pt x="5338064" y="678688"/>
                    <a:pt x="5338064" y="678688"/>
                  </a:cubicBezTo>
                  <a:cubicBezTo>
                    <a:pt x="5330444" y="678688"/>
                    <a:pt x="5322824" y="678688"/>
                    <a:pt x="5315204" y="671068"/>
                  </a:cubicBezTo>
                  <a:close/>
                  <a:moveTo>
                    <a:pt x="1479423" y="655828"/>
                  </a:moveTo>
                  <a:cubicBezTo>
                    <a:pt x="1464183" y="632968"/>
                    <a:pt x="1471803" y="610108"/>
                    <a:pt x="1487043" y="602361"/>
                  </a:cubicBezTo>
                  <a:cubicBezTo>
                    <a:pt x="1487043" y="602361"/>
                    <a:pt x="1487043" y="602361"/>
                    <a:pt x="1487043" y="602361"/>
                  </a:cubicBezTo>
                  <a:cubicBezTo>
                    <a:pt x="1487043" y="602361"/>
                    <a:pt x="1487043" y="602361"/>
                    <a:pt x="1487043" y="602361"/>
                  </a:cubicBezTo>
                  <a:cubicBezTo>
                    <a:pt x="1487043" y="602361"/>
                    <a:pt x="1487043" y="602361"/>
                    <a:pt x="1487043" y="602361"/>
                  </a:cubicBezTo>
                  <a:cubicBezTo>
                    <a:pt x="1502283" y="587121"/>
                    <a:pt x="1525143" y="594741"/>
                    <a:pt x="1540383" y="609981"/>
                  </a:cubicBezTo>
                  <a:cubicBezTo>
                    <a:pt x="1540383" y="609981"/>
                    <a:pt x="1540383" y="609981"/>
                    <a:pt x="1540383" y="609981"/>
                  </a:cubicBezTo>
                  <a:cubicBezTo>
                    <a:pt x="1548003" y="625221"/>
                    <a:pt x="1548003" y="648081"/>
                    <a:pt x="1532763" y="663448"/>
                  </a:cubicBezTo>
                  <a:cubicBezTo>
                    <a:pt x="1532763" y="663448"/>
                    <a:pt x="1532763" y="663448"/>
                    <a:pt x="1532763" y="663448"/>
                  </a:cubicBezTo>
                  <a:cubicBezTo>
                    <a:pt x="1525143" y="663448"/>
                    <a:pt x="1517523" y="671068"/>
                    <a:pt x="1509903" y="671068"/>
                  </a:cubicBezTo>
                  <a:cubicBezTo>
                    <a:pt x="1509903" y="671068"/>
                    <a:pt x="1509903" y="671068"/>
                    <a:pt x="1509903" y="671068"/>
                  </a:cubicBezTo>
                  <a:cubicBezTo>
                    <a:pt x="1494663" y="671068"/>
                    <a:pt x="1487043" y="663448"/>
                    <a:pt x="1479423" y="655828"/>
                  </a:cubicBezTo>
                  <a:close/>
                  <a:moveTo>
                    <a:pt x="5139817" y="556641"/>
                  </a:moveTo>
                  <a:cubicBezTo>
                    <a:pt x="5139817" y="556641"/>
                    <a:pt x="5139817" y="556641"/>
                    <a:pt x="5139817" y="556641"/>
                  </a:cubicBezTo>
                  <a:cubicBezTo>
                    <a:pt x="5116957" y="541401"/>
                    <a:pt x="5109337" y="518541"/>
                    <a:pt x="5124577" y="503174"/>
                  </a:cubicBezTo>
                  <a:cubicBezTo>
                    <a:pt x="5124577" y="503174"/>
                    <a:pt x="5124577" y="503174"/>
                    <a:pt x="5124577" y="503174"/>
                  </a:cubicBezTo>
                  <a:cubicBezTo>
                    <a:pt x="5132197" y="487934"/>
                    <a:pt x="5155057" y="480314"/>
                    <a:pt x="5177917" y="487934"/>
                  </a:cubicBezTo>
                  <a:cubicBezTo>
                    <a:pt x="5177917" y="487934"/>
                    <a:pt x="5177917" y="487934"/>
                    <a:pt x="5177917" y="487934"/>
                  </a:cubicBezTo>
                  <a:cubicBezTo>
                    <a:pt x="5193157" y="503174"/>
                    <a:pt x="5200777" y="526034"/>
                    <a:pt x="5185537" y="541401"/>
                  </a:cubicBezTo>
                  <a:cubicBezTo>
                    <a:pt x="5185537" y="541401"/>
                    <a:pt x="5185537" y="541401"/>
                    <a:pt x="5185537" y="541401"/>
                  </a:cubicBezTo>
                  <a:cubicBezTo>
                    <a:pt x="5185537" y="556641"/>
                    <a:pt x="5170297" y="564261"/>
                    <a:pt x="5155057" y="564261"/>
                  </a:cubicBezTo>
                  <a:cubicBezTo>
                    <a:pt x="5155057" y="564261"/>
                    <a:pt x="5155057" y="564261"/>
                    <a:pt x="5155057" y="564261"/>
                  </a:cubicBezTo>
                  <a:cubicBezTo>
                    <a:pt x="5147437" y="564261"/>
                    <a:pt x="5139817" y="556641"/>
                    <a:pt x="5139817" y="556641"/>
                  </a:cubicBezTo>
                  <a:close/>
                  <a:moveTo>
                    <a:pt x="1654810" y="533781"/>
                  </a:moveTo>
                  <a:cubicBezTo>
                    <a:pt x="1647190" y="518541"/>
                    <a:pt x="1654810" y="495681"/>
                    <a:pt x="1670050" y="480314"/>
                  </a:cubicBezTo>
                  <a:cubicBezTo>
                    <a:pt x="1670050" y="480314"/>
                    <a:pt x="1670050" y="480314"/>
                    <a:pt x="1670050" y="480314"/>
                  </a:cubicBezTo>
                  <a:cubicBezTo>
                    <a:pt x="1685290" y="472694"/>
                    <a:pt x="1708150" y="480314"/>
                    <a:pt x="1723390" y="495554"/>
                  </a:cubicBezTo>
                  <a:cubicBezTo>
                    <a:pt x="1723390" y="495554"/>
                    <a:pt x="1723390" y="495554"/>
                    <a:pt x="1723390" y="495554"/>
                  </a:cubicBezTo>
                  <a:cubicBezTo>
                    <a:pt x="1731010" y="510794"/>
                    <a:pt x="1723390" y="533654"/>
                    <a:pt x="1708150" y="549021"/>
                  </a:cubicBezTo>
                  <a:cubicBezTo>
                    <a:pt x="1708150" y="549021"/>
                    <a:pt x="1708150" y="549021"/>
                    <a:pt x="1708150" y="549021"/>
                  </a:cubicBezTo>
                  <a:cubicBezTo>
                    <a:pt x="1700530" y="549021"/>
                    <a:pt x="1692910" y="556641"/>
                    <a:pt x="1685290" y="556641"/>
                  </a:cubicBezTo>
                  <a:cubicBezTo>
                    <a:pt x="1685290" y="556641"/>
                    <a:pt x="1685290" y="556641"/>
                    <a:pt x="1685290" y="556641"/>
                  </a:cubicBezTo>
                  <a:cubicBezTo>
                    <a:pt x="1677670" y="556641"/>
                    <a:pt x="1662430" y="549021"/>
                    <a:pt x="1654810" y="533781"/>
                  </a:cubicBezTo>
                  <a:close/>
                  <a:moveTo>
                    <a:pt x="4949190" y="449834"/>
                  </a:moveTo>
                  <a:cubicBezTo>
                    <a:pt x="4949190" y="449834"/>
                    <a:pt x="4949190" y="449834"/>
                    <a:pt x="4949190" y="449834"/>
                  </a:cubicBezTo>
                  <a:cubicBezTo>
                    <a:pt x="4933950" y="442214"/>
                    <a:pt x="4926330" y="419354"/>
                    <a:pt x="4933950" y="404114"/>
                  </a:cubicBezTo>
                  <a:cubicBezTo>
                    <a:pt x="4933950" y="404114"/>
                    <a:pt x="4933950" y="404114"/>
                    <a:pt x="4933950" y="404114"/>
                  </a:cubicBezTo>
                  <a:cubicBezTo>
                    <a:pt x="4949190" y="381254"/>
                    <a:pt x="4972050" y="373634"/>
                    <a:pt x="4987290" y="381254"/>
                  </a:cubicBezTo>
                  <a:cubicBezTo>
                    <a:pt x="4987290" y="381254"/>
                    <a:pt x="4987290" y="381254"/>
                    <a:pt x="4987290" y="381254"/>
                  </a:cubicBezTo>
                  <a:cubicBezTo>
                    <a:pt x="5002530" y="396494"/>
                    <a:pt x="5010150" y="419354"/>
                    <a:pt x="5002530" y="434721"/>
                  </a:cubicBezTo>
                  <a:cubicBezTo>
                    <a:pt x="5002530" y="434721"/>
                    <a:pt x="5002530" y="434721"/>
                    <a:pt x="5002530" y="434721"/>
                  </a:cubicBezTo>
                  <a:cubicBezTo>
                    <a:pt x="4994910" y="449961"/>
                    <a:pt x="4979670" y="457581"/>
                    <a:pt x="4972050" y="457581"/>
                  </a:cubicBezTo>
                  <a:cubicBezTo>
                    <a:pt x="4972050" y="457581"/>
                    <a:pt x="4972050" y="457581"/>
                    <a:pt x="4972050" y="457581"/>
                  </a:cubicBezTo>
                  <a:cubicBezTo>
                    <a:pt x="4964430" y="457581"/>
                    <a:pt x="4956810" y="457581"/>
                    <a:pt x="4949190" y="449961"/>
                  </a:cubicBezTo>
                  <a:close/>
                  <a:moveTo>
                    <a:pt x="1845437" y="426974"/>
                  </a:moveTo>
                  <a:cubicBezTo>
                    <a:pt x="1830197" y="411734"/>
                    <a:pt x="1837817" y="388874"/>
                    <a:pt x="1860677" y="381254"/>
                  </a:cubicBezTo>
                  <a:cubicBezTo>
                    <a:pt x="1860677" y="381254"/>
                    <a:pt x="1860677" y="381254"/>
                    <a:pt x="1860677" y="381254"/>
                  </a:cubicBezTo>
                  <a:cubicBezTo>
                    <a:pt x="1875917" y="366014"/>
                    <a:pt x="1898777" y="373634"/>
                    <a:pt x="1906397" y="396494"/>
                  </a:cubicBezTo>
                  <a:cubicBezTo>
                    <a:pt x="1906397" y="396494"/>
                    <a:pt x="1906397" y="396494"/>
                    <a:pt x="1906397" y="396494"/>
                  </a:cubicBezTo>
                  <a:cubicBezTo>
                    <a:pt x="1921637" y="411734"/>
                    <a:pt x="1914017" y="434594"/>
                    <a:pt x="1891157" y="442214"/>
                  </a:cubicBezTo>
                  <a:cubicBezTo>
                    <a:pt x="1891157" y="442214"/>
                    <a:pt x="1891157" y="442214"/>
                    <a:pt x="1891157" y="442214"/>
                  </a:cubicBezTo>
                  <a:cubicBezTo>
                    <a:pt x="1891157" y="449834"/>
                    <a:pt x="1883537" y="449834"/>
                    <a:pt x="1875917" y="449834"/>
                  </a:cubicBezTo>
                  <a:cubicBezTo>
                    <a:pt x="1875917" y="449834"/>
                    <a:pt x="1875917" y="449834"/>
                    <a:pt x="1875917" y="449834"/>
                  </a:cubicBezTo>
                  <a:cubicBezTo>
                    <a:pt x="1860677" y="449834"/>
                    <a:pt x="1845437" y="442214"/>
                    <a:pt x="1845437" y="426974"/>
                  </a:cubicBezTo>
                  <a:close/>
                  <a:moveTo>
                    <a:pt x="4758563" y="358267"/>
                  </a:moveTo>
                  <a:cubicBezTo>
                    <a:pt x="4743323" y="350647"/>
                    <a:pt x="4735703" y="327787"/>
                    <a:pt x="4743323" y="312547"/>
                  </a:cubicBezTo>
                  <a:cubicBezTo>
                    <a:pt x="4743323" y="312547"/>
                    <a:pt x="4743323" y="312547"/>
                    <a:pt x="4743323" y="312547"/>
                  </a:cubicBezTo>
                  <a:cubicBezTo>
                    <a:pt x="4750943" y="289687"/>
                    <a:pt x="4773803" y="282067"/>
                    <a:pt x="4789043" y="289687"/>
                  </a:cubicBezTo>
                  <a:cubicBezTo>
                    <a:pt x="4789043" y="289687"/>
                    <a:pt x="4789043" y="289687"/>
                    <a:pt x="4789043" y="289687"/>
                  </a:cubicBezTo>
                  <a:cubicBezTo>
                    <a:pt x="4811903" y="297307"/>
                    <a:pt x="4819523" y="320167"/>
                    <a:pt x="4811903" y="343154"/>
                  </a:cubicBezTo>
                  <a:cubicBezTo>
                    <a:pt x="4811903" y="343154"/>
                    <a:pt x="4811903" y="343154"/>
                    <a:pt x="4811903" y="343154"/>
                  </a:cubicBezTo>
                  <a:cubicBezTo>
                    <a:pt x="4804283" y="358394"/>
                    <a:pt x="4789043" y="366014"/>
                    <a:pt x="4773803" y="366014"/>
                  </a:cubicBezTo>
                  <a:cubicBezTo>
                    <a:pt x="4773803" y="366014"/>
                    <a:pt x="4773803" y="366014"/>
                    <a:pt x="4773803" y="366014"/>
                  </a:cubicBezTo>
                  <a:cubicBezTo>
                    <a:pt x="4773803" y="366014"/>
                    <a:pt x="4766183" y="366014"/>
                    <a:pt x="4758563" y="358394"/>
                  </a:cubicBezTo>
                  <a:close/>
                  <a:moveTo>
                    <a:pt x="2036064" y="335407"/>
                  </a:moveTo>
                  <a:cubicBezTo>
                    <a:pt x="2028444" y="312547"/>
                    <a:pt x="2036064" y="289687"/>
                    <a:pt x="2051304" y="281940"/>
                  </a:cubicBezTo>
                  <a:cubicBezTo>
                    <a:pt x="2051304" y="281940"/>
                    <a:pt x="2051304" y="281940"/>
                    <a:pt x="2051304" y="281940"/>
                  </a:cubicBezTo>
                  <a:cubicBezTo>
                    <a:pt x="2074164" y="274320"/>
                    <a:pt x="2097024" y="281940"/>
                    <a:pt x="2104644" y="304800"/>
                  </a:cubicBezTo>
                  <a:cubicBezTo>
                    <a:pt x="2104644" y="304800"/>
                    <a:pt x="2104644" y="304800"/>
                    <a:pt x="2104644" y="304800"/>
                  </a:cubicBezTo>
                  <a:cubicBezTo>
                    <a:pt x="2112264" y="320040"/>
                    <a:pt x="2104644" y="342900"/>
                    <a:pt x="2081784" y="358267"/>
                  </a:cubicBezTo>
                  <a:cubicBezTo>
                    <a:pt x="2081784" y="358267"/>
                    <a:pt x="2081784" y="358267"/>
                    <a:pt x="2081784" y="358267"/>
                  </a:cubicBezTo>
                  <a:cubicBezTo>
                    <a:pt x="2081784" y="358267"/>
                    <a:pt x="2074164" y="358267"/>
                    <a:pt x="2066544" y="358267"/>
                  </a:cubicBezTo>
                  <a:cubicBezTo>
                    <a:pt x="2066544" y="358267"/>
                    <a:pt x="206654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44949" y="228473"/>
                    <a:pt x="4544949" y="228473"/>
                    <a:pt x="4544949" y="228473"/>
                  </a:cubicBezTo>
                  <a:cubicBezTo>
                    <a:pt x="4552569" y="213233"/>
                    <a:pt x="4567809" y="205613"/>
                    <a:pt x="4590669" y="213233"/>
                  </a:cubicBezTo>
                  <a:cubicBezTo>
                    <a:pt x="4590669" y="213233"/>
                    <a:pt x="4590669" y="213233"/>
                    <a:pt x="4590669" y="213233"/>
                  </a:cubicBezTo>
                  <a:cubicBezTo>
                    <a:pt x="4613529" y="213233"/>
                    <a:pt x="4621149" y="236093"/>
                    <a:pt x="4613529" y="258953"/>
                  </a:cubicBezTo>
                  <a:cubicBezTo>
                    <a:pt x="4613529" y="258953"/>
                    <a:pt x="4613529" y="258953"/>
                    <a:pt x="4613529" y="258953"/>
                  </a:cubicBezTo>
                  <a:cubicBezTo>
                    <a:pt x="4605909" y="274193"/>
                    <a:pt x="4590669" y="281813"/>
                    <a:pt x="4575429" y="281813"/>
                  </a:cubicBezTo>
                  <a:cubicBezTo>
                    <a:pt x="4575429" y="281813"/>
                    <a:pt x="4575429" y="281813"/>
                    <a:pt x="4575429" y="281813"/>
                  </a:cubicBezTo>
                  <a:cubicBezTo>
                    <a:pt x="4575429" y="281813"/>
                    <a:pt x="4567809" y="281813"/>
                    <a:pt x="4567809" y="281813"/>
                  </a:cubicBezTo>
                  <a:close/>
                  <a:moveTo>
                    <a:pt x="2234311" y="251460"/>
                  </a:moveTo>
                  <a:cubicBezTo>
                    <a:pt x="2226691" y="236220"/>
                    <a:pt x="2234311" y="213360"/>
                    <a:pt x="2257171" y="205740"/>
                  </a:cubicBezTo>
                  <a:cubicBezTo>
                    <a:pt x="2257171" y="205740"/>
                    <a:pt x="2257171" y="205740"/>
                    <a:pt x="2257171" y="205740"/>
                  </a:cubicBezTo>
                  <a:cubicBezTo>
                    <a:pt x="2272411" y="198120"/>
                    <a:pt x="2295271" y="205740"/>
                    <a:pt x="2302891" y="228600"/>
                  </a:cubicBezTo>
                  <a:cubicBezTo>
                    <a:pt x="2302891" y="228600"/>
                    <a:pt x="2302891" y="228600"/>
                    <a:pt x="2302891" y="228600"/>
                  </a:cubicBezTo>
                  <a:cubicBezTo>
                    <a:pt x="2310511" y="243840"/>
                    <a:pt x="2302891" y="266700"/>
                    <a:pt x="2280031" y="274320"/>
                  </a:cubicBezTo>
                  <a:cubicBezTo>
                    <a:pt x="2280031" y="274320"/>
                    <a:pt x="2280031" y="274320"/>
                    <a:pt x="2280031" y="274320"/>
                  </a:cubicBezTo>
                  <a:cubicBezTo>
                    <a:pt x="2280031" y="274320"/>
                    <a:pt x="2272411" y="281940"/>
                    <a:pt x="2272411" y="281940"/>
                  </a:cubicBezTo>
                  <a:cubicBezTo>
                    <a:pt x="2272411" y="281940"/>
                    <a:pt x="2272411" y="281940"/>
                    <a:pt x="2272411" y="281940"/>
                  </a:cubicBezTo>
                  <a:cubicBezTo>
                    <a:pt x="2249551" y="281940"/>
                    <a:pt x="2241931" y="266700"/>
                    <a:pt x="2234311" y="251460"/>
                  </a:cubicBezTo>
                  <a:close/>
                  <a:moveTo>
                    <a:pt x="4361942" y="213360"/>
                  </a:moveTo>
                  <a:cubicBezTo>
                    <a:pt x="4346702" y="205740"/>
                    <a:pt x="4331462" y="190500"/>
                    <a:pt x="4339082" y="167640"/>
                  </a:cubicBezTo>
                  <a:cubicBezTo>
                    <a:pt x="4339082" y="167640"/>
                    <a:pt x="4339082" y="167640"/>
                    <a:pt x="4339082" y="167640"/>
                  </a:cubicBezTo>
                  <a:cubicBezTo>
                    <a:pt x="4346702" y="144780"/>
                    <a:pt x="4361942" y="137160"/>
                    <a:pt x="4384802" y="144780"/>
                  </a:cubicBezTo>
                  <a:cubicBezTo>
                    <a:pt x="4384802" y="144780"/>
                    <a:pt x="4384802" y="144780"/>
                    <a:pt x="4384802" y="144780"/>
                  </a:cubicBezTo>
                  <a:cubicBezTo>
                    <a:pt x="4384802" y="144780"/>
                    <a:pt x="4384802" y="144780"/>
                    <a:pt x="4384802" y="144780"/>
                  </a:cubicBezTo>
                  <a:cubicBezTo>
                    <a:pt x="4384802" y="144780"/>
                    <a:pt x="4384802" y="144780"/>
                    <a:pt x="4384802" y="144780"/>
                  </a:cubicBezTo>
                  <a:cubicBezTo>
                    <a:pt x="4407662" y="144780"/>
                    <a:pt x="4415282" y="167640"/>
                    <a:pt x="4407662" y="190500"/>
                  </a:cubicBezTo>
                  <a:cubicBezTo>
                    <a:pt x="4407662" y="190500"/>
                    <a:pt x="4407662" y="190500"/>
                    <a:pt x="4407662" y="190500"/>
                  </a:cubicBezTo>
                  <a:cubicBezTo>
                    <a:pt x="4407662" y="205740"/>
                    <a:pt x="4392422" y="213360"/>
                    <a:pt x="4377182" y="213360"/>
                  </a:cubicBezTo>
                  <a:cubicBezTo>
                    <a:pt x="4377182" y="213360"/>
                    <a:pt x="4377182" y="213360"/>
                    <a:pt x="4377182" y="213360"/>
                  </a:cubicBezTo>
                  <a:cubicBezTo>
                    <a:pt x="4369562" y="213360"/>
                    <a:pt x="4369562" y="213360"/>
                    <a:pt x="4361942" y="213360"/>
                  </a:cubicBezTo>
                  <a:close/>
                  <a:moveTo>
                    <a:pt x="2432558" y="182880"/>
                  </a:moveTo>
                  <a:cubicBezTo>
                    <a:pt x="2432558" y="167640"/>
                    <a:pt x="2440178" y="144780"/>
                    <a:pt x="2463038" y="137160"/>
                  </a:cubicBezTo>
                  <a:cubicBezTo>
                    <a:pt x="2463038" y="137160"/>
                    <a:pt x="2463038" y="137160"/>
                    <a:pt x="2463038" y="137160"/>
                  </a:cubicBezTo>
                  <a:cubicBezTo>
                    <a:pt x="2478278" y="129540"/>
                    <a:pt x="2501138" y="144780"/>
                    <a:pt x="2508758" y="160020"/>
                  </a:cubicBezTo>
                  <a:cubicBezTo>
                    <a:pt x="2508758" y="160020"/>
                    <a:pt x="2508758" y="160020"/>
                    <a:pt x="2508758" y="160020"/>
                  </a:cubicBezTo>
                  <a:cubicBezTo>
                    <a:pt x="2516378" y="182880"/>
                    <a:pt x="2501138" y="205740"/>
                    <a:pt x="2485898" y="213487"/>
                  </a:cubicBezTo>
                  <a:cubicBezTo>
                    <a:pt x="2485898" y="213487"/>
                    <a:pt x="2485898" y="213487"/>
                    <a:pt x="2485898" y="213487"/>
                  </a:cubicBezTo>
                  <a:cubicBezTo>
                    <a:pt x="2478278" y="213487"/>
                    <a:pt x="2478278" y="213487"/>
                    <a:pt x="2470658" y="213487"/>
                  </a:cubicBezTo>
                  <a:cubicBezTo>
                    <a:pt x="2470658" y="213487"/>
                    <a:pt x="2470658" y="213487"/>
                    <a:pt x="2470658" y="213487"/>
                  </a:cubicBezTo>
                  <a:cubicBezTo>
                    <a:pt x="2455418" y="213487"/>
                    <a:pt x="2440178" y="198247"/>
                    <a:pt x="2432558" y="183007"/>
                  </a:cubicBezTo>
                  <a:close/>
                  <a:moveTo>
                    <a:pt x="4155948" y="160020"/>
                  </a:moveTo>
                  <a:cubicBezTo>
                    <a:pt x="4140708" y="160020"/>
                    <a:pt x="4125468" y="137160"/>
                    <a:pt x="4133088" y="114300"/>
                  </a:cubicBezTo>
                  <a:cubicBezTo>
                    <a:pt x="4133088" y="114300"/>
                    <a:pt x="4133088" y="114300"/>
                    <a:pt x="4133088" y="114300"/>
                  </a:cubicBezTo>
                  <a:cubicBezTo>
                    <a:pt x="4133088" y="91440"/>
                    <a:pt x="4155948" y="83820"/>
                    <a:pt x="4178808" y="83820"/>
                  </a:cubicBezTo>
                  <a:cubicBezTo>
                    <a:pt x="4178808" y="83820"/>
                    <a:pt x="4178808" y="83820"/>
                    <a:pt x="4178808" y="83820"/>
                  </a:cubicBezTo>
                  <a:cubicBezTo>
                    <a:pt x="4194048" y="91440"/>
                    <a:pt x="4209288" y="114300"/>
                    <a:pt x="4201668" y="129540"/>
                  </a:cubicBezTo>
                  <a:cubicBezTo>
                    <a:pt x="4201668" y="129540"/>
                    <a:pt x="4201668" y="129540"/>
                    <a:pt x="4201668" y="129540"/>
                  </a:cubicBezTo>
                  <a:cubicBezTo>
                    <a:pt x="4201668" y="152400"/>
                    <a:pt x="4186428" y="160020"/>
                    <a:pt x="4163568" y="160020"/>
                  </a:cubicBezTo>
                  <a:cubicBezTo>
                    <a:pt x="4163568" y="160020"/>
                    <a:pt x="4163568" y="160020"/>
                    <a:pt x="4163568" y="160020"/>
                  </a:cubicBezTo>
                  <a:cubicBezTo>
                    <a:pt x="4163568" y="160020"/>
                    <a:pt x="4163568" y="160020"/>
                    <a:pt x="4155948" y="160020"/>
                  </a:cubicBezTo>
                  <a:close/>
                  <a:moveTo>
                    <a:pt x="2646045" y="129540"/>
                  </a:moveTo>
                  <a:cubicBezTo>
                    <a:pt x="2638425" y="106680"/>
                    <a:pt x="2653665" y="91440"/>
                    <a:pt x="2668905" y="83820"/>
                  </a:cubicBezTo>
                  <a:cubicBezTo>
                    <a:pt x="2668905" y="83820"/>
                    <a:pt x="2668905" y="83820"/>
                    <a:pt x="2668905" y="83820"/>
                  </a:cubicBezTo>
                  <a:cubicBezTo>
                    <a:pt x="2691765" y="76200"/>
                    <a:pt x="2714625" y="91440"/>
                    <a:pt x="2714625" y="114300"/>
                  </a:cubicBezTo>
                  <a:cubicBezTo>
                    <a:pt x="2714625" y="114300"/>
                    <a:pt x="2714625" y="114300"/>
                    <a:pt x="2714625" y="114300"/>
                  </a:cubicBezTo>
                  <a:cubicBezTo>
                    <a:pt x="2722245" y="129540"/>
                    <a:pt x="2707005" y="152400"/>
                    <a:pt x="2684145" y="160020"/>
                  </a:cubicBezTo>
                  <a:cubicBezTo>
                    <a:pt x="2684145" y="160020"/>
                    <a:pt x="2684145" y="160020"/>
                    <a:pt x="2684145" y="160020"/>
                  </a:cubicBezTo>
                  <a:cubicBezTo>
                    <a:pt x="2684145" y="160020"/>
                    <a:pt x="2684145" y="160020"/>
                    <a:pt x="2676525" y="160020"/>
                  </a:cubicBezTo>
                  <a:cubicBezTo>
                    <a:pt x="2676525" y="160020"/>
                    <a:pt x="267652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76200"/>
                    <a:pt x="3919601" y="76200"/>
                    <a:pt x="3919601" y="76200"/>
                  </a:cubicBezTo>
                  <a:cubicBezTo>
                    <a:pt x="3919601" y="53340"/>
                    <a:pt x="3942461" y="45720"/>
                    <a:pt x="3965321" y="45720"/>
                  </a:cubicBezTo>
                  <a:cubicBezTo>
                    <a:pt x="3965321" y="45720"/>
                    <a:pt x="3965321" y="45720"/>
                    <a:pt x="3965321" y="45720"/>
                  </a:cubicBezTo>
                  <a:cubicBezTo>
                    <a:pt x="3965321" y="45720"/>
                    <a:pt x="3965321" y="45720"/>
                    <a:pt x="3965321" y="45720"/>
                  </a:cubicBezTo>
                  <a:cubicBezTo>
                    <a:pt x="3965321" y="45720"/>
                    <a:pt x="3965321" y="45720"/>
                    <a:pt x="3965321" y="45720"/>
                  </a:cubicBezTo>
                  <a:cubicBezTo>
                    <a:pt x="3980561" y="45720"/>
                    <a:pt x="3995801" y="68580"/>
                    <a:pt x="3995801" y="91440"/>
                  </a:cubicBezTo>
                  <a:cubicBezTo>
                    <a:pt x="3995801" y="91440"/>
                    <a:pt x="3995801" y="91440"/>
                    <a:pt x="3995801" y="91440"/>
                  </a:cubicBezTo>
                  <a:cubicBezTo>
                    <a:pt x="3988181" y="106680"/>
                    <a:pt x="3972941" y="121920"/>
                    <a:pt x="3957701" y="121920"/>
                  </a:cubicBezTo>
                  <a:cubicBezTo>
                    <a:pt x="3957701" y="121920"/>
                    <a:pt x="3957701" y="121920"/>
                    <a:pt x="3957701" y="121920"/>
                  </a:cubicBezTo>
                  <a:cubicBezTo>
                    <a:pt x="3957701" y="121920"/>
                    <a:pt x="3950081" y="121920"/>
                    <a:pt x="3950081" y="121920"/>
                  </a:cubicBezTo>
                  <a:close/>
                  <a:moveTo>
                    <a:pt x="2851912" y="83820"/>
                  </a:moveTo>
                  <a:cubicBezTo>
                    <a:pt x="2851912" y="68580"/>
                    <a:pt x="2867152" y="45720"/>
                    <a:pt x="2882392" y="45720"/>
                  </a:cubicBezTo>
                  <a:cubicBezTo>
                    <a:pt x="2882392" y="45720"/>
                    <a:pt x="2882392" y="45720"/>
                    <a:pt x="2882392" y="45720"/>
                  </a:cubicBezTo>
                  <a:cubicBezTo>
                    <a:pt x="2905252" y="38100"/>
                    <a:pt x="2928112" y="53340"/>
                    <a:pt x="2928112" y="76200"/>
                  </a:cubicBezTo>
                  <a:cubicBezTo>
                    <a:pt x="2928112" y="76200"/>
                    <a:pt x="2928112" y="76200"/>
                    <a:pt x="2928112" y="76200"/>
                  </a:cubicBezTo>
                  <a:cubicBezTo>
                    <a:pt x="2928112" y="99060"/>
                    <a:pt x="2920492" y="114300"/>
                    <a:pt x="2897632" y="121920"/>
                  </a:cubicBezTo>
                  <a:cubicBezTo>
                    <a:pt x="2897632" y="121920"/>
                    <a:pt x="2897632" y="121920"/>
                    <a:pt x="2897632" y="121920"/>
                  </a:cubicBezTo>
                  <a:cubicBezTo>
                    <a:pt x="2897632" y="121920"/>
                    <a:pt x="2890012" y="121920"/>
                    <a:pt x="2890012" y="121920"/>
                  </a:cubicBezTo>
                  <a:cubicBezTo>
                    <a:pt x="2890012" y="121920"/>
                    <a:pt x="2890012" y="121920"/>
                    <a:pt x="2890012" y="121920"/>
                  </a:cubicBezTo>
                  <a:cubicBezTo>
                    <a:pt x="2874772" y="121920"/>
                    <a:pt x="2851912" y="106680"/>
                    <a:pt x="2851912" y="83820"/>
                  </a:cubicBezTo>
                  <a:close/>
                  <a:moveTo>
                    <a:pt x="3744087" y="91440"/>
                  </a:moveTo>
                  <a:cubicBezTo>
                    <a:pt x="3744087" y="91440"/>
                    <a:pt x="3744087" y="91440"/>
                    <a:pt x="3744087" y="91440"/>
                  </a:cubicBezTo>
                  <a:cubicBezTo>
                    <a:pt x="3721227" y="91440"/>
                    <a:pt x="3705987" y="76200"/>
                    <a:pt x="3705987" y="53340"/>
                  </a:cubicBezTo>
                  <a:cubicBezTo>
                    <a:pt x="3705987" y="53340"/>
                    <a:pt x="3705987" y="53340"/>
                    <a:pt x="3705987" y="53340"/>
                  </a:cubicBezTo>
                  <a:cubicBezTo>
                    <a:pt x="3705987" y="30480"/>
                    <a:pt x="3728847" y="15240"/>
                    <a:pt x="3751707" y="15240"/>
                  </a:cubicBezTo>
                  <a:cubicBezTo>
                    <a:pt x="3751707" y="15240"/>
                    <a:pt x="3751707" y="15240"/>
                    <a:pt x="3751707" y="15240"/>
                  </a:cubicBezTo>
                  <a:cubicBezTo>
                    <a:pt x="3751707" y="15240"/>
                    <a:pt x="3751707" y="15240"/>
                    <a:pt x="3751707" y="15240"/>
                  </a:cubicBezTo>
                  <a:cubicBezTo>
                    <a:pt x="3751707" y="15240"/>
                    <a:pt x="3751707" y="15240"/>
                    <a:pt x="3751707" y="15240"/>
                  </a:cubicBezTo>
                  <a:cubicBezTo>
                    <a:pt x="3766947" y="22860"/>
                    <a:pt x="3782187" y="38100"/>
                    <a:pt x="3782187" y="60960"/>
                  </a:cubicBezTo>
                  <a:cubicBezTo>
                    <a:pt x="3782187" y="60960"/>
                    <a:pt x="3782187" y="60960"/>
                    <a:pt x="3782187" y="60960"/>
                  </a:cubicBezTo>
                  <a:cubicBezTo>
                    <a:pt x="3782187" y="76200"/>
                    <a:pt x="3766947" y="91440"/>
                    <a:pt x="3744087" y="91440"/>
                  </a:cubicBezTo>
                  <a:cubicBezTo>
                    <a:pt x="3744087" y="91440"/>
                    <a:pt x="3744087" y="91440"/>
                    <a:pt x="3744087" y="91440"/>
                  </a:cubicBezTo>
                  <a:cubicBezTo>
                    <a:pt x="3744087" y="91440"/>
                    <a:pt x="3744087" y="91440"/>
                    <a:pt x="3744087" y="91440"/>
                  </a:cubicBezTo>
                  <a:close/>
                  <a:moveTo>
                    <a:pt x="3065399" y="60960"/>
                  </a:moveTo>
                  <a:cubicBezTo>
                    <a:pt x="3065399" y="38100"/>
                    <a:pt x="3080639" y="15240"/>
                    <a:pt x="3095879" y="15240"/>
                  </a:cubicBezTo>
                  <a:cubicBezTo>
                    <a:pt x="3095879" y="15240"/>
                    <a:pt x="3095879" y="15240"/>
                    <a:pt x="3095879" y="15240"/>
                  </a:cubicBezTo>
                  <a:cubicBezTo>
                    <a:pt x="3118739" y="15240"/>
                    <a:pt x="3141599" y="30480"/>
                    <a:pt x="3141599" y="53340"/>
                  </a:cubicBezTo>
                  <a:cubicBezTo>
                    <a:pt x="3141599" y="53340"/>
                    <a:pt x="3141599" y="53340"/>
                    <a:pt x="3141599" y="53340"/>
                  </a:cubicBezTo>
                  <a:cubicBezTo>
                    <a:pt x="3141599" y="68580"/>
                    <a:pt x="3126359" y="91440"/>
                    <a:pt x="3103499" y="91440"/>
                  </a:cubicBezTo>
                  <a:cubicBezTo>
                    <a:pt x="3103499" y="91440"/>
                    <a:pt x="3103499" y="91440"/>
                    <a:pt x="3103499" y="91440"/>
                  </a:cubicBezTo>
                  <a:cubicBezTo>
                    <a:pt x="3103499" y="91440"/>
                    <a:pt x="3103499" y="91440"/>
                    <a:pt x="3103499" y="91440"/>
                  </a:cubicBezTo>
                  <a:cubicBezTo>
                    <a:pt x="3103499" y="91440"/>
                    <a:pt x="3103499" y="91440"/>
                    <a:pt x="3103499" y="91440"/>
                  </a:cubicBezTo>
                  <a:cubicBezTo>
                    <a:pt x="3080639" y="91440"/>
                    <a:pt x="3065399" y="76200"/>
                    <a:pt x="3065399" y="60960"/>
                  </a:cubicBezTo>
                  <a:close/>
                  <a:moveTo>
                    <a:pt x="3530600" y="83820"/>
                  </a:moveTo>
                  <a:cubicBezTo>
                    <a:pt x="3530600" y="83820"/>
                    <a:pt x="3530600" y="83820"/>
                    <a:pt x="3530600" y="83820"/>
                  </a:cubicBezTo>
                  <a:cubicBezTo>
                    <a:pt x="3507740" y="76200"/>
                    <a:pt x="3492500" y="60960"/>
                    <a:pt x="3492500" y="38100"/>
                  </a:cubicBezTo>
                  <a:cubicBezTo>
                    <a:pt x="3492500" y="38100"/>
                    <a:pt x="3492500" y="38100"/>
                    <a:pt x="3492500" y="38100"/>
                  </a:cubicBezTo>
                  <a:cubicBezTo>
                    <a:pt x="3492500" y="22860"/>
                    <a:pt x="3507740" y="0"/>
                    <a:pt x="3530600" y="7620"/>
                  </a:cubicBezTo>
                  <a:cubicBezTo>
                    <a:pt x="3530600" y="7620"/>
                    <a:pt x="3530600" y="7620"/>
                    <a:pt x="3530600" y="7620"/>
                  </a:cubicBezTo>
                  <a:cubicBezTo>
                    <a:pt x="3553460" y="7620"/>
                    <a:pt x="3568700" y="22860"/>
                    <a:pt x="3568700" y="45720"/>
                  </a:cubicBezTo>
                  <a:cubicBezTo>
                    <a:pt x="3568700" y="45720"/>
                    <a:pt x="3568700" y="45720"/>
                    <a:pt x="3568700" y="45720"/>
                  </a:cubicBezTo>
                  <a:cubicBezTo>
                    <a:pt x="3568700" y="60960"/>
                    <a:pt x="3553460" y="83820"/>
                    <a:pt x="3530600" y="83820"/>
                  </a:cubicBezTo>
                  <a:cubicBezTo>
                    <a:pt x="3530600" y="83820"/>
                    <a:pt x="3530600" y="83820"/>
                    <a:pt x="3530600" y="83820"/>
                  </a:cubicBezTo>
                  <a:cubicBezTo>
                    <a:pt x="3530600" y="83820"/>
                    <a:pt x="3530600" y="83820"/>
                    <a:pt x="3530600" y="83820"/>
                  </a:cubicBezTo>
                  <a:close/>
                  <a:moveTo>
                    <a:pt x="3278886" y="45720"/>
                  </a:moveTo>
                  <a:cubicBezTo>
                    <a:pt x="3278886" y="22860"/>
                    <a:pt x="3294126" y="7620"/>
                    <a:pt x="3316986" y="0"/>
                  </a:cubicBezTo>
                  <a:cubicBezTo>
                    <a:pt x="3316986" y="0"/>
                    <a:pt x="3316986" y="0"/>
                    <a:pt x="3316986" y="0"/>
                  </a:cubicBezTo>
                  <a:cubicBezTo>
                    <a:pt x="3316986" y="0"/>
                    <a:pt x="3316986" y="0"/>
                    <a:pt x="3316986" y="0"/>
                  </a:cubicBezTo>
                  <a:cubicBezTo>
                    <a:pt x="3316986" y="0"/>
                    <a:pt x="3316986" y="0"/>
                    <a:pt x="3316986" y="0"/>
                  </a:cubicBezTo>
                  <a:cubicBezTo>
                    <a:pt x="3339846" y="0"/>
                    <a:pt x="3355086" y="22860"/>
                    <a:pt x="3355086" y="38100"/>
                  </a:cubicBezTo>
                  <a:cubicBezTo>
                    <a:pt x="3355086" y="38100"/>
                    <a:pt x="3355086" y="38100"/>
                    <a:pt x="3355086" y="38100"/>
                  </a:cubicBezTo>
                  <a:cubicBezTo>
                    <a:pt x="3355086" y="60960"/>
                    <a:pt x="3339846" y="76200"/>
                    <a:pt x="3316986" y="76200"/>
                  </a:cubicBezTo>
                  <a:cubicBezTo>
                    <a:pt x="3316986" y="76200"/>
                    <a:pt x="3316986" y="76200"/>
                    <a:pt x="3316986" y="76200"/>
                  </a:cubicBezTo>
                  <a:cubicBezTo>
                    <a:pt x="3316986" y="76200"/>
                    <a:pt x="3316986" y="76200"/>
                    <a:pt x="3316986" y="76200"/>
                  </a:cubicBezTo>
                  <a:cubicBezTo>
                    <a:pt x="3316986" y="76200"/>
                    <a:pt x="3316986" y="76200"/>
                    <a:pt x="3316986" y="76200"/>
                  </a:cubicBezTo>
                  <a:cubicBezTo>
                    <a:pt x="3294126" y="76200"/>
                    <a:pt x="3278886" y="60960"/>
                    <a:pt x="3278886" y="45720"/>
                  </a:cubicBezTo>
                  <a:close/>
                </a:path>
              </a:pathLst>
            </a:custGeom>
            <a:solidFill>
              <a:srgbClr val="bfbfbf"/>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grpSp>
        <p:nvGrpSpPr>
          <p:cNvPr id="413" name="Group 21"/>
          <p:cNvGrpSpPr/>
          <p:nvPr/>
        </p:nvGrpSpPr>
        <p:grpSpPr>
          <a:xfrm>
            <a:off x="7860600" y="3467160"/>
            <a:ext cx="3426480" cy="3441960"/>
            <a:chOff x="7860600" y="3467160"/>
            <a:chExt cx="3426480" cy="3441960"/>
          </a:xfrm>
        </p:grpSpPr>
        <p:sp>
          <p:nvSpPr>
            <p:cNvPr id="414" name="Freeform 22"/>
            <p:cNvSpPr/>
            <p:nvPr/>
          </p:nvSpPr>
          <p:spPr>
            <a:xfrm>
              <a:off x="7860600" y="3467160"/>
              <a:ext cx="3426480" cy="3441960"/>
            </a:xfrm>
            <a:custGeom>
              <a:avLst/>
              <a:gdLst>
                <a:gd name="textAreaLeft" fmla="*/ 0 w 3426480"/>
                <a:gd name="textAreaRight" fmla="*/ 3428280 w 3426480"/>
                <a:gd name="textAreaTop" fmla="*/ 0 h 3441960"/>
                <a:gd name="textAreaBottom" fmla="*/ 3443760 h 344196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90500">
              <a:solidFill>
                <a:srgbClr val="397d5a"/>
              </a:solidFill>
              <a:round/>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sp>
          <p:nvSpPr>
            <p:cNvPr id="415" name="TextBox 23"/>
            <p:cNvSpPr/>
            <p:nvPr/>
          </p:nvSpPr>
          <p:spPr>
            <a:xfrm>
              <a:off x="8175960" y="3709440"/>
              <a:ext cx="2796120" cy="28767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416" name="Rectángulo 66"/>
          <p:cNvSpPr/>
          <p:nvPr/>
        </p:nvSpPr>
        <p:spPr>
          <a:xfrm>
            <a:off x="12101760" y="3087000"/>
            <a:ext cx="4734720" cy="13093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s-ES" sz="2000" strike="noStrike" u="none">
                <a:solidFill>
                  <a:srgbClr val="464646"/>
                </a:solidFill>
                <a:uFillTx/>
                <a:latin typeface="Source Sans Pro"/>
                <a:ea typeface="Source Sans Pro"/>
              </a:rPr>
              <a:t>Presentación de la oferta turística de Puerto Lumbreras y la Región de Murcia a través de un programa de visitas guiadas </a:t>
            </a:r>
            <a:endParaRPr b="0" lang="es-ES" sz="2000" strike="noStrike" u="none">
              <a:solidFill>
                <a:srgbClr val="000000"/>
              </a:solidFill>
              <a:uFillTx/>
              <a:latin typeface="Arial"/>
            </a:endParaRPr>
          </a:p>
        </p:txBody>
      </p:sp>
      <p:sp>
        <p:nvSpPr>
          <p:cNvPr id="417" name="Rectángulo 67"/>
          <p:cNvSpPr/>
          <p:nvPr/>
        </p:nvSpPr>
        <p:spPr>
          <a:xfrm>
            <a:off x="12339000" y="6111360"/>
            <a:ext cx="4073400" cy="6994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s-ES" sz="2000" strike="noStrike" u="none">
                <a:solidFill>
                  <a:srgbClr val="464646"/>
                </a:solidFill>
                <a:uFillTx/>
                <a:latin typeface="Source Sans Pro"/>
                <a:ea typeface="Source Sans Pro"/>
              </a:rPr>
              <a:t>Atención a las demandas de información turística </a:t>
            </a:r>
            <a:endParaRPr b="0" lang="es-ES" sz="2000" strike="noStrike" u="none">
              <a:solidFill>
                <a:srgbClr val="000000"/>
              </a:solidFill>
              <a:uFillTx/>
              <a:latin typeface="Arial"/>
            </a:endParaRPr>
          </a:p>
        </p:txBody>
      </p:sp>
      <p:sp>
        <p:nvSpPr>
          <p:cNvPr id="418" name="Rectángulo 68"/>
          <p:cNvSpPr/>
          <p:nvPr/>
        </p:nvSpPr>
        <p:spPr>
          <a:xfrm>
            <a:off x="2242440" y="5997600"/>
            <a:ext cx="4478400" cy="6994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s-ES" sz="2000" strike="noStrike" u="none">
                <a:solidFill>
                  <a:srgbClr val="464646"/>
                </a:solidFill>
                <a:uFillTx/>
                <a:latin typeface="Source Sans Pro"/>
                <a:ea typeface="Source Sans Pro"/>
              </a:rPr>
              <a:t>Asesoramiento técnico turístico a empresas o entidades que lo soliciten</a:t>
            </a:r>
            <a:endParaRPr b="0" lang="es-ES" sz="2000" strike="noStrike" u="none">
              <a:solidFill>
                <a:srgbClr val="000000"/>
              </a:solidFill>
              <a:uFillTx/>
              <a:latin typeface="Arial"/>
            </a:endParaRPr>
          </a:p>
        </p:txBody>
      </p:sp>
      <p:sp>
        <p:nvSpPr>
          <p:cNvPr id="419" name="Rectángulo 69"/>
          <p:cNvSpPr/>
          <p:nvPr/>
        </p:nvSpPr>
        <p:spPr>
          <a:xfrm>
            <a:off x="2059200" y="3261240"/>
            <a:ext cx="4763520" cy="10044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s-ES" sz="2000" strike="noStrike" u="none">
                <a:solidFill>
                  <a:srgbClr val="464646"/>
                </a:solidFill>
                <a:uFillTx/>
                <a:latin typeface="Source Sans Pro"/>
                <a:ea typeface="Source Sans Pro"/>
              </a:rPr>
              <a:t>Promoción de Puerto Lumbreras en colaboración con el Instituto de Turismo de la Región de Murcia (ITREM)</a:t>
            </a:r>
            <a:endParaRPr b="0" lang="es-ES" sz="2000" strike="noStrike" u="none">
              <a:solidFill>
                <a:srgbClr val="000000"/>
              </a:solidFill>
              <a:uFillTx/>
              <a:latin typeface="Arial"/>
            </a:endParaRPr>
          </a:p>
        </p:txBody>
      </p:sp>
      <p:sp>
        <p:nvSpPr>
          <p:cNvPr id="420" name="Rectángulo 1"/>
          <p:cNvSpPr/>
          <p:nvPr/>
        </p:nvSpPr>
        <p:spPr>
          <a:xfrm>
            <a:off x="7608600" y="8048160"/>
            <a:ext cx="4478400" cy="6994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s-ES" sz="2000" strike="noStrike" u="none">
                <a:solidFill>
                  <a:srgbClr val="464646"/>
                </a:solidFill>
                <a:uFillTx/>
                <a:latin typeface="Source Sans Pro"/>
                <a:ea typeface="Source Sans Pro"/>
              </a:rPr>
              <a:t>Organización de actividades turísticas (mercadillos, ferias, catas, eventos)</a:t>
            </a:r>
            <a:endParaRPr b="0" lang="es-ES" sz="2000" strike="noStrike" u="none">
              <a:solidFill>
                <a:srgbClr val="000000"/>
              </a:solidFill>
              <a:uFillTx/>
              <a:latin typeface="Arial"/>
            </a:endParaRPr>
          </a:p>
        </p:txBody>
      </p:sp>
      <p:sp>
        <p:nvSpPr>
          <p:cNvPr id="421" name="Freeform 2"/>
          <p:cNvSpPr/>
          <p:nvPr/>
        </p:nvSpPr>
        <p:spPr>
          <a:xfrm>
            <a:off x="7374960" y="3824640"/>
            <a:ext cx="284760" cy="284760"/>
          </a:xfrm>
          <a:custGeom>
            <a:avLst/>
            <a:gdLst>
              <a:gd name="textAreaLeft" fmla="*/ 0 w 284760"/>
              <a:gd name="textAreaRight" fmla="*/ 286560 w 284760"/>
              <a:gd name="textAreaTop" fmla="*/ 0 h 284760"/>
              <a:gd name="textAreaBottom" fmla="*/ 286560 h 2847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422" name="Group 3"/>
          <p:cNvGrpSpPr/>
          <p:nvPr/>
        </p:nvGrpSpPr>
        <p:grpSpPr>
          <a:xfrm>
            <a:off x="7429320" y="3880800"/>
            <a:ext cx="176040" cy="176760"/>
            <a:chOff x="7429320" y="3880800"/>
            <a:chExt cx="176040" cy="176760"/>
          </a:xfrm>
        </p:grpSpPr>
        <p:sp>
          <p:nvSpPr>
            <p:cNvPr id="423" name="Freeform 4"/>
            <p:cNvSpPr/>
            <p:nvPr/>
          </p:nvSpPr>
          <p:spPr>
            <a:xfrm>
              <a:off x="7429320" y="3880800"/>
              <a:ext cx="176040" cy="176760"/>
            </a:xfrm>
            <a:custGeom>
              <a:avLst/>
              <a:gdLst>
                <a:gd name="textAreaLeft" fmla="*/ 0 w 176040"/>
                <a:gd name="textAreaRight" fmla="*/ 177840 w 176040"/>
                <a:gd name="textAreaTop" fmla="*/ 0 h 176760"/>
                <a:gd name="textAreaBottom" fmla="*/ 178560 h 17676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24" name="TextBox 5"/>
            <p:cNvSpPr/>
            <p:nvPr/>
          </p:nvSpPr>
          <p:spPr>
            <a:xfrm>
              <a:off x="7445880" y="3893400"/>
              <a:ext cx="142920" cy="1472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425" name="Freeform 2"/>
          <p:cNvSpPr/>
          <p:nvPr/>
        </p:nvSpPr>
        <p:spPr>
          <a:xfrm>
            <a:off x="11476800" y="3824640"/>
            <a:ext cx="284760" cy="284760"/>
          </a:xfrm>
          <a:custGeom>
            <a:avLst/>
            <a:gdLst>
              <a:gd name="textAreaLeft" fmla="*/ 0 w 284760"/>
              <a:gd name="textAreaRight" fmla="*/ 286560 w 284760"/>
              <a:gd name="textAreaTop" fmla="*/ 0 h 284760"/>
              <a:gd name="textAreaBottom" fmla="*/ 286560 h 2847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426" name="Group 3"/>
          <p:cNvGrpSpPr/>
          <p:nvPr/>
        </p:nvGrpSpPr>
        <p:grpSpPr>
          <a:xfrm>
            <a:off x="11531160" y="3880800"/>
            <a:ext cx="176040" cy="176760"/>
            <a:chOff x="11531160" y="3880800"/>
            <a:chExt cx="176040" cy="176760"/>
          </a:xfrm>
        </p:grpSpPr>
        <p:sp>
          <p:nvSpPr>
            <p:cNvPr id="427" name="Freeform 4"/>
            <p:cNvSpPr/>
            <p:nvPr/>
          </p:nvSpPr>
          <p:spPr>
            <a:xfrm>
              <a:off x="11531160" y="3880800"/>
              <a:ext cx="176040" cy="176760"/>
            </a:xfrm>
            <a:custGeom>
              <a:avLst/>
              <a:gdLst>
                <a:gd name="textAreaLeft" fmla="*/ 0 w 176040"/>
                <a:gd name="textAreaRight" fmla="*/ 177840 w 176040"/>
                <a:gd name="textAreaTop" fmla="*/ 0 h 176760"/>
                <a:gd name="textAreaBottom" fmla="*/ 178560 h 17676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28" name="TextBox 5"/>
            <p:cNvSpPr/>
            <p:nvPr/>
          </p:nvSpPr>
          <p:spPr>
            <a:xfrm>
              <a:off x="11547720" y="3893400"/>
              <a:ext cx="142920" cy="1472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429" name="Freeform 2"/>
          <p:cNvSpPr/>
          <p:nvPr/>
        </p:nvSpPr>
        <p:spPr>
          <a:xfrm>
            <a:off x="7259040" y="6174360"/>
            <a:ext cx="284760" cy="284760"/>
          </a:xfrm>
          <a:custGeom>
            <a:avLst/>
            <a:gdLst>
              <a:gd name="textAreaLeft" fmla="*/ 0 w 284760"/>
              <a:gd name="textAreaRight" fmla="*/ 286560 w 284760"/>
              <a:gd name="textAreaTop" fmla="*/ 0 h 284760"/>
              <a:gd name="textAreaBottom" fmla="*/ 286560 h 2847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430" name="Group 3"/>
          <p:cNvGrpSpPr/>
          <p:nvPr/>
        </p:nvGrpSpPr>
        <p:grpSpPr>
          <a:xfrm>
            <a:off x="7313400" y="6230520"/>
            <a:ext cx="176040" cy="176760"/>
            <a:chOff x="7313400" y="6230520"/>
            <a:chExt cx="176040" cy="176760"/>
          </a:xfrm>
        </p:grpSpPr>
        <p:sp>
          <p:nvSpPr>
            <p:cNvPr id="431" name="Freeform 4"/>
            <p:cNvSpPr/>
            <p:nvPr/>
          </p:nvSpPr>
          <p:spPr>
            <a:xfrm>
              <a:off x="7313400" y="6230520"/>
              <a:ext cx="176040" cy="176760"/>
            </a:xfrm>
            <a:custGeom>
              <a:avLst/>
              <a:gdLst>
                <a:gd name="textAreaLeft" fmla="*/ 0 w 176040"/>
                <a:gd name="textAreaRight" fmla="*/ 177840 w 176040"/>
                <a:gd name="textAreaTop" fmla="*/ 0 h 176760"/>
                <a:gd name="textAreaBottom" fmla="*/ 178560 h 17676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32" name="TextBox 5"/>
            <p:cNvSpPr/>
            <p:nvPr/>
          </p:nvSpPr>
          <p:spPr>
            <a:xfrm>
              <a:off x="7329600" y="6243120"/>
              <a:ext cx="142920" cy="1472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433" name="Freeform 2"/>
          <p:cNvSpPr/>
          <p:nvPr/>
        </p:nvSpPr>
        <p:spPr>
          <a:xfrm>
            <a:off x="11642760" y="6030360"/>
            <a:ext cx="284760" cy="284760"/>
          </a:xfrm>
          <a:custGeom>
            <a:avLst/>
            <a:gdLst>
              <a:gd name="textAreaLeft" fmla="*/ 0 w 284760"/>
              <a:gd name="textAreaRight" fmla="*/ 286560 w 284760"/>
              <a:gd name="textAreaTop" fmla="*/ 0 h 284760"/>
              <a:gd name="textAreaBottom" fmla="*/ 286560 h 2847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8"/>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434" name="Group 3"/>
          <p:cNvGrpSpPr/>
          <p:nvPr/>
        </p:nvGrpSpPr>
        <p:grpSpPr>
          <a:xfrm>
            <a:off x="11697120" y="6086520"/>
            <a:ext cx="176040" cy="176760"/>
            <a:chOff x="11697120" y="6086520"/>
            <a:chExt cx="176040" cy="176760"/>
          </a:xfrm>
        </p:grpSpPr>
        <p:sp>
          <p:nvSpPr>
            <p:cNvPr id="435" name="Freeform 4"/>
            <p:cNvSpPr/>
            <p:nvPr/>
          </p:nvSpPr>
          <p:spPr>
            <a:xfrm>
              <a:off x="11697120" y="6086520"/>
              <a:ext cx="176040" cy="176760"/>
            </a:xfrm>
            <a:custGeom>
              <a:avLst/>
              <a:gdLst>
                <a:gd name="textAreaLeft" fmla="*/ 0 w 176040"/>
                <a:gd name="textAreaRight" fmla="*/ 177840 w 176040"/>
                <a:gd name="textAreaTop" fmla="*/ 0 h 176760"/>
                <a:gd name="textAreaBottom" fmla="*/ 178560 h 17676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36" name="TextBox 5"/>
            <p:cNvSpPr/>
            <p:nvPr/>
          </p:nvSpPr>
          <p:spPr>
            <a:xfrm>
              <a:off x="11713680" y="6099120"/>
              <a:ext cx="142920" cy="1472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sp>
        <p:nvSpPr>
          <p:cNvPr id="437" name="Freeform 2"/>
          <p:cNvSpPr/>
          <p:nvPr/>
        </p:nvSpPr>
        <p:spPr>
          <a:xfrm>
            <a:off x="9524880" y="7470720"/>
            <a:ext cx="284760" cy="284760"/>
          </a:xfrm>
          <a:custGeom>
            <a:avLst/>
            <a:gdLst>
              <a:gd name="textAreaLeft" fmla="*/ 0 w 284760"/>
              <a:gd name="textAreaRight" fmla="*/ 286560 w 284760"/>
              <a:gd name="textAreaTop" fmla="*/ 0 h 284760"/>
              <a:gd name="textAreaBottom" fmla="*/ 286560 h 284760"/>
            </a:gdLst>
            <a:ahLst/>
            <a:rect l="textAreaLeft" t="textAreaTop" r="textAreaRight" b="textAreaBottom"/>
            <a:pathLst>
              <a:path w="4687320" h="4687320">
                <a:moveTo>
                  <a:pt x="0" y="0"/>
                </a:moveTo>
                <a:lnTo>
                  <a:pt x="4687320" y="0"/>
                </a:lnTo>
                <a:lnTo>
                  <a:pt x="4687320" y="4687319"/>
                </a:lnTo>
                <a:lnTo>
                  <a:pt x="0" y="4687319"/>
                </a:lnTo>
                <a:lnTo>
                  <a:pt x="0" y="0"/>
                </a:lnTo>
                <a:close/>
              </a:path>
            </a:pathLst>
          </a:custGeom>
          <a:blipFill rotWithShape="0">
            <a:blip r:embed="rId9"/>
            <a:srcRect/>
            <a:stretch/>
          </a:blip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nvGrpSpPr>
          <p:cNvPr id="438" name="Group 3"/>
          <p:cNvGrpSpPr/>
          <p:nvPr/>
        </p:nvGrpSpPr>
        <p:grpSpPr>
          <a:xfrm>
            <a:off x="9579240" y="7525440"/>
            <a:ext cx="176040" cy="176760"/>
            <a:chOff x="9579240" y="7525440"/>
            <a:chExt cx="176040" cy="176760"/>
          </a:xfrm>
        </p:grpSpPr>
        <p:sp>
          <p:nvSpPr>
            <p:cNvPr id="439" name="Freeform 4"/>
            <p:cNvSpPr/>
            <p:nvPr/>
          </p:nvSpPr>
          <p:spPr>
            <a:xfrm>
              <a:off x="9579240" y="7525440"/>
              <a:ext cx="176040" cy="176760"/>
            </a:xfrm>
            <a:custGeom>
              <a:avLst/>
              <a:gdLst>
                <a:gd name="textAreaLeft" fmla="*/ 0 w 176040"/>
                <a:gd name="textAreaRight" fmla="*/ 177840 w 176040"/>
                <a:gd name="textAreaTop" fmla="*/ 0 h 176760"/>
                <a:gd name="textAreaBottom" fmla="*/ 178560 h 176760"/>
              </a:gdLst>
              <a:ahLst/>
              <a:rect l="textAreaLeft" t="textAreaTop" r="textAreaRight" b="textAreaBottom"/>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c5739"/>
            </a:solid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ffffff"/>
                </a:solidFill>
                <a:uFillTx/>
                <a:latin typeface="Arial"/>
                <a:ea typeface="DejaVu Sans"/>
              </a:endParaRPr>
            </a:p>
          </p:txBody>
        </p:sp>
        <p:sp>
          <p:nvSpPr>
            <p:cNvPr id="440" name="TextBox 5"/>
            <p:cNvSpPr/>
            <p:nvPr/>
          </p:nvSpPr>
          <p:spPr>
            <a:xfrm>
              <a:off x="9595800" y="7538400"/>
              <a:ext cx="142920" cy="14724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es-ES" sz="1800" strike="noStrike" u="none">
                <a:solidFill>
                  <a:srgbClr val="000000"/>
                </a:solidFill>
                <a:uFillTx/>
                <a:latin typeface="Arial"/>
                <a:ea typeface="DejaVu Sans"/>
              </a:endParaRPr>
            </a:p>
          </p:txBody>
        </p:sp>
      </p:grpSp>
      <p:pic>
        <p:nvPicPr>
          <p:cNvPr id="441" name="Imagen 22" descr="Imagen que contiene Flecha&#10;&#10;Descripción generada automáticamente"/>
          <p:cNvPicPr/>
          <p:nvPr/>
        </p:nvPicPr>
        <p:blipFill>
          <a:blip r:embed="rId10"/>
          <a:stretch/>
        </p:blipFill>
        <p:spPr>
          <a:xfrm>
            <a:off x="8467560" y="4284720"/>
            <a:ext cx="2253600" cy="1616040"/>
          </a:xfrm>
          <a:prstGeom prst="rect">
            <a:avLst/>
          </a:prstGeom>
          <a:noFill/>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5.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3675</TotalTime>
  <Application>LibreOffice/24.8.6.2$Windows_X86_64 LibreOffice_project/6d98ba145e9a8a39fc57bcc76981d1fb1316c60c</Application>
  <AppVersion>15.0000</AppVersion>
  <Words>6591</Words>
  <Paragraphs>508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Paula</dc:creator>
  <dc:description/>
  <dc:identifier>DAFjuvnsBrE</dc:identifier>
  <dc:language>es-ES</dc:language>
  <cp:lastModifiedBy/>
  <cp:lastPrinted>2025-06-02T10:35:38Z</cp:lastPrinted>
  <dcterms:modified xsi:type="dcterms:W3CDTF">2025-06-04T10:36:00Z</dcterms:modified>
  <cp:revision>79</cp:revision>
  <dc:subject/>
  <dc:title>Informe de sostenibilidad (MMMF)</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vt:i4>
  </property>
  <property fmtid="{D5CDD505-2E9C-101B-9397-08002B2CF9AE}" pid="3" name="PresentationFormat">
    <vt:lpwstr>Personalizado</vt:lpwstr>
  </property>
  <property fmtid="{D5CDD505-2E9C-101B-9397-08002B2CF9AE}" pid="4" name="Slides">
    <vt:i4>45</vt:i4>
  </property>
</Properties>
</file>